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4"/>
  </p:notesMasterIdLst>
  <p:handoutMasterIdLst>
    <p:handoutMasterId r:id="rId35"/>
  </p:handoutMasterIdLst>
  <p:sldIdLst>
    <p:sldId id="460" r:id="rId5"/>
    <p:sldId id="505" r:id="rId6"/>
    <p:sldId id="431" r:id="rId7"/>
    <p:sldId id="459" r:id="rId8"/>
    <p:sldId id="430" r:id="rId9"/>
    <p:sldId id="503" r:id="rId10"/>
    <p:sldId id="502" r:id="rId11"/>
    <p:sldId id="504" r:id="rId12"/>
    <p:sldId id="519" r:id="rId13"/>
    <p:sldId id="501" r:id="rId14"/>
    <p:sldId id="500" r:id="rId15"/>
    <p:sldId id="511" r:id="rId16"/>
    <p:sldId id="543" r:id="rId17"/>
    <p:sldId id="512" r:id="rId18"/>
    <p:sldId id="513" r:id="rId19"/>
    <p:sldId id="542" r:id="rId20"/>
    <p:sldId id="515" r:id="rId21"/>
    <p:sldId id="506" r:id="rId22"/>
    <p:sldId id="490" r:id="rId23"/>
    <p:sldId id="520" r:id="rId24"/>
    <p:sldId id="523" r:id="rId25"/>
    <p:sldId id="524" r:id="rId26"/>
    <p:sldId id="517" r:id="rId27"/>
    <p:sldId id="516" r:id="rId28"/>
    <p:sldId id="488" r:id="rId29"/>
    <p:sldId id="534" r:id="rId30"/>
    <p:sldId id="531" r:id="rId31"/>
    <p:sldId id="541" r:id="rId32"/>
    <p:sldId id="281" r:id="rId33"/>
  </p:sldIdLst>
  <p:sldSz cx="9144000" cy="6858000" type="screen4x3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B81"/>
    <a:srgbClr val="E30613"/>
    <a:srgbClr val="EA0000"/>
    <a:srgbClr val="DA212B"/>
    <a:srgbClr val="005496"/>
    <a:srgbClr val="D9222A"/>
    <a:srgbClr val="00853F"/>
    <a:srgbClr val="FCC533"/>
    <a:srgbClr val="FFFFFF"/>
    <a:srgbClr val="D1D2D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10665" autoAdjust="0"/>
    <p:restoredTop sz="77592" autoAdjust="0"/>
  </p:normalViewPr>
  <p:slideViewPr>
    <p:cSldViewPr>
      <p:cViewPr>
        <p:scale>
          <a:sx n="66" d="100"/>
          <a:sy n="66" d="100"/>
        </p:scale>
        <p:origin x="-1188" y="-174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2952"/>
    </p:cViewPr>
  </p:sorterViewPr>
  <p:notesViewPr>
    <p:cSldViewPr>
      <p:cViewPr varScale="1">
        <p:scale>
          <a:sx n="55" d="100"/>
          <a:sy n="55" d="100"/>
        </p:scale>
        <p:origin x="-2682" y="-96"/>
      </p:cViewPr>
      <p:guideLst>
        <p:guide orient="horz" pos="3130"/>
        <p:guide pos="214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14DF72-2610-49D0-8F94-A1571C231FF8}" type="datetimeFigureOut">
              <a:rPr lang="en-US" smtClean="0"/>
              <a:pPr/>
              <a:t>4/24/2017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C2FF4-D1FB-4F70-8892-6A60379294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56283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6E1E7E-2F94-410F-807C-B29C1B9315D3}" type="datetimeFigureOut">
              <a:rPr lang="en-US" smtClean="0"/>
              <a:pPr/>
              <a:t>4/24/2017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83C2A8-F094-43B9-AEB5-34699817E9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5752075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ITC Franklin Gothic Std Book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ITC Franklin Gothic Std Book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4558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67908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671038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898105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898105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dirty="0" smtClean="0">
                <a:solidFill>
                  <a:schemeClr val="tx1"/>
                </a:solidFill>
                <a:latin typeface="ITC Franklin Gothic Std Book"/>
                <a:cs typeface="Arial" charset="0"/>
              </a:rPr>
              <a:t>How we want to collaborate with you</a:t>
            </a:r>
            <a:r>
              <a:rPr lang="en-GB" altLang="en-US" baseline="0" dirty="0" smtClean="0">
                <a:solidFill>
                  <a:schemeClr val="tx1"/>
                </a:solidFill>
                <a:latin typeface="ITC Franklin Gothic Std Book"/>
                <a:cs typeface="Arial" charset="0"/>
              </a:rPr>
              <a:t> …</a:t>
            </a:r>
            <a:endParaRPr lang="en-US" dirty="0">
              <a:latin typeface="ITC Franklin Gothic Std Book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dirty="0" smtClean="0">
                <a:solidFill>
                  <a:schemeClr val="tx1"/>
                </a:solidFill>
                <a:latin typeface="ITC Franklin Gothic Std Book"/>
                <a:cs typeface="Arial" charset="0"/>
              </a:rPr>
              <a:t>How we want to collaborate with you</a:t>
            </a:r>
            <a:r>
              <a:rPr lang="en-GB" altLang="en-US" baseline="0" dirty="0" smtClean="0">
                <a:solidFill>
                  <a:schemeClr val="tx1"/>
                </a:solidFill>
                <a:latin typeface="ITC Franklin Gothic Std Book"/>
                <a:cs typeface="Arial" charset="0"/>
              </a:rPr>
              <a:t> …</a:t>
            </a:r>
            <a:endParaRPr lang="en-US" dirty="0">
              <a:latin typeface="ITC Franklin Gothic Std Book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>
              <a:latin typeface="ITC Franklin Gothic Std Book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25EC0-54C4-4ED2-BD93-37B3B8B125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95702" y="-76200"/>
            <a:ext cx="9839702" cy="69341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401" y="304800"/>
            <a:ext cx="8610600" cy="553998"/>
          </a:xfrm>
          <a:prstGeom prst="rect">
            <a:avLst/>
          </a:prstGeom>
          <a:solidFill>
            <a:srgbClr val="D9222A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3000" dirty="0" smtClean="0">
                <a:solidFill>
                  <a:schemeClr val="bg1"/>
                </a:solidFill>
                <a:latin typeface="Franklin Gothic Medium" pitchFamily="34" charset="0"/>
              </a:rPr>
              <a:t>From Vision to Action - Voices from the ASEM Youth</a:t>
            </a:r>
            <a:endParaRPr lang="en-GB" sz="30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0801" y="1066800"/>
            <a:ext cx="6553200" cy="646331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SG" dirty="0" smtClean="0">
                <a:solidFill>
                  <a:schemeClr val="bg1"/>
                </a:solidFill>
                <a:latin typeface="Franklin Gothic Medium" pitchFamily="34" charset="0"/>
                <a:cs typeface="Gisha" pitchFamily="34" charset="-79"/>
              </a:rPr>
              <a:t>Enhancing Asia-Europe cooperation in the field of education and human resources building for sustainable development</a:t>
            </a:r>
            <a:endParaRPr lang="en-SG" b="1" dirty="0">
              <a:solidFill>
                <a:schemeClr val="bg1"/>
              </a:solidFill>
              <a:latin typeface="Franklin Gothic Medium" pitchFamily="34" charset="0"/>
              <a:cs typeface="Gisha" pitchFamily="34" charset="-79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42570" y="1857918"/>
            <a:ext cx="4919852" cy="5847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Franklin Gothic Book" pitchFamily="34" charset="0"/>
              </a:rPr>
              <a:t>ASEM Conference on Innovative Education and Human Resources Building for Sustainable Development</a:t>
            </a:r>
            <a:endParaRPr lang="en-US" sz="1600" dirty="0">
              <a:solidFill>
                <a:schemeClr val="bg1"/>
              </a:solidFill>
              <a:latin typeface="Franklin Gothic Boo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62600" y="2590800"/>
            <a:ext cx="3581400" cy="33855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bg1"/>
                </a:solidFill>
                <a:latin typeface="Franklin Gothic Book" pitchFamily="34" charset="0"/>
              </a:rPr>
              <a:t>29-31 March 2017, Hue City, Viet Nam</a:t>
            </a:r>
            <a:endParaRPr lang="en-US" sz="1600" dirty="0">
              <a:solidFill>
                <a:schemeClr val="bg1"/>
              </a:solidFill>
              <a:latin typeface="Franklin Gothic Book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4572000"/>
            <a:ext cx="2152022" cy="24119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9125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61" t="1566" r="2388" b="1335"/>
          <a:stretch/>
        </p:blipFill>
        <p:spPr>
          <a:xfrm>
            <a:off x="-11794" y="0"/>
            <a:ext cx="9179381" cy="6857999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6477000" y="990600"/>
            <a:ext cx="2514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7600" y="4724400"/>
            <a:ext cx="5486400" cy="954107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Franklin Gothic Medium" pitchFamily="34" charset="0"/>
              </a:rPr>
              <a:t>5</a:t>
            </a:r>
            <a:r>
              <a:rPr lang="en-US" sz="2800" baseline="30000" dirty="0" smtClean="0">
                <a:solidFill>
                  <a:schemeClr val="bg1"/>
                </a:solidFill>
                <a:latin typeface="Franklin Gothic Medium" pitchFamily="34" charset="0"/>
              </a:rPr>
              <a:t>th</a:t>
            </a:r>
            <a:r>
              <a:rPr lang="en-US" sz="2800" dirty="0" smtClean="0">
                <a:solidFill>
                  <a:schemeClr val="bg1"/>
                </a:solidFill>
                <a:latin typeface="Franklin Gothic Medium" pitchFamily="34" charset="0"/>
              </a:rPr>
              <a:t> ASEF Rectors’ Conference and Students’ Forum (ARC5) </a:t>
            </a:r>
            <a:endParaRPr lang="en-GB" sz="28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95600" y="5791200"/>
            <a:ext cx="6248401" cy="430887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>
                <a:solidFill>
                  <a:schemeClr val="bg1"/>
                </a:solidFill>
                <a:latin typeface="Franklin Gothic Medium" pitchFamily="34" charset="0"/>
              </a:rPr>
              <a:t>Survey on “Finding a job and Employability Skills”</a:t>
            </a:r>
            <a:endParaRPr lang="en-GB" sz="22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270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-152399" y="2286000"/>
            <a:ext cx="93725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b="1" dirty="0" smtClean="0">
                <a:latin typeface="Franklin Gothic Book" pitchFamily="34" charset="0"/>
              </a:rPr>
              <a:t>Topic: 	</a:t>
            </a:r>
            <a:r>
              <a:rPr lang="en-US" sz="2400" i="1" dirty="0" smtClean="0">
                <a:latin typeface="Franklin Gothic Book" pitchFamily="34" charset="0"/>
              </a:rPr>
              <a:t>Employability: Asia and Europe prepare the new 				generation</a:t>
            </a:r>
          </a:p>
          <a:p>
            <a:pPr lvl="1"/>
            <a:r>
              <a:rPr lang="en-US" sz="2400" b="1" dirty="0" smtClean="0">
                <a:latin typeface="Franklin Gothic Book" pitchFamily="34" charset="0"/>
              </a:rPr>
              <a:t>Date: 	</a:t>
            </a:r>
            <a:r>
              <a:rPr lang="en-US" sz="2400" i="1" dirty="0" smtClean="0">
                <a:latin typeface="Franklin Gothic Book" pitchFamily="34" charset="0"/>
              </a:rPr>
              <a:t>4-8 April 2015</a:t>
            </a:r>
          </a:p>
          <a:p>
            <a:pPr lvl="1"/>
            <a:r>
              <a:rPr lang="en-US" sz="2400" b="1" dirty="0" smtClean="0">
                <a:latin typeface="Franklin Gothic Book" pitchFamily="34" charset="0"/>
              </a:rPr>
              <a:t>Venue: 	</a:t>
            </a:r>
            <a:r>
              <a:rPr lang="en-US" sz="2400" i="1" dirty="0" smtClean="0">
                <a:latin typeface="Franklin Gothic Book" pitchFamily="34" charset="0"/>
              </a:rPr>
              <a:t>Charles University, Prague, Czech Republic</a:t>
            </a:r>
          </a:p>
          <a:p>
            <a:pPr lvl="1"/>
            <a:endParaRPr lang="en-GB" sz="2400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marL="800100" lvl="1" indent="-342900">
              <a:buFont typeface="Courier New" pitchFamily="49" charset="0"/>
              <a:buChar char="o"/>
            </a:pPr>
            <a:r>
              <a:rPr lang="en-GB" sz="2400" dirty="0" smtClean="0">
                <a:latin typeface="Franklin Gothic Book" pitchFamily="34" charset="0"/>
              </a:rPr>
              <a:t>“</a:t>
            </a:r>
            <a:r>
              <a:rPr lang="en-GB" sz="2400" dirty="0">
                <a:latin typeface="Franklin Gothic Book" pitchFamily="34" charset="0"/>
              </a:rPr>
              <a:t>Official Dialogue Partner” of the ASEM Education Ministers’ </a:t>
            </a:r>
            <a:endParaRPr lang="en-GB" sz="2400" dirty="0" smtClean="0">
              <a:latin typeface="Franklin Gothic Book" pitchFamily="34" charset="0"/>
            </a:endParaRPr>
          </a:p>
          <a:p>
            <a:pPr lvl="2"/>
            <a:r>
              <a:rPr lang="en-GB" sz="2400" dirty="0" smtClean="0">
                <a:latin typeface="Franklin Gothic Book" pitchFamily="34" charset="0"/>
              </a:rPr>
              <a:t>Meeting </a:t>
            </a:r>
            <a:r>
              <a:rPr lang="en-GB" sz="2400" dirty="0">
                <a:latin typeface="Franklin Gothic Book" pitchFamily="34" charset="0"/>
              </a:rPr>
              <a:t>(ASEM </a:t>
            </a:r>
            <a:r>
              <a:rPr lang="en-GB" sz="2400" dirty="0" smtClean="0">
                <a:latin typeface="Franklin Gothic Book" pitchFamily="34" charset="0"/>
              </a:rPr>
              <a:t>ME)</a:t>
            </a:r>
          </a:p>
          <a:p>
            <a:pPr marL="800100" lvl="1" indent="-342900">
              <a:buFont typeface="Courier New" pitchFamily="49" charset="0"/>
              <a:buChar char="o"/>
            </a:pPr>
            <a:r>
              <a:rPr lang="en-GB" sz="2400" dirty="0" smtClean="0">
                <a:latin typeface="Franklin Gothic Book" pitchFamily="34" charset="0"/>
              </a:rPr>
              <a:t>Forum </a:t>
            </a:r>
            <a:r>
              <a:rPr lang="en-GB" sz="2400" dirty="0">
                <a:latin typeface="Franklin Gothic Book" pitchFamily="34" charset="0"/>
              </a:rPr>
              <a:t>for university leaders and students to discuss and shape emerging higher education trends in Asia and Europe, and </a:t>
            </a:r>
            <a:r>
              <a:rPr lang="en-GB" sz="2400" dirty="0" smtClean="0">
                <a:latin typeface="Franklin Gothic Book" pitchFamily="34" charset="0"/>
              </a:rPr>
              <a:t>engage </a:t>
            </a:r>
            <a:r>
              <a:rPr lang="en-GB" sz="2400" dirty="0">
                <a:latin typeface="Franklin Gothic Book" pitchFamily="34" charset="0"/>
              </a:rPr>
              <a:t>with </a:t>
            </a:r>
            <a:r>
              <a:rPr lang="en-GB" sz="2400" dirty="0" smtClean="0">
                <a:latin typeface="Franklin Gothic Book" pitchFamily="34" charset="0"/>
              </a:rPr>
              <a:t> ministers</a:t>
            </a:r>
            <a:r>
              <a:rPr lang="en-GB" sz="2400" dirty="0">
                <a:latin typeface="Franklin Gothic Book" pitchFamily="34" charset="0"/>
              </a:rPr>
              <a:t>, policy makers and business </a:t>
            </a:r>
            <a:r>
              <a:rPr lang="en-GB" sz="2400" dirty="0" smtClean="0">
                <a:latin typeface="Franklin Gothic Book" pitchFamily="34" charset="0"/>
              </a:rPr>
              <a:t>leaders</a:t>
            </a:r>
          </a:p>
        </p:txBody>
      </p:sp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457201"/>
            <a:ext cx="3733800" cy="1600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2145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itle 4"/>
          <p:cNvSpPr>
            <a:spLocks noGrp="1"/>
          </p:cNvSpPr>
          <p:nvPr>
            <p:ph type="ctrTitle"/>
          </p:nvPr>
        </p:nvSpPr>
        <p:spPr>
          <a:xfrm>
            <a:off x="0" y="250886"/>
            <a:ext cx="9144000" cy="892114"/>
          </a:xfrm>
        </p:spPr>
        <p:txBody>
          <a:bodyPr>
            <a:normAutofit fontScale="90000"/>
          </a:bodyPr>
          <a:lstStyle/>
          <a:p>
            <a:r>
              <a:rPr lang="en-GB" sz="3600" dirty="0" smtClean="0">
                <a:solidFill>
                  <a:srgbClr val="004B8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ARC5 Survey Results &amp; Policy Recommendations</a:t>
            </a:r>
            <a:endParaRPr lang="en-GB" sz="3600" dirty="0">
              <a:solidFill>
                <a:srgbClr val="004B81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1752600"/>
            <a:ext cx="8458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itchFamily="49" charset="0"/>
              <a:buChar char="o"/>
            </a:pPr>
            <a:r>
              <a:rPr lang="en-GB" sz="2400" dirty="0" smtClean="0">
                <a:latin typeface="Franklin Gothic Book" pitchFamily="34" charset="0"/>
              </a:rPr>
              <a:t>The following </a:t>
            </a:r>
            <a:r>
              <a:rPr lang="en-GB" sz="2400" dirty="0">
                <a:latin typeface="Franklin Gothic Book" pitchFamily="34" charset="0"/>
              </a:rPr>
              <a:t>results are based on an ASEM-wide youth survey </a:t>
            </a:r>
            <a:r>
              <a:rPr lang="en-GB" sz="2400" dirty="0" smtClean="0">
                <a:latin typeface="Franklin Gothic Book" pitchFamily="34" charset="0"/>
              </a:rPr>
              <a:t>on “Finding a job and Employability Skills” which </a:t>
            </a:r>
            <a:r>
              <a:rPr lang="en-GB" sz="2400" dirty="0">
                <a:latin typeface="Franklin Gothic Book" pitchFamily="34" charset="0"/>
              </a:rPr>
              <a:t>ASEF conducted as part of the Open Call Application process of the ARC5 Students’ </a:t>
            </a:r>
            <a:r>
              <a:rPr lang="en-GB" sz="2400" dirty="0" smtClean="0">
                <a:latin typeface="Franklin Gothic Book" pitchFamily="34" charset="0"/>
              </a:rPr>
              <a:t>Forum.</a:t>
            </a:r>
          </a:p>
          <a:p>
            <a:pPr marL="342900" indent="-342900">
              <a:buFont typeface="Courier New" pitchFamily="49" charset="0"/>
              <a:buChar char="o"/>
            </a:pPr>
            <a:endParaRPr lang="en-GB" sz="2400" dirty="0">
              <a:latin typeface="Franklin Gothic Book" pitchFamily="34" charset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en-GB" sz="2400" dirty="0" smtClean="0">
                <a:latin typeface="Franklin Gothic Book" pitchFamily="34" charset="0"/>
              </a:rPr>
              <a:t>3,133 young people applied and took </a:t>
            </a:r>
            <a:r>
              <a:rPr lang="en-GB" sz="2400" dirty="0">
                <a:latin typeface="Franklin Gothic Book" pitchFamily="34" charset="0"/>
              </a:rPr>
              <a:t>part in the </a:t>
            </a:r>
            <a:r>
              <a:rPr lang="en-GB" sz="2400" dirty="0" smtClean="0">
                <a:latin typeface="Franklin Gothic Book" pitchFamily="34" charset="0"/>
              </a:rPr>
              <a:t>survey.</a:t>
            </a:r>
          </a:p>
          <a:p>
            <a:pPr marL="342900" indent="-342900">
              <a:buFont typeface="Courier New" pitchFamily="49" charset="0"/>
              <a:buChar char="o"/>
            </a:pPr>
            <a:endParaRPr lang="en-GB" sz="2400" dirty="0">
              <a:latin typeface="Franklin Gothic Book" pitchFamily="34" charset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en-GB" sz="2400" dirty="0" smtClean="0">
                <a:latin typeface="Franklin Gothic Book" pitchFamily="34" charset="0"/>
              </a:rPr>
              <a:t>The ARC5 student participants also developed Policy Recommendations for the 6</a:t>
            </a:r>
            <a:r>
              <a:rPr lang="en-GB" sz="2400" baseline="30000" dirty="0" smtClean="0">
                <a:latin typeface="Franklin Gothic Book" pitchFamily="34" charset="0"/>
              </a:rPr>
              <a:t>th</a:t>
            </a:r>
            <a:r>
              <a:rPr lang="en-GB" sz="2400" dirty="0" smtClean="0">
                <a:latin typeface="Franklin Gothic Book" pitchFamily="34" charset="0"/>
              </a:rPr>
              <a:t> ASEM Education Ministers’ Meeting (ASEM ME6) in 2017 in Korea.</a:t>
            </a:r>
            <a:endParaRPr lang="en-GB" sz="2400" dirty="0">
              <a:latin typeface="Franklin Gothic Book" pitchFamily="34" charset="0"/>
            </a:endParaRPr>
          </a:p>
          <a:p>
            <a:r>
              <a:rPr lang="en-GB" sz="2400" i="1" dirty="0">
                <a:latin typeface="Franklin Gothic Book" pitchFamily="34" charset="0"/>
              </a:rPr>
              <a:t> </a:t>
            </a:r>
            <a:endParaRPr lang="en-GB" sz="2400" dirty="0"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1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\\connect.asef.org@SSL\DavWWWRoot\p2p\FE\ARC\ARC5_Prague\Students' Forum\Registrations\Registration Survey Data\Designs\Data_12_V2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01" t="11045"/>
          <a:stretch/>
        </p:blipFill>
        <p:spPr bwMode="auto">
          <a:xfrm>
            <a:off x="228600" y="990601"/>
            <a:ext cx="8686800" cy="58674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1"/>
          <p:cNvSpPr txBox="1">
            <a:spLocks/>
          </p:cNvSpPr>
          <p:nvPr/>
        </p:nvSpPr>
        <p:spPr>
          <a:xfrm>
            <a:off x="6781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725EC0-54C4-4ED2-BD93-37B3B8B1255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76200" y="304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 smtClean="0">
                <a:solidFill>
                  <a:srgbClr val="E30613"/>
                </a:solidFill>
                <a:latin typeface="Franklin Gothic Book" pitchFamily="34" charset="0"/>
              </a:rPr>
              <a:t>What are the soft-skills you consider to be most important for the </a:t>
            </a:r>
            <a:r>
              <a:rPr lang="en-US" sz="2400" b="1" dirty="0" err="1" smtClean="0">
                <a:solidFill>
                  <a:srgbClr val="E30613"/>
                </a:solidFill>
                <a:latin typeface="Franklin Gothic Book" pitchFamily="34" charset="0"/>
              </a:rPr>
              <a:t>labour</a:t>
            </a:r>
            <a:r>
              <a:rPr lang="en-US" sz="2400" b="1" dirty="0" smtClean="0">
                <a:solidFill>
                  <a:srgbClr val="E30613"/>
                </a:solidFill>
                <a:latin typeface="Franklin Gothic Book" pitchFamily="34" charset="0"/>
              </a:rPr>
              <a:t> market?</a:t>
            </a:r>
            <a:endParaRPr lang="en-GB" sz="2400" b="1" dirty="0">
              <a:solidFill>
                <a:srgbClr val="E30613"/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812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\\connect.asef.org@SSL\DavWWWRoot\p2p\FE\ARC\ARC5_Prague\Students' Forum\Registrations\Registration Survey Data\Designs\Data_5_V2.png"/>
          <p:cNvPicPr/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632" r="2439"/>
          <a:stretch/>
        </p:blipFill>
        <p:spPr bwMode="auto">
          <a:xfrm>
            <a:off x="0" y="1905000"/>
            <a:ext cx="9144000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1"/>
          <p:cNvSpPr txBox="1">
            <a:spLocks/>
          </p:cNvSpPr>
          <p:nvPr/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725EC0-54C4-4ED2-BD93-37B3B8B1255C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334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 smtClean="0">
                <a:solidFill>
                  <a:srgbClr val="E30613"/>
                </a:solidFill>
                <a:latin typeface="Franklin Gothic Book" pitchFamily="34" charset="0"/>
              </a:rPr>
              <a:t>Have you been involved in part-time work, summer jobs or internships during your studies?</a:t>
            </a:r>
            <a:endParaRPr lang="en-GB" sz="2400" b="1" dirty="0">
              <a:solidFill>
                <a:srgbClr val="E30613"/>
              </a:solidFill>
              <a:latin typeface="Franklin Gothic Boo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24400" y="5528846"/>
            <a:ext cx="487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  <a:latin typeface="Franklin Gothic Book" pitchFamily="34" charset="0"/>
              </a:rPr>
              <a:t>Disclaimer: Multiple answers could be selected.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1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\\connect.asef.org@SSL\DavWWWRoot\p2p\FE\ARC\ARC5_Prague\Students' Forum\Registrations\Registration Survey Data\Designs\Data_7_V2.png"/>
          <p:cNvPicPr/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639"/>
          <a:stretch/>
        </p:blipFill>
        <p:spPr bwMode="auto">
          <a:xfrm>
            <a:off x="228600" y="1143000"/>
            <a:ext cx="8572500" cy="51054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1"/>
          <p:cNvSpPr txBox="1">
            <a:spLocks/>
          </p:cNvSpPr>
          <p:nvPr/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725EC0-54C4-4ED2-BD93-37B3B8B1255C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572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 smtClean="0">
                <a:solidFill>
                  <a:srgbClr val="E30613"/>
                </a:solidFill>
                <a:latin typeface="Franklin Gothic Book" pitchFamily="34" charset="0"/>
              </a:rPr>
              <a:t>Which career path are you most interested in?</a:t>
            </a:r>
            <a:endParaRPr lang="en-GB" sz="2400" b="1" dirty="0">
              <a:solidFill>
                <a:srgbClr val="E30613"/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1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Slide Number Placeholder 1"/>
          <p:cNvSpPr txBox="1">
            <a:spLocks/>
          </p:cNvSpPr>
          <p:nvPr/>
        </p:nvSpPr>
        <p:spPr>
          <a:xfrm>
            <a:off x="6781800" y="63246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725EC0-54C4-4ED2-BD93-37B3B8B1255C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572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 smtClean="0">
                <a:solidFill>
                  <a:srgbClr val="E30613"/>
                </a:solidFill>
                <a:latin typeface="Franklin Gothic Book" pitchFamily="34" charset="0"/>
              </a:rPr>
              <a:t>If you don’t find a job, how would you financially survive?</a:t>
            </a:r>
            <a:endParaRPr lang="en-GB" sz="2400" b="1" dirty="0">
              <a:solidFill>
                <a:srgbClr val="E30613"/>
              </a:solidFill>
              <a:latin typeface="Franklin Gothic Book" pitchFamily="34" charset="0"/>
            </a:endParaRPr>
          </a:p>
        </p:txBody>
      </p:sp>
      <p:pic>
        <p:nvPicPr>
          <p:cNvPr id="11" name="Picture 10" descr="\\connect.asef.org@SSL\DavWWWRoot\p2p\FE\ARC\ARC5_Prague\Students' Forum\Registrations\Registration Survey Data\Designs\Data_10_V2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787"/>
          <a:stretch/>
        </p:blipFill>
        <p:spPr bwMode="auto">
          <a:xfrm>
            <a:off x="114300" y="1600200"/>
            <a:ext cx="8801100" cy="373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59977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itle 4"/>
          <p:cNvSpPr>
            <a:spLocks noGrp="1"/>
          </p:cNvSpPr>
          <p:nvPr>
            <p:ph type="ctrTitle"/>
          </p:nvPr>
        </p:nvSpPr>
        <p:spPr>
          <a:xfrm>
            <a:off x="0" y="250886"/>
            <a:ext cx="9144000" cy="892114"/>
          </a:xfrm>
        </p:spPr>
        <p:txBody>
          <a:bodyPr>
            <a:normAutofit/>
          </a:bodyPr>
          <a:lstStyle/>
          <a:p>
            <a:r>
              <a:rPr lang="en-GB" sz="3600" dirty="0" smtClean="0">
                <a:solidFill>
                  <a:srgbClr val="004B8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ARC5 Policy Recommendations by Students</a:t>
            </a:r>
            <a:endParaRPr lang="en-GB" sz="3600" dirty="0">
              <a:solidFill>
                <a:srgbClr val="004B81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700004"/>
            <a:ext cx="9144000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GB" sz="2300" b="1" dirty="0" smtClean="0">
                <a:latin typeface="Franklin Gothic Book" pitchFamily="34" charset="0"/>
              </a:rPr>
              <a:t>1. “Developing </a:t>
            </a:r>
            <a:r>
              <a:rPr lang="en-GB" sz="2300" b="1" dirty="0">
                <a:latin typeface="Franklin Gothic Book" pitchFamily="34" charset="0"/>
              </a:rPr>
              <a:t>a Continuous Multi-Stakeholder Dialogue</a:t>
            </a:r>
          </a:p>
          <a:p>
            <a:pPr lvl="1"/>
            <a:r>
              <a:rPr lang="en-GB" sz="2200" i="1" dirty="0" smtClean="0">
                <a:latin typeface="Franklin Gothic Book" pitchFamily="34" charset="0"/>
              </a:rPr>
              <a:t>[…] there </a:t>
            </a:r>
            <a:r>
              <a:rPr lang="en-GB" sz="2200" i="1" dirty="0">
                <a:latin typeface="Franklin Gothic Book" pitchFamily="34" charset="0"/>
              </a:rPr>
              <a:t>is a need for a multi-stakeholder </a:t>
            </a:r>
            <a:r>
              <a:rPr lang="en-GB" sz="2200" i="1" dirty="0" smtClean="0">
                <a:latin typeface="Franklin Gothic Book" pitchFamily="34" charset="0"/>
              </a:rPr>
              <a:t>approach [… and] to </a:t>
            </a:r>
            <a:r>
              <a:rPr lang="en-GB" sz="2200" i="1" dirty="0">
                <a:latin typeface="Franklin Gothic Book" pitchFamily="34" charset="0"/>
              </a:rPr>
              <a:t>identify best practices in the </a:t>
            </a:r>
            <a:r>
              <a:rPr lang="en-GB" sz="2200" i="1" dirty="0" smtClean="0">
                <a:latin typeface="Franklin Gothic Book" pitchFamily="34" charset="0"/>
              </a:rPr>
              <a:t>fields of </a:t>
            </a:r>
            <a:r>
              <a:rPr lang="en-GB" sz="2200" i="1" dirty="0">
                <a:latin typeface="Franklin Gothic Book" pitchFamily="34" charset="0"/>
              </a:rPr>
              <a:t>employability, employment-friendly curricula and work-study balance. </a:t>
            </a:r>
            <a:endParaRPr lang="en-GB" sz="2200" i="1" dirty="0" smtClean="0">
              <a:latin typeface="Franklin Gothic Book" pitchFamily="34" charset="0"/>
            </a:endParaRPr>
          </a:p>
          <a:p>
            <a:pPr lvl="1"/>
            <a:endParaRPr lang="en-US" sz="2300" dirty="0">
              <a:latin typeface="Franklin Gothic Book" pitchFamily="34" charset="0"/>
            </a:endParaRPr>
          </a:p>
          <a:p>
            <a:pPr lvl="1"/>
            <a:r>
              <a:rPr lang="en-GB" sz="2300" b="1" dirty="0" smtClean="0">
                <a:latin typeface="Franklin Gothic Book" pitchFamily="34" charset="0"/>
              </a:rPr>
              <a:t>2. Work </a:t>
            </a:r>
            <a:r>
              <a:rPr lang="en-GB" sz="2300" b="1" dirty="0">
                <a:latin typeface="Franklin Gothic Book" pitchFamily="34" charset="0"/>
              </a:rPr>
              <a:t>Experience in the New Economy</a:t>
            </a:r>
          </a:p>
          <a:p>
            <a:pPr lvl="1"/>
            <a:r>
              <a:rPr lang="en-GB" sz="2200" i="1" dirty="0" smtClean="0">
                <a:latin typeface="Franklin Gothic Book" pitchFamily="34" charset="0"/>
              </a:rPr>
              <a:t>[…] a </a:t>
            </a:r>
            <a:r>
              <a:rPr lang="en-GB" sz="2200" i="1" dirty="0">
                <a:latin typeface="Franklin Gothic Book" pitchFamily="34" charset="0"/>
              </a:rPr>
              <a:t>two-fold approach that includes cross-sector approaches, as well as recognition by the higher education institutions. </a:t>
            </a:r>
          </a:p>
          <a:p>
            <a:pPr lvl="1"/>
            <a:endParaRPr lang="en-GB" sz="2300" dirty="0">
              <a:latin typeface="Franklin Gothic Book" pitchFamily="34" charset="0"/>
            </a:endParaRPr>
          </a:p>
          <a:p>
            <a:pPr lvl="1"/>
            <a:r>
              <a:rPr lang="en-GB" sz="2300" b="1" dirty="0" smtClean="0">
                <a:latin typeface="Franklin Gothic Book" pitchFamily="34" charset="0"/>
              </a:rPr>
              <a:t>3. Mobility</a:t>
            </a:r>
            <a:r>
              <a:rPr lang="en-GB" sz="2300" b="1" dirty="0">
                <a:latin typeface="Franklin Gothic Book" pitchFamily="34" charset="0"/>
              </a:rPr>
              <a:t>, Accessibility and Financing </a:t>
            </a:r>
          </a:p>
          <a:p>
            <a:pPr lvl="1"/>
            <a:r>
              <a:rPr lang="en-GB" sz="2200" i="1" dirty="0">
                <a:latin typeface="Franklin Gothic Book" pitchFamily="34" charset="0"/>
              </a:rPr>
              <a:t>There is a need to remove barriers to mobility and to increase accessibility for extracurricular </a:t>
            </a:r>
            <a:r>
              <a:rPr lang="en-GB" sz="2200" i="1" dirty="0" smtClean="0">
                <a:latin typeface="Franklin Gothic Book" pitchFamily="34" charset="0"/>
              </a:rPr>
              <a:t>activities and </a:t>
            </a:r>
            <a:r>
              <a:rPr lang="en-GB" sz="2200" i="1" dirty="0">
                <a:latin typeface="Franklin Gothic Book" pitchFamily="34" charset="0"/>
              </a:rPr>
              <a:t>work </a:t>
            </a:r>
            <a:r>
              <a:rPr lang="en-GB" sz="2200" i="1" dirty="0" smtClean="0">
                <a:latin typeface="Franklin Gothic Book" pitchFamily="34" charset="0"/>
              </a:rPr>
              <a:t>experience.”</a:t>
            </a:r>
            <a:endParaRPr lang="en-GB" sz="2200" i="1" dirty="0">
              <a:latin typeface="Franklin Gothic Boo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200090"/>
            <a:ext cx="91440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300" b="1" i="1" dirty="0" smtClean="0">
                <a:solidFill>
                  <a:srgbClr val="E30613"/>
                </a:solidFill>
                <a:latin typeface="Franklin Gothic Book" pitchFamily="34" charset="0"/>
              </a:rPr>
              <a:t>Extract:</a:t>
            </a:r>
            <a:endParaRPr lang="en-GB" sz="2300" b="1" i="1" dirty="0">
              <a:solidFill>
                <a:srgbClr val="E30613"/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10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846" r="1406"/>
          <a:stretch/>
        </p:blipFill>
        <p:spPr>
          <a:xfrm>
            <a:off x="0" y="0"/>
            <a:ext cx="9144000" cy="69342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5000" y="5253144"/>
            <a:ext cx="7239000" cy="523220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Franklin Gothic Medium" pitchFamily="34" charset="0"/>
              </a:rPr>
              <a:t>1</a:t>
            </a:r>
            <a:r>
              <a:rPr lang="en-US" sz="2800" baseline="30000" dirty="0" smtClean="0">
                <a:solidFill>
                  <a:schemeClr val="bg1"/>
                </a:solidFill>
                <a:latin typeface="Franklin Gothic Medium" pitchFamily="34" charset="0"/>
              </a:rPr>
              <a:t>st</a:t>
            </a:r>
            <a:r>
              <a:rPr lang="en-US" sz="2800" dirty="0" smtClean="0">
                <a:solidFill>
                  <a:schemeClr val="bg1"/>
                </a:solidFill>
                <a:latin typeface="Franklin Gothic Medium" pitchFamily="34" charset="0"/>
              </a:rPr>
              <a:t> ASEF Young Leaders Summit (ASEFYLS1) </a:t>
            </a:r>
            <a:endParaRPr lang="en-GB" sz="28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62200" y="5867400"/>
            <a:ext cx="6781801" cy="430887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Franklin Gothic Medium" pitchFamily="34" charset="0"/>
              </a:rPr>
              <a:t>Survey on “Entrepreneurship and Youth Employment”</a:t>
            </a:r>
            <a:endParaRPr lang="en-GB" sz="22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633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 descr="C:\Users\leonie.schneider\Documents\150614 EDUCATION - WF\Young Leaders\ASEFYLS1\Communication\Design\ASEFYLS log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08" t="33587" r="1705" b="38912"/>
          <a:stretch/>
        </p:blipFill>
        <p:spPr bwMode="auto">
          <a:xfrm>
            <a:off x="371400" y="336884"/>
            <a:ext cx="8324999" cy="1667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-76200" y="213735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b="1" dirty="0" smtClean="0">
                <a:latin typeface="Franklin Gothic Book" pitchFamily="34" charset="0"/>
              </a:rPr>
              <a:t>Topic</a:t>
            </a:r>
            <a:r>
              <a:rPr lang="en-US" sz="2400" b="1" dirty="0">
                <a:latin typeface="Franklin Gothic Book" pitchFamily="34" charset="0"/>
              </a:rPr>
              <a:t>: </a:t>
            </a:r>
            <a:r>
              <a:rPr lang="en-US" sz="2400" b="1" dirty="0" smtClean="0">
                <a:latin typeface="Franklin Gothic Book" pitchFamily="34" charset="0"/>
              </a:rPr>
              <a:t>	</a:t>
            </a:r>
            <a:r>
              <a:rPr lang="en-US" sz="2400" i="1" dirty="0" smtClean="0">
                <a:latin typeface="Franklin Gothic Book" pitchFamily="34" charset="0"/>
              </a:rPr>
              <a:t>Entrepreneurship and Youth Employment</a:t>
            </a:r>
            <a:endParaRPr lang="en-US" sz="2400" i="1" dirty="0">
              <a:latin typeface="Franklin Gothic Book" pitchFamily="34" charset="0"/>
            </a:endParaRPr>
          </a:p>
          <a:p>
            <a:pPr lvl="1"/>
            <a:r>
              <a:rPr lang="en-US" sz="2400" b="1" dirty="0">
                <a:latin typeface="Franklin Gothic Book" pitchFamily="34" charset="0"/>
              </a:rPr>
              <a:t>Date: </a:t>
            </a:r>
            <a:r>
              <a:rPr lang="en-US" sz="2400" b="1" dirty="0" smtClean="0">
                <a:latin typeface="Franklin Gothic Book" pitchFamily="34" charset="0"/>
              </a:rPr>
              <a:t>	</a:t>
            </a:r>
            <a:r>
              <a:rPr lang="en-US" sz="2400" i="1" dirty="0" smtClean="0">
                <a:latin typeface="Franklin Gothic Book" pitchFamily="34" charset="0"/>
              </a:rPr>
              <a:t>1-5 November 2015</a:t>
            </a:r>
            <a:endParaRPr lang="en-US" sz="2400" i="1" dirty="0">
              <a:latin typeface="Franklin Gothic Book" pitchFamily="34" charset="0"/>
            </a:endParaRPr>
          </a:p>
          <a:p>
            <a:pPr lvl="1"/>
            <a:r>
              <a:rPr lang="en-US" sz="2400" b="1" dirty="0">
                <a:latin typeface="Franklin Gothic Book" pitchFamily="34" charset="0"/>
              </a:rPr>
              <a:t>Venue: </a:t>
            </a:r>
            <a:r>
              <a:rPr lang="en-US" sz="2400" b="1" dirty="0" smtClean="0">
                <a:latin typeface="Franklin Gothic Book" pitchFamily="34" charset="0"/>
              </a:rPr>
              <a:t>     </a:t>
            </a:r>
            <a:r>
              <a:rPr lang="en-US" sz="2400" i="1" dirty="0" smtClean="0">
                <a:latin typeface="Franklin Gothic Book" pitchFamily="34" charset="0"/>
              </a:rPr>
              <a:t>University of Luxembourg and European Investment 		Bank, in conjunction with the 12</a:t>
            </a:r>
            <a:r>
              <a:rPr lang="en-US" sz="2400" i="1" baseline="30000" dirty="0" smtClean="0">
                <a:latin typeface="Franklin Gothic Book" pitchFamily="34" charset="0"/>
              </a:rPr>
              <a:t>th</a:t>
            </a:r>
            <a:r>
              <a:rPr lang="en-US" sz="2400" i="1" dirty="0" smtClean="0">
                <a:latin typeface="Franklin Gothic Book" pitchFamily="34" charset="0"/>
              </a:rPr>
              <a:t> ASEM Foreign 			Ministers’ Meeting (ASEM FMM12)</a:t>
            </a:r>
          </a:p>
          <a:p>
            <a:pPr lvl="1"/>
            <a:endParaRPr lang="en-US" sz="2400" i="1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marL="800100" lvl="1" indent="-342900">
              <a:buFont typeface="Courier New" pitchFamily="49" charset="0"/>
              <a:buChar char="o"/>
            </a:pPr>
            <a:r>
              <a:rPr lang="en-GB" sz="2400" dirty="0" smtClean="0">
                <a:latin typeface="Franklin Gothic Book" pitchFamily="34" charset="0"/>
              </a:rPr>
              <a:t>Arena </a:t>
            </a:r>
            <a:r>
              <a:rPr lang="en-GB" sz="2400" dirty="0">
                <a:latin typeface="Franklin Gothic Book" pitchFamily="34" charset="0"/>
              </a:rPr>
              <a:t>for debate and action on education and </a:t>
            </a:r>
            <a:r>
              <a:rPr lang="en-GB" sz="2400" dirty="0" smtClean="0">
                <a:latin typeface="Franklin Gothic Book" pitchFamily="34" charset="0"/>
              </a:rPr>
              <a:t>employment</a:t>
            </a:r>
          </a:p>
          <a:p>
            <a:pPr marL="800100" lvl="1" indent="-342900">
              <a:buFont typeface="Courier New" pitchFamily="49" charset="0"/>
              <a:buChar char="o"/>
            </a:pPr>
            <a:r>
              <a:rPr lang="en-GB" sz="2400" dirty="0" smtClean="0">
                <a:latin typeface="Franklin Gothic Book" pitchFamily="34" charset="0"/>
              </a:rPr>
              <a:t>Platform where young </a:t>
            </a:r>
            <a:r>
              <a:rPr lang="en-GB" sz="2400" dirty="0">
                <a:latin typeface="Franklin Gothic Book" pitchFamily="34" charset="0"/>
              </a:rPr>
              <a:t>professionals meet ASEM Leaders and Ministers, as well as thought and business leaders, to develop a vision for a </a:t>
            </a:r>
            <a:r>
              <a:rPr lang="en-GB" sz="2400" dirty="0" smtClean="0">
                <a:latin typeface="Franklin Gothic Book" pitchFamily="34" charset="0"/>
              </a:rPr>
              <a:t>sustainable future </a:t>
            </a:r>
            <a:r>
              <a:rPr lang="en-GB" sz="2400" dirty="0">
                <a:latin typeface="Franklin Gothic Book" pitchFamily="34" charset="0"/>
              </a:rPr>
              <a:t>across Asia and Europe</a:t>
            </a:r>
          </a:p>
          <a:p>
            <a:pPr lvl="2"/>
            <a:endParaRPr lang="en-GB" sz="2400" dirty="0"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485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itle 4"/>
          <p:cNvSpPr>
            <a:spLocks noGrp="1"/>
          </p:cNvSpPr>
          <p:nvPr>
            <p:ph type="ctrTitle"/>
          </p:nvPr>
        </p:nvSpPr>
        <p:spPr>
          <a:xfrm>
            <a:off x="0" y="250886"/>
            <a:ext cx="9144000" cy="892114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4B8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What does Education mean to you…</a:t>
            </a:r>
            <a:endParaRPr lang="en-GB" sz="3600" dirty="0">
              <a:solidFill>
                <a:srgbClr val="004B81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7927699" cy="4457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7927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itle 4"/>
          <p:cNvSpPr>
            <a:spLocks noGrp="1"/>
          </p:cNvSpPr>
          <p:nvPr>
            <p:ph type="ctrTitle"/>
          </p:nvPr>
        </p:nvSpPr>
        <p:spPr>
          <a:xfrm>
            <a:off x="0" y="250886"/>
            <a:ext cx="9144000" cy="892114"/>
          </a:xfrm>
        </p:spPr>
        <p:txBody>
          <a:bodyPr>
            <a:normAutofit/>
          </a:bodyPr>
          <a:lstStyle/>
          <a:p>
            <a:r>
              <a:rPr lang="en-GB" sz="3600" dirty="0" smtClean="0">
                <a:solidFill>
                  <a:srgbClr val="004B8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ASEFYLS1 Survey Results &amp; Call for Action</a:t>
            </a:r>
            <a:endParaRPr lang="en-GB" sz="3600" dirty="0">
              <a:solidFill>
                <a:srgbClr val="004B81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1800285"/>
            <a:ext cx="8458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itchFamily="49" charset="0"/>
              <a:buChar char="o"/>
            </a:pPr>
            <a:r>
              <a:rPr lang="en-GB" sz="2400" dirty="0" smtClean="0">
                <a:latin typeface="Franklin Gothic Book" pitchFamily="34" charset="0"/>
              </a:rPr>
              <a:t>The following </a:t>
            </a:r>
            <a:r>
              <a:rPr lang="en-GB" sz="2400" dirty="0">
                <a:latin typeface="Franklin Gothic Book" pitchFamily="34" charset="0"/>
              </a:rPr>
              <a:t>results are based on an ASEM-wide youth survey </a:t>
            </a:r>
            <a:r>
              <a:rPr lang="en-GB" sz="2400" dirty="0" smtClean="0">
                <a:latin typeface="Franklin Gothic Book" pitchFamily="34" charset="0"/>
              </a:rPr>
              <a:t>on “Entrepreneurship and Youth Employment” which </a:t>
            </a:r>
            <a:r>
              <a:rPr lang="en-GB" sz="2400" dirty="0">
                <a:latin typeface="Franklin Gothic Book" pitchFamily="34" charset="0"/>
              </a:rPr>
              <a:t>ASEF conducted as part of the Open Call Application process of the </a:t>
            </a:r>
            <a:r>
              <a:rPr lang="en-GB" sz="2400" dirty="0" smtClean="0">
                <a:latin typeface="Franklin Gothic Book" pitchFamily="34" charset="0"/>
              </a:rPr>
              <a:t>ASEFYLS1.</a:t>
            </a:r>
          </a:p>
          <a:p>
            <a:pPr marL="342900" indent="-342900">
              <a:buFont typeface="Courier New" pitchFamily="49" charset="0"/>
              <a:buChar char="o"/>
            </a:pPr>
            <a:endParaRPr lang="en-GB" sz="2400" dirty="0">
              <a:latin typeface="Franklin Gothic Book" pitchFamily="34" charset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en-GB" sz="2400" dirty="0" smtClean="0">
                <a:latin typeface="Franklin Gothic Book" pitchFamily="34" charset="0"/>
              </a:rPr>
              <a:t>5,988 young people applied and took </a:t>
            </a:r>
            <a:r>
              <a:rPr lang="en-GB" sz="2400" dirty="0">
                <a:latin typeface="Franklin Gothic Book" pitchFamily="34" charset="0"/>
              </a:rPr>
              <a:t>part in the </a:t>
            </a:r>
            <a:r>
              <a:rPr lang="en-GB" sz="2400" dirty="0" smtClean="0">
                <a:latin typeface="Franklin Gothic Book" pitchFamily="34" charset="0"/>
              </a:rPr>
              <a:t>survey.</a:t>
            </a:r>
          </a:p>
          <a:p>
            <a:pPr marL="342900" indent="-342900">
              <a:buFont typeface="Courier New" pitchFamily="49" charset="0"/>
              <a:buChar char="o"/>
            </a:pPr>
            <a:endParaRPr lang="en-GB" sz="2400" dirty="0">
              <a:latin typeface="Franklin Gothic Book" pitchFamily="34" charset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en-GB" sz="2400" dirty="0" smtClean="0">
                <a:latin typeface="Franklin Gothic Book" pitchFamily="34" charset="0"/>
              </a:rPr>
              <a:t>The ASEFYL1 participants also developed a Call for Action which 2 representatives presented at the Opening Ceremony of the 12</a:t>
            </a:r>
            <a:r>
              <a:rPr lang="en-GB" sz="2400" baseline="30000" dirty="0" smtClean="0">
                <a:latin typeface="Franklin Gothic Book" pitchFamily="34" charset="0"/>
              </a:rPr>
              <a:t>th</a:t>
            </a:r>
            <a:r>
              <a:rPr lang="en-GB" sz="2400" dirty="0" smtClean="0">
                <a:latin typeface="Franklin Gothic Book" pitchFamily="34" charset="0"/>
              </a:rPr>
              <a:t> ASEM Foreign Ministers’ Meeting (ASEM FMM12) in November 2015 in Luxembourg.  </a:t>
            </a:r>
            <a:endParaRPr lang="en-GB" sz="2400" dirty="0">
              <a:latin typeface="Franklin Gothic Book" pitchFamily="34" charset="0"/>
            </a:endParaRPr>
          </a:p>
          <a:p>
            <a:r>
              <a:rPr lang="en-GB" sz="2400" i="1" dirty="0">
                <a:latin typeface="Franklin Gothic Book" pitchFamily="34" charset="0"/>
              </a:rPr>
              <a:t> </a:t>
            </a:r>
            <a:endParaRPr lang="en-GB" sz="2400" dirty="0"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7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28600" y="4572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 smtClean="0">
                <a:solidFill>
                  <a:srgbClr val="E30613"/>
                </a:solidFill>
                <a:latin typeface="Franklin Gothic Book" pitchFamily="34" charset="0"/>
              </a:rPr>
              <a:t>To find a job, the youth needs…</a:t>
            </a:r>
            <a:endParaRPr lang="en-GB" sz="2400" b="1" dirty="0">
              <a:solidFill>
                <a:srgbClr val="E30613"/>
              </a:solidFill>
              <a:latin typeface="Franklin Gothic Book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17" t="19343" r="16697" b="9328"/>
          <a:stretch/>
        </p:blipFill>
        <p:spPr>
          <a:xfrm>
            <a:off x="152400" y="990600"/>
            <a:ext cx="8803393" cy="5486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648200" y="6400800"/>
            <a:ext cx="487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  <a:latin typeface="Franklin Gothic Book" pitchFamily="34" charset="0"/>
              </a:rPr>
              <a:t>Disclaimer: Multiple answers could be selected.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867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334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 smtClean="0">
                <a:solidFill>
                  <a:srgbClr val="E30613"/>
                </a:solidFill>
                <a:latin typeface="Franklin Gothic Book" pitchFamily="34" charset="0"/>
              </a:rPr>
              <a:t>The youth calls for more training opportunities in the field of:</a:t>
            </a:r>
            <a:endParaRPr lang="en-GB" sz="2400" b="1" dirty="0">
              <a:solidFill>
                <a:srgbClr val="E30613"/>
              </a:solidFill>
              <a:latin typeface="Franklin Gothic Book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11" t="18855" r="35357" b="9438"/>
          <a:stretch/>
        </p:blipFill>
        <p:spPr>
          <a:xfrm>
            <a:off x="457200" y="973791"/>
            <a:ext cx="7924800" cy="57687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867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572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dirty="0" smtClean="0">
                <a:solidFill>
                  <a:srgbClr val="E30613"/>
                </a:solidFill>
                <a:latin typeface="Franklin Gothic Book" pitchFamily="34" charset="0"/>
              </a:rPr>
              <a:t>The young leaders want to use their entrepreneurial spirit to …</a:t>
            </a:r>
            <a:endParaRPr lang="en-GB" sz="2400" b="1" dirty="0">
              <a:solidFill>
                <a:srgbClr val="E30613"/>
              </a:solidFill>
              <a:latin typeface="Franklin Gothic Book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93" t="15311" r="14008" b="18209"/>
          <a:stretch/>
        </p:blipFill>
        <p:spPr>
          <a:xfrm>
            <a:off x="68753" y="1066801"/>
            <a:ext cx="8858679" cy="48286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918" t="73565" r="5757" b="21103"/>
          <a:stretch/>
        </p:blipFill>
        <p:spPr>
          <a:xfrm>
            <a:off x="3188368" y="5581485"/>
            <a:ext cx="910389" cy="3872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004" t="77568" r="43601" b="18429"/>
          <a:stretch/>
        </p:blipFill>
        <p:spPr>
          <a:xfrm>
            <a:off x="3886200" y="5581485"/>
            <a:ext cx="2558716" cy="29076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72000" y="5943600"/>
            <a:ext cx="487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>
                    <a:lumMod val="50000"/>
                  </a:schemeClr>
                </a:solidFill>
                <a:latin typeface="Franklin Gothic Book" pitchFamily="34" charset="0"/>
              </a:rPr>
              <a:t>Disclaimer: Multiple answers could be selected.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974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itle 4"/>
          <p:cNvSpPr>
            <a:spLocks noGrp="1"/>
          </p:cNvSpPr>
          <p:nvPr>
            <p:ph type="ctrTitle"/>
          </p:nvPr>
        </p:nvSpPr>
        <p:spPr>
          <a:xfrm>
            <a:off x="0" y="250886"/>
            <a:ext cx="9144000" cy="892114"/>
          </a:xfrm>
        </p:spPr>
        <p:txBody>
          <a:bodyPr>
            <a:normAutofit/>
          </a:bodyPr>
          <a:lstStyle/>
          <a:p>
            <a:r>
              <a:rPr lang="en-GB" sz="3600" dirty="0" smtClean="0">
                <a:solidFill>
                  <a:srgbClr val="004B8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ASEFYLS1 Call for Action – the 3 Cs</a:t>
            </a:r>
            <a:endParaRPr lang="en-GB" sz="3600" dirty="0">
              <a:solidFill>
                <a:srgbClr val="004B81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893362"/>
            <a:ext cx="9144000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GB" sz="2300" b="1" dirty="0" smtClean="0">
                <a:latin typeface="Franklin Gothic Book" pitchFamily="34" charset="0"/>
              </a:rPr>
              <a:t>1. Connectivity – Creating Platforms for Entrepreneurs</a:t>
            </a:r>
            <a:endParaRPr lang="en-GB" sz="2300" b="1" dirty="0">
              <a:latin typeface="Franklin Gothic Book" pitchFamily="34" charset="0"/>
            </a:endParaRPr>
          </a:p>
          <a:p>
            <a:pPr lvl="1"/>
            <a:r>
              <a:rPr lang="en-US" sz="2200" i="1" dirty="0" smtClean="0">
                <a:latin typeface="Franklin Gothic Book" pitchFamily="34" charset="0"/>
              </a:rPr>
              <a:t>[…] offline</a:t>
            </a:r>
            <a:r>
              <a:rPr lang="en-US" sz="2200" i="1" dirty="0">
                <a:latin typeface="Franklin Gothic Book" pitchFamily="34" charset="0"/>
              </a:rPr>
              <a:t> and online platforms that facilitate the exchange of information, ideas, resources, best practices, as well </a:t>
            </a:r>
            <a:r>
              <a:rPr lang="en-US" sz="2200" i="1" dirty="0" smtClean="0">
                <a:latin typeface="Franklin Gothic Book" pitchFamily="34" charset="0"/>
              </a:rPr>
              <a:t>as </a:t>
            </a:r>
            <a:r>
              <a:rPr lang="en-US" sz="2200" i="1" dirty="0">
                <a:latin typeface="Franklin Gothic Book" pitchFamily="34" charset="0"/>
              </a:rPr>
              <a:t>creating networks.</a:t>
            </a:r>
            <a:endParaRPr lang="en-GB" sz="2200" i="1" dirty="0">
              <a:latin typeface="Franklin Gothic Book" pitchFamily="34" charset="0"/>
            </a:endParaRPr>
          </a:p>
          <a:p>
            <a:pPr lvl="1"/>
            <a:endParaRPr lang="en-GB" b="1" dirty="0" smtClean="0">
              <a:latin typeface="Franklin Gothic Book" pitchFamily="34" charset="0"/>
            </a:endParaRPr>
          </a:p>
          <a:p>
            <a:pPr lvl="1"/>
            <a:r>
              <a:rPr lang="en-GB" sz="2300" b="1" dirty="0" smtClean="0">
                <a:latin typeface="Franklin Gothic Book" pitchFamily="34" charset="0"/>
              </a:rPr>
              <a:t>2</a:t>
            </a:r>
            <a:r>
              <a:rPr lang="en-GB" sz="2300" b="1" dirty="0">
                <a:latin typeface="Franklin Gothic Book" pitchFamily="34" charset="0"/>
              </a:rPr>
              <a:t>. </a:t>
            </a:r>
            <a:r>
              <a:rPr lang="en-GB" sz="2300" b="1" dirty="0" smtClean="0">
                <a:latin typeface="Franklin Gothic Book" pitchFamily="34" charset="0"/>
              </a:rPr>
              <a:t>Culture – Promoting the Entrepreneurial Spirit</a:t>
            </a:r>
            <a:endParaRPr lang="en-GB" sz="2300" b="1" dirty="0">
              <a:latin typeface="Franklin Gothic Book" pitchFamily="34" charset="0"/>
            </a:endParaRPr>
          </a:p>
          <a:p>
            <a:pPr lvl="1"/>
            <a:r>
              <a:rPr lang="it-CH" sz="2200" i="1" dirty="0" smtClean="0">
                <a:latin typeface="Franklin Gothic Book" pitchFamily="34" charset="0"/>
              </a:rPr>
              <a:t>[...] generate </a:t>
            </a:r>
            <a:r>
              <a:rPr lang="it-CH" sz="2200" i="1" dirty="0">
                <a:latin typeface="Franklin Gothic Book" pitchFamily="34" charset="0"/>
              </a:rPr>
              <a:t>an entrepreneurial culture within the ASEM </a:t>
            </a:r>
            <a:r>
              <a:rPr lang="it-CH" sz="2200" i="1" dirty="0" smtClean="0">
                <a:latin typeface="Franklin Gothic Book" pitchFamily="34" charset="0"/>
              </a:rPr>
              <a:t>community </a:t>
            </a:r>
            <a:r>
              <a:rPr lang="it-CH" sz="2200" i="1" dirty="0">
                <a:latin typeface="Franklin Gothic Book" pitchFamily="34" charset="0"/>
              </a:rPr>
              <a:t>that promotes an entrepreneurial spirit throughout society. </a:t>
            </a:r>
            <a:endParaRPr lang="it-CH" sz="2200" i="1" dirty="0" smtClean="0">
              <a:latin typeface="Franklin Gothic Book" pitchFamily="34" charset="0"/>
            </a:endParaRPr>
          </a:p>
          <a:p>
            <a:pPr lvl="1"/>
            <a:endParaRPr lang="it-CH" dirty="0">
              <a:latin typeface="Franklin Gothic Book" pitchFamily="34" charset="0"/>
            </a:endParaRPr>
          </a:p>
          <a:p>
            <a:pPr lvl="1"/>
            <a:r>
              <a:rPr lang="en-GB" sz="2300" b="1" dirty="0" smtClean="0">
                <a:latin typeface="Franklin Gothic Book" pitchFamily="34" charset="0"/>
              </a:rPr>
              <a:t>3</a:t>
            </a:r>
            <a:r>
              <a:rPr lang="en-GB" sz="2300" b="1" dirty="0">
                <a:latin typeface="Franklin Gothic Book" pitchFamily="34" charset="0"/>
              </a:rPr>
              <a:t>. </a:t>
            </a:r>
            <a:r>
              <a:rPr lang="en-GB" sz="2300" b="1" dirty="0" smtClean="0">
                <a:latin typeface="Franklin Gothic Book" pitchFamily="34" charset="0"/>
              </a:rPr>
              <a:t>Capabilities – Enhancing Entrepreneurial Skills</a:t>
            </a:r>
            <a:endParaRPr lang="en-GB" sz="2300" b="1" dirty="0">
              <a:latin typeface="Franklin Gothic Book" pitchFamily="34" charset="0"/>
            </a:endParaRPr>
          </a:p>
          <a:p>
            <a:pPr lvl="1"/>
            <a:r>
              <a:rPr lang="it-CH" sz="2300" i="1" dirty="0" smtClean="0">
                <a:latin typeface="Franklin Gothic Book" pitchFamily="34" charset="0"/>
              </a:rPr>
              <a:t>[...] incorporate </a:t>
            </a:r>
            <a:r>
              <a:rPr lang="it-CH" sz="2300" i="1" dirty="0">
                <a:latin typeface="Franklin Gothic Book" pitchFamily="34" charset="0"/>
              </a:rPr>
              <a:t>entrepreneurial skills early in the education process </a:t>
            </a:r>
            <a:endParaRPr lang="it-CH" sz="2300" i="1" dirty="0" smtClean="0">
              <a:latin typeface="Franklin Gothic Book" pitchFamily="34" charset="0"/>
            </a:endParaRPr>
          </a:p>
          <a:p>
            <a:pPr lvl="1"/>
            <a:r>
              <a:rPr lang="it-CH" sz="2300" i="1" dirty="0" smtClean="0">
                <a:latin typeface="Franklin Gothic Book" pitchFamily="34" charset="0"/>
              </a:rPr>
              <a:t>as </a:t>
            </a:r>
            <a:r>
              <a:rPr lang="it-CH" sz="2300" i="1" dirty="0">
                <a:latin typeface="Franklin Gothic Book" pitchFamily="34" charset="0"/>
              </a:rPr>
              <a:t>an integral part of lifelong learning. </a:t>
            </a:r>
            <a:endParaRPr lang="it-CH" sz="2300" i="1" dirty="0" smtClean="0">
              <a:latin typeface="Franklin Gothic Book" pitchFamily="34" charset="0"/>
            </a:endParaRPr>
          </a:p>
          <a:p>
            <a:pPr lvl="1"/>
            <a:endParaRPr lang="en-GB" dirty="0">
              <a:latin typeface="Franklin Gothic Boo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367135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400" b="1" i="1" dirty="0" smtClean="0">
                <a:solidFill>
                  <a:srgbClr val="E30613"/>
                </a:solidFill>
                <a:latin typeface="Franklin Gothic Book" pitchFamily="34" charset="0"/>
              </a:rPr>
              <a:t>Extract:</a:t>
            </a:r>
            <a:endParaRPr lang="en-GB" sz="2400" b="1" i="1" dirty="0">
              <a:solidFill>
                <a:srgbClr val="E30613"/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378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278"/>
          <a:stretch/>
        </p:blipFill>
        <p:spPr>
          <a:xfrm>
            <a:off x="0" y="1073"/>
            <a:ext cx="9144001" cy="68580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00700" y="533400"/>
            <a:ext cx="3543300" cy="584775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  <a:latin typeface="Franklin Gothic Medium" pitchFamily="34" charset="0"/>
              </a:rPr>
              <a:t>4</a:t>
            </a:r>
            <a:r>
              <a:rPr lang="en-US" sz="3200" dirty="0" smtClean="0">
                <a:solidFill>
                  <a:schemeClr val="bg1"/>
                </a:solidFill>
                <a:latin typeface="Franklin Gothic Medium" pitchFamily="34" charset="0"/>
              </a:rPr>
              <a:t>. Future Direction</a:t>
            </a:r>
            <a:endParaRPr lang="en-GB" sz="32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43000" y="1173969"/>
            <a:ext cx="8001001" cy="430887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>
                <a:solidFill>
                  <a:schemeClr val="bg1"/>
                </a:solidFill>
                <a:latin typeface="Franklin Gothic Medium" pitchFamily="34" charset="0"/>
              </a:rPr>
              <a:t>“Connecting Asia and Europe through Education Opportunities”</a:t>
            </a:r>
            <a:endParaRPr lang="en-GB" sz="22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932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200" y="1153210"/>
            <a:ext cx="8915400" cy="524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Courier New" pitchFamily="49" charset="0"/>
              <a:buChar char="o"/>
            </a:pPr>
            <a:r>
              <a:rPr lang="en-SG" sz="2400" b="1" dirty="0" smtClean="0">
                <a:latin typeface="Franklin Gothic Book" pitchFamily="34" charset="0"/>
              </a:rPr>
              <a:t>Cross-border networks nourish long-term collaborations</a:t>
            </a:r>
          </a:p>
          <a:p>
            <a:pPr lvl="1"/>
            <a:r>
              <a:rPr lang="en-SG" sz="2300" dirty="0" smtClean="0">
                <a:solidFill>
                  <a:srgbClr val="E30613"/>
                </a:solidFill>
                <a:latin typeface="Franklin Gothic Book" pitchFamily="34" charset="0"/>
              </a:rPr>
              <a:t>95 % of our alumni stay in touch after the project, 30 % alumni have set up collaborations (e.g. co-founded enterprises, set up inter-institutional projects, or applied for joint funds).*</a:t>
            </a:r>
          </a:p>
          <a:p>
            <a:pPr lvl="2"/>
            <a:endParaRPr lang="en-SG" dirty="0" smtClean="0">
              <a:solidFill>
                <a:srgbClr val="E30613"/>
              </a:solidFill>
              <a:latin typeface="Franklin Gothic Book" pitchFamily="34" charset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en-SG" sz="2400" b="1" dirty="0" smtClean="0">
                <a:latin typeface="Franklin Gothic Book" pitchFamily="34" charset="0"/>
              </a:rPr>
              <a:t>Capacity building through global citizenship education</a:t>
            </a:r>
          </a:p>
          <a:p>
            <a:pPr lvl="1"/>
            <a:r>
              <a:rPr lang="en-SG" sz="2300" i="1" dirty="0">
                <a:solidFill>
                  <a:srgbClr val="E30613"/>
                </a:solidFill>
                <a:latin typeface="Franklin Gothic Book" pitchFamily="34" charset="0"/>
              </a:rPr>
              <a:t>93 </a:t>
            </a:r>
            <a:r>
              <a:rPr lang="en-SG" sz="2300" i="1" dirty="0" smtClean="0">
                <a:solidFill>
                  <a:srgbClr val="E30613"/>
                </a:solidFill>
                <a:latin typeface="Franklin Gothic Book" pitchFamily="34" charset="0"/>
              </a:rPr>
              <a:t>% of our alumni state that their academic and professional capacity has improved as a direct engagement in ASEFEdu projects, both thematically in their own speciality as well as in intercultural communication.</a:t>
            </a:r>
          </a:p>
          <a:p>
            <a:pPr lvl="2"/>
            <a:endParaRPr lang="en-SG" dirty="0">
              <a:solidFill>
                <a:srgbClr val="E30613"/>
              </a:solidFill>
              <a:latin typeface="Franklin Gothic Book" pitchFamily="34" charset="0"/>
            </a:endParaRPr>
          </a:p>
          <a:p>
            <a:pPr marL="342900" indent="-342900">
              <a:buFont typeface="Courier New" pitchFamily="49" charset="0"/>
              <a:buChar char="o"/>
            </a:pPr>
            <a:r>
              <a:rPr lang="en-SG" sz="2400" b="1" dirty="0" smtClean="0">
                <a:latin typeface="Franklin Gothic Book" pitchFamily="34" charset="0"/>
              </a:rPr>
              <a:t>Unexpected meetings leads to unpaved (ASEM) paths</a:t>
            </a:r>
          </a:p>
          <a:p>
            <a:pPr lvl="1"/>
            <a:r>
              <a:rPr lang="en-SG" sz="2200" i="1" dirty="0">
                <a:solidFill>
                  <a:srgbClr val="E30613"/>
                </a:solidFill>
                <a:latin typeface="Franklin Gothic Book" pitchFamily="34" charset="0"/>
              </a:rPr>
              <a:t>88 </a:t>
            </a:r>
            <a:r>
              <a:rPr lang="en-SG" sz="2200" i="1" dirty="0" smtClean="0">
                <a:solidFill>
                  <a:srgbClr val="E30613"/>
                </a:solidFill>
                <a:latin typeface="Franklin Gothic Book" pitchFamily="34" charset="0"/>
              </a:rPr>
              <a:t>% of our alumni claim that their engagement in ASEFEdu projects has triggered an interest to study, work or live in other ASEM countries.</a:t>
            </a:r>
            <a:endParaRPr lang="en-SG" sz="2200" i="1" dirty="0">
              <a:solidFill>
                <a:srgbClr val="E30613"/>
              </a:solidFill>
              <a:latin typeface="Franklin Gothic Book" pitchFamily="34" charset="0"/>
            </a:endParaRPr>
          </a:p>
        </p:txBody>
      </p:sp>
      <p:sp>
        <p:nvSpPr>
          <p:cNvPr id="6" name="Title 4"/>
          <p:cNvSpPr>
            <a:spLocks noGrp="1"/>
          </p:cNvSpPr>
          <p:nvPr>
            <p:ph type="ctrTitle"/>
          </p:nvPr>
        </p:nvSpPr>
        <p:spPr>
          <a:xfrm>
            <a:off x="0" y="98486"/>
            <a:ext cx="9144000" cy="892114"/>
          </a:xfrm>
        </p:spPr>
        <p:txBody>
          <a:bodyPr>
            <a:normAutofit/>
          </a:bodyPr>
          <a:lstStyle/>
          <a:p>
            <a:r>
              <a:rPr lang="en-GB" sz="3600" dirty="0" smtClean="0">
                <a:solidFill>
                  <a:srgbClr val="004B8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Recommendations</a:t>
            </a:r>
            <a:endParaRPr lang="en-GB" sz="3600" dirty="0">
              <a:solidFill>
                <a:srgbClr val="004B81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7318" y="6258580"/>
            <a:ext cx="891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7" algn="just"/>
            <a:r>
              <a:rPr lang="en-SG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Franklin Gothic Book" pitchFamily="34" charset="0"/>
              </a:rPr>
              <a:t>*ASEFEdu conducted in early 2017 an alumni survey with 994 alumni  from 22 projects organised between 2014-2016</a:t>
            </a:r>
            <a:endParaRPr lang="en-SG" sz="1400" i="1" dirty="0">
              <a:solidFill>
                <a:schemeClr val="tx1">
                  <a:lumMod val="50000"/>
                  <a:lumOff val="50000"/>
                </a:schemeClr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412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760" b="2219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150203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SG" sz="2400" dirty="0">
                <a:latin typeface="Franklin Gothic Medium" charset="0"/>
                <a:ea typeface="Franklin Gothic Medium" charset="0"/>
                <a:cs typeface="Franklin Gothic Medium" charset="0"/>
              </a:rPr>
              <a:t>We look forward to strengthening the </a:t>
            </a:r>
          </a:p>
          <a:p>
            <a:pPr algn="ctr"/>
            <a:r>
              <a:rPr lang="en-SG" sz="2400" dirty="0">
                <a:latin typeface="Franklin Gothic Medium" charset="0"/>
                <a:ea typeface="Franklin Gothic Medium" charset="0"/>
                <a:cs typeface="Franklin Gothic Medium" charset="0"/>
              </a:rPr>
              <a:t>ASEM Education Process and to </a:t>
            </a:r>
            <a:r>
              <a:rPr lang="en-SG" sz="2400" dirty="0" smtClean="0">
                <a:latin typeface="Franklin Gothic Medium" charset="0"/>
                <a:ea typeface="Franklin Gothic Medium" charset="0"/>
                <a:cs typeface="Franklin Gothic Medium" charset="0"/>
              </a:rPr>
              <a:t>collaborating </a:t>
            </a:r>
            <a:r>
              <a:rPr lang="en-SG" sz="2400" dirty="0">
                <a:latin typeface="Franklin Gothic Medium" charset="0"/>
                <a:ea typeface="Franklin Gothic Medium" charset="0"/>
                <a:cs typeface="Franklin Gothic Medium" charset="0"/>
              </a:rPr>
              <a:t>with </a:t>
            </a:r>
            <a:r>
              <a:rPr lang="en-SG" sz="2400" dirty="0" smtClean="0">
                <a:latin typeface="Franklin Gothic Medium" charset="0"/>
                <a:ea typeface="Franklin Gothic Medium" charset="0"/>
                <a:cs typeface="Franklin Gothic Medium" charset="0"/>
              </a:rPr>
              <a:t>you.</a:t>
            </a:r>
          </a:p>
          <a:p>
            <a:pPr algn="ctr"/>
            <a:endParaRPr lang="en-SG" sz="2400" dirty="0">
              <a:latin typeface="Franklin Gothic Medium" charset="0"/>
              <a:ea typeface="Franklin Gothic Medium" charset="0"/>
              <a:cs typeface="Franklin Gothic Medium" charset="0"/>
            </a:endParaRPr>
          </a:p>
          <a:p>
            <a:pPr algn="ctr"/>
            <a:endParaRPr lang="en-SG" sz="2400" dirty="0" smtClean="0">
              <a:latin typeface="Franklin Gothic Medium" charset="0"/>
              <a:ea typeface="Franklin Gothic Medium" charset="0"/>
              <a:cs typeface="Franklin Gothic Medium" charset="0"/>
            </a:endParaRPr>
          </a:p>
          <a:p>
            <a:pPr algn="ctr"/>
            <a:endParaRPr lang="en-SG" sz="2400" dirty="0"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5512802"/>
            <a:ext cx="1200207" cy="13451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304800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Franklin Gothic Book" pitchFamily="34" charset="0"/>
              </a:rPr>
              <a:t>#</a:t>
            </a:r>
            <a:r>
              <a:rPr lang="en-US" sz="2400" b="1" dirty="0" err="1" smtClean="0">
                <a:latin typeface="Franklin Gothic Book" pitchFamily="34" charset="0"/>
              </a:rPr>
              <a:t>ASEFEdu</a:t>
            </a:r>
            <a:endParaRPr lang="en-GB" sz="2400" b="1" dirty="0"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347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6477000" y="990600"/>
            <a:ext cx="2514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60198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834074" y="1072198"/>
            <a:ext cx="7624126" cy="5481002"/>
            <a:chOff x="0" y="0"/>
            <a:chExt cx="9152649" cy="6390005"/>
          </a:xfrm>
        </p:grpSpPr>
        <p:sp>
          <p:nvSpPr>
            <p:cNvPr id="7" name="Oval 6"/>
            <p:cNvSpPr/>
            <p:nvPr/>
          </p:nvSpPr>
          <p:spPr>
            <a:xfrm>
              <a:off x="0" y="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>
              <a:off x="2475186" y="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4966137" y="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7441324" y="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0" y="228600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2475186" y="228600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5057970" y="228600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6" name="Oval 15"/>
            <p:cNvSpPr/>
            <p:nvPr/>
          </p:nvSpPr>
          <p:spPr>
            <a:xfrm>
              <a:off x="7441324" y="228600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7" name="Oval 16"/>
            <p:cNvSpPr/>
            <p:nvPr/>
          </p:nvSpPr>
          <p:spPr>
            <a:xfrm>
              <a:off x="0" y="457200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8" name="Oval 17"/>
            <p:cNvSpPr/>
            <p:nvPr/>
          </p:nvSpPr>
          <p:spPr>
            <a:xfrm>
              <a:off x="2475186" y="457200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19" name="Oval 18"/>
            <p:cNvSpPr/>
            <p:nvPr/>
          </p:nvSpPr>
          <p:spPr>
            <a:xfrm>
              <a:off x="4966137" y="457200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7441324" y="4572000"/>
              <a:ext cx="1711325" cy="181800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54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28600" y="391924"/>
            <a:ext cx="91440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 smtClean="0">
                <a:solidFill>
                  <a:srgbClr val="FF0000"/>
                </a:solidFill>
                <a:latin typeface="Franklin Gothic Book" pitchFamily="34" charset="0"/>
              </a:rPr>
              <a:t>Join us for a game, be creative and learn!</a:t>
            </a:r>
            <a:endParaRPr lang="en-GB" sz="2300" b="1" dirty="0">
              <a:solidFill>
                <a:srgbClr val="FF0000"/>
              </a:solidFill>
              <a:latin typeface="Franklin Gothic Boo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362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6477000" y="990600"/>
            <a:ext cx="2514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spcBef>
                <a:spcPct val="20000"/>
              </a:spcBef>
            </a:pPr>
            <a:endParaRPr kumimoji="0" 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13" descr="https://connect.asef.org/Common/Corporate%20Communications/ASEF%20-%20Logos%20and%20Guidelines/ASEF%20Corporate%20Logo/Logo%20in%20JPG%20(for%20in-house%20printing%20and%20web)/Vertical/ASEF_Vertical_FULL-5C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323" y="1515907"/>
            <a:ext cx="3201353" cy="35894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0" y="5257800"/>
            <a:ext cx="91440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www.ASEF.org</a:t>
            </a:r>
            <a:endParaRPr lang="en-US" sz="2400" dirty="0">
              <a:solidFill>
                <a:schemeClr val="bg1">
                  <a:lumMod val="50000"/>
                </a:schemeClr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60198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164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76200" y="1724085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5975" marR="0" lvl="0" indent="-45720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Courier New" pitchFamily="49" charset="0"/>
              <a:buAutoNum type="arabicPeriod"/>
              <a:tabLst/>
              <a:defRPr/>
            </a:pPr>
            <a:r>
              <a:rPr lang="en-US" sz="2400" dirty="0" smtClean="0">
                <a:latin typeface="Franklin Gothic Book" charset="0"/>
                <a:ea typeface="Franklin Gothic Book" charset="0"/>
                <a:cs typeface="Franklin Gothic Book" charset="0"/>
              </a:rPr>
              <a:t>Asia-Europe Foundation (ASEF)</a:t>
            </a:r>
            <a:br>
              <a:rPr lang="en-US" sz="2400" dirty="0" smtClean="0">
                <a:latin typeface="Franklin Gothic Book" charset="0"/>
                <a:ea typeface="Franklin Gothic Book" charset="0"/>
                <a:cs typeface="Franklin Gothic Book" charset="0"/>
              </a:rPr>
            </a:br>
            <a:r>
              <a:rPr lang="en-US" sz="2400" i="1" dirty="0" smtClean="0">
                <a:latin typeface="Franklin Gothic Book" charset="0"/>
                <a:ea typeface="Franklin Gothic Book" charset="0"/>
                <a:cs typeface="Franklin Gothic Book" charset="0"/>
              </a:rPr>
              <a:t>Mission and scope of work</a:t>
            </a:r>
            <a:br>
              <a:rPr lang="en-US" sz="2400" i="1" dirty="0" smtClean="0">
                <a:latin typeface="Franklin Gothic Book" charset="0"/>
                <a:ea typeface="Franklin Gothic Book" charset="0"/>
                <a:cs typeface="Franklin Gothic Book" charset="0"/>
              </a:rPr>
            </a:br>
            <a:endParaRPr lang="en-US" sz="2400" i="1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815975" marR="0" lvl="0" indent="-45720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Courier New" pitchFamily="49" charset="0"/>
              <a:buAutoNum type="arabicPeriod"/>
              <a:tabLst/>
              <a:defRPr/>
            </a:pPr>
            <a:r>
              <a:rPr lang="en-US" sz="2400" dirty="0" smtClean="0">
                <a:latin typeface="Franklin Gothic Book" charset="0"/>
                <a:ea typeface="Franklin Gothic Book" charset="0"/>
                <a:cs typeface="Franklin Gothic Book" charset="0"/>
              </a:rPr>
              <a:t>ASEF’s Education Portfolio</a:t>
            </a:r>
            <a:br>
              <a:rPr lang="en-US" sz="2400" dirty="0" smtClean="0">
                <a:latin typeface="Franklin Gothic Book" charset="0"/>
                <a:ea typeface="Franklin Gothic Book" charset="0"/>
                <a:cs typeface="Franklin Gothic Book" charset="0"/>
              </a:rPr>
            </a:br>
            <a:r>
              <a:rPr lang="en-US" sz="2400" i="1" dirty="0" smtClean="0">
                <a:latin typeface="Franklin Gothic Book" charset="0"/>
                <a:ea typeface="Franklin Gothic Book" charset="0"/>
                <a:cs typeface="Franklin Gothic Book" charset="0"/>
              </a:rPr>
              <a:t>Thematic focus, pillars and relevance for ASEM and the SDGs</a:t>
            </a:r>
            <a:br>
              <a:rPr lang="en-US" sz="2400" i="1" dirty="0" smtClean="0">
                <a:latin typeface="Franklin Gothic Book" charset="0"/>
                <a:ea typeface="Franklin Gothic Book" charset="0"/>
                <a:cs typeface="Franklin Gothic Book" charset="0"/>
              </a:rPr>
            </a:br>
            <a:endParaRPr lang="en-US" sz="2400" i="1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815975" marR="0" lvl="0" indent="-45720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Courier New" pitchFamily="49" charset="0"/>
              <a:buAutoNum type="arabicPeriod"/>
              <a:tabLst/>
              <a:defRPr/>
            </a:pPr>
            <a:r>
              <a:rPr lang="en-US" sz="2400" dirty="0" smtClean="0">
                <a:latin typeface="Franklin Gothic Book" charset="0"/>
                <a:ea typeface="Franklin Gothic Book" charset="0"/>
                <a:cs typeface="Franklin Gothic Book" charset="0"/>
              </a:rPr>
              <a:t>Views from ASEM’s Youth</a:t>
            </a:r>
            <a:br>
              <a:rPr lang="en-US" sz="2400" dirty="0" smtClean="0">
                <a:latin typeface="Franklin Gothic Book" charset="0"/>
                <a:ea typeface="Franklin Gothic Book" charset="0"/>
                <a:cs typeface="Franklin Gothic Book" charset="0"/>
              </a:rPr>
            </a:br>
            <a:r>
              <a:rPr lang="en-US" sz="2400" i="1" dirty="0" smtClean="0">
                <a:latin typeface="Franklin Gothic Book" charset="0"/>
                <a:ea typeface="Franklin Gothic Book" charset="0"/>
                <a:cs typeface="Franklin Gothic Book" charset="0"/>
              </a:rPr>
              <a:t>Perceptions, expectations and recommendations</a:t>
            </a:r>
            <a:br>
              <a:rPr lang="en-US" sz="2400" i="1" dirty="0" smtClean="0">
                <a:latin typeface="Franklin Gothic Book" charset="0"/>
                <a:ea typeface="Franklin Gothic Book" charset="0"/>
                <a:cs typeface="Franklin Gothic Book" charset="0"/>
              </a:rPr>
            </a:br>
            <a:endParaRPr lang="en-US" sz="2400" i="1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815975" indent="-457200">
              <a:buFont typeface="Courier New" pitchFamily="49" charset="0"/>
              <a:buAutoNum type="arabicPeriod"/>
            </a:pPr>
            <a:r>
              <a:rPr lang="en-US" sz="2400" dirty="0" smtClean="0">
                <a:latin typeface="Franklin Gothic Book" charset="0"/>
                <a:ea typeface="Franklin Gothic Book" charset="0"/>
                <a:cs typeface="Franklin Gothic Book" charset="0"/>
              </a:rPr>
              <a:t>Future direction</a:t>
            </a:r>
            <a:r>
              <a:rPr lang="en-US" sz="2400" dirty="0">
                <a:latin typeface="Franklin Gothic Book" charset="0"/>
                <a:ea typeface="Franklin Gothic Book" charset="0"/>
                <a:cs typeface="Franklin Gothic Book" charset="0"/>
              </a:rPr>
              <a:t/>
            </a:r>
            <a:br>
              <a:rPr lang="en-US" sz="2400" dirty="0">
                <a:latin typeface="Franklin Gothic Book" charset="0"/>
                <a:ea typeface="Franklin Gothic Book" charset="0"/>
                <a:cs typeface="Franklin Gothic Book" charset="0"/>
              </a:rPr>
            </a:br>
            <a:r>
              <a:rPr lang="en-US" sz="2400" i="1" dirty="0">
                <a:latin typeface="Franklin Gothic Book" charset="0"/>
                <a:ea typeface="Franklin Gothic Book" charset="0"/>
                <a:cs typeface="Franklin Gothic Book" charset="0"/>
              </a:rPr>
              <a:t>“Connecting Asia &amp; Europe through Education Opportunities</a:t>
            </a:r>
            <a:r>
              <a:rPr lang="en-US" sz="2400" i="1" dirty="0" smtClean="0">
                <a:latin typeface="Franklin Gothic Book" charset="0"/>
                <a:ea typeface="Franklin Gothic Book" charset="0"/>
                <a:cs typeface="Franklin Gothic Book" charset="0"/>
              </a:rPr>
              <a:t>”</a:t>
            </a:r>
            <a:br>
              <a:rPr lang="en-US" sz="2400" i="1" dirty="0" smtClean="0">
                <a:latin typeface="Franklin Gothic Book" charset="0"/>
                <a:ea typeface="Franklin Gothic Book" charset="0"/>
                <a:cs typeface="Franklin Gothic Book" charset="0"/>
              </a:rPr>
            </a:br>
            <a:endParaRPr lang="en-US" sz="2400" i="1" dirty="0" smtClean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7" name="Title 4"/>
          <p:cNvSpPr>
            <a:spLocks noGrp="1"/>
          </p:cNvSpPr>
          <p:nvPr>
            <p:ph type="ctrTitle"/>
          </p:nvPr>
        </p:nvSpPr>
        <p:spPr>
          <a:xfrm>
            <a:off x="0" y="250886"/>
            <a:ext cx="9144000" cy="892114"/>
          </a:xfrm>
        </p:spPr>
        <p:txBody>
          <a:bodyPr>
            <a:normAutofit/>
          </a:bodyPr>
          <a:lstStyle/>
          <a:p>
            <a:r>
              <a:rPr lang="en-GB" sz="3600" dirty="0" smtClean="0">
                <a:solidFill>
                  <a:srgbClr val="004B8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Overview</a:t>
            </a:r>
            <a:endParaRPr lang="en-GB" sz="3600" dirty="0">
              <a:solidFill>
                <a:srgbClr val="004B81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481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67001" y="5029200"/>
            <a:ext cx="6477000" cy="584775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latin typeface="Franklin Gothic Medium" pitchFamily="34" charset="0"/>
              </a:rPr>
              <a:t>1. Asia-Europe Foundation (ASEF)</a:t>
            </a:r>
            <a:endParaRPr lang="en-GB" sz="32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65057" y="5741313"/>
            <a:ext cx="3886201" cy="430887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>
                <a:solidFill>
                  <a:schemeClr val="bg1"/>
                </a:solidFill>
                <a:latin typeface="Franklin Gothic Medium" pitchFamily="34" charset="0"/>
              </a:rPr>
              <a:t>Mission and scope of work</a:t>
            </a:r>
            <a:endParaRPr lang="en-GB" sz="22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047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-76200" y="1724085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Courier New" charset="0"/>
              <a:buChar char="o"/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Intergovernmental not-for-profit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organisation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</a:br>
            <a:endParaRPr lang="en-GB" sz="2400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Established in 1997 and funded by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51 Asian and European 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</a:b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countries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, the EU and the ASEAN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Secretariat (ASEM partners)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</a:br>
            <a:endParaRPr lang="en-GB" sz="2400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Only institution of the Asia-Europe Meeting (ASEM)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Process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</a:br>
            <a:endParaRPr lang="en-GB" sz="2400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Project portfolio across 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Asia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and 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Europe to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stimulate tri-sector partnerships </a:t>
            </a:r>
          </a:p>
          <a:p>
            <a:pPr lvl="1"/>
            <a:endParaRPr lang="en-GB" sz="2400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charset="0"/>
              <a:ea typeface="Franklin Gothic Book" charset="0"/>
              <a:cs typeface="Franklin Gothic Book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Active in the fields of 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culture,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education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,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economy, human rights, public 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rPr>
              <a:t>health and sustainable development</a:t>
            </a:r>
            <a:endParaRPr lang="en-GB" sz="2400" dirty="0">
              <a:latin typeface="Franklin Gothic Book" charset="0"/>
              <a:ea typeface="Franklin Gothic Book" charset="0"/>
              <a:cs typeface="Franklin Gothic Book" charset="0"/>
            </a:endParaRPr>
          </a:p>
        </p:txBody>
      </p:sp>
      <p:sp>
        <p:nvSpPr>
          <p:cNvPr id="6" name="Title 4"/>
          <p:cNvSpPr>
            <a:spLocks noGrp="1"/>
          </p:cNvSpPr>
          <p:nvPr>
            <p:ph type="ctrTitle"/>
          </p:nvPr>
        </p:nvSpPr>
        <p:spPr>
          <a:xfrm>
            <a:off x="0" y="250886"/>
            <a:ext cx="9144000" cy="892114"/>
          </a:xfrm>
        </p:spPr>
        <p:txBody>
          <a:bodyPr>
            <a:normAutofit/>
          </a:bodyPr>
          <a:lstStyle/>
          <a:p>
            <a:r>
              <a:rPr lang="en-GB" sz="3600" dirty="0" smtClean="0">
                <a:solidFill>
                  <a:srgbClr val="004B8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Asia-Europe Foundation (ASEF)</a:t>
            </a:r>
            <a:endParaRPr lang="en-GB" sz="3600" dirty="0">
              <a:solidFill>
                <a:srgbClr val="004B81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81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leonie.schneider\Desktop\ISOM Folder\Photos\DSC_210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99" r="5109"/>
          <a:stretch/>
        </p:blipFill>
        <p:spPr bwMode="auto">
          <a:xfrm>
            <a:off x="0" y="-61259"/>
            <a:ext cx="9144000" cy="69485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457200" y="3200400"/>
            <a:ext cx="7239000" cy="2133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76800" y="533400"/>
            <a:ext cx="4267200" cy="584775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  <a:latin typeface="Franklin Gothic Medium" pitchFamily="34" charset="0"/>
              </a:rPr>
              <a:t>2</a:t>
            </a:r>
            <a:r>
              <a:rPr lang="en-US" sz="3200" dirty="0" smtClean="0">
                <a:solidFill>
                  <a:schemeClr val="bg1"/>
                </a:solidFill>
                <a:latin typeface="Franklin Gothic Medium" pitchFamily="34" charset="0"/>
              </a:rPr>
              <a:t>. Education Portfolio</a:t>
            </a:r>
            <a:endParaRPr lang="en-GB" sz="32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6700" y="1173969"/>
            <a:ext cx="5067301" cy="769441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>
                <a:solidFill>
                  <a:schemeClr val="bg1"/>
                </a:solidFill>
                <a:latin typeface="Franklin Gothic Medium" pitchFamily="34" charset="0"/>
              </a:rPr>
              <a:t>Thematic Focus, Pillars, and Relevance for ASEM and the SGDs</a:t>
            </a:r>
            <a:endParaRPr lang="en-GB" sz="22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100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-152400" y="1454780"/>
            <a:ext cx="9144000" cy="4793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Courier New" charset="0"/>
              <a:buChar char="o"/>
            </a:pPr>
            <a:r>
              <a:rPr lang="en-GB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2-pillar </a:t>
            </a:r>
            <a: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structure: 1) Education Policy and 2) Young Leaders</a:t>
            </a:r>
            <a:b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</a:br>
            <a:endParaRPr lang="en-GB" sz="2350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US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Focus on “Access to Education and Youth Employment” </a:t>
            </a:r>
            <a:endParaRPr lang="en-US" sz="235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lvl="1"/>
            <a:endParaRPr lang="en-US" sz="2350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GB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Interdisciplinary </a:t>
            </a:r>
            <a: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and multi-stakeholder project formats </a:t>
            </a:r>
            <a:endParaRPr lang="en-GB" sz="235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lvl="1"/>
            <a:endParaRPr lang="en-GB" sz="235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Provide </a:t>
            </a:r>
            <a:r>
              <a:rPr lang="en-GB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platforms to convey civil </a:t>
            </a:r>
            <a: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society perspectives and inputs to the ASEM policy process</a:t>
            </a:r>
            <a:r>
              <a:rPr lang="en-GB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/>
            </a:r>
            <a:br>
              <a:rPr lang="en-GB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</a:br>
            <a:endParaRPr lang="en-GB" sz="235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GB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ASEM Education </a:t>
            </a:r>
            <a: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D</a:t>
            </a:r>
            <a:r>
              <a:rPr lang="en-GB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iplomacy for the SDGs (SDGs 4,5,8,9,10 &amp; 17)</a:t>
            </a:r>
            <a: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/>
            </a:r>
            <a:b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</a:br>
            <a:endParaRPr lang="en-GB" sz="2350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Official </a:t>
            </a:r>
            <a:r>
              <a:rPr lang="en-GB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Dialogue </a:t>
            </a:r>
            <a: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P</a:t>
            </a:r>
            <a:r>
              <a:rPr lang="en-GB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artner of ASEM </a:t>
            </a:r>
            <a: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Education </a:t>
            </a:r>
            <a:r>
              <a:rPr lang="en-GB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Ministers’ </a:t>
            </a:r>
            <a:r>
              <a:rPr lang="en-GB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Meeting (ASEM ME</a:t>
            </a:r>
            <a:r>
              <a:rPr lang="en-GB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)</a:t>
            </a:r>
            <a:endParaRPr lang="en-GB" sz="2350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Title 4"/>
          <p:cNvSpPr>
            <a:spLocks noGrp="1"/>
          </p:cNvSpPr>
          <p:nvPr>
            <p:ph type="ctrTitle"/>
          </p:nvPr>
        </p:nvSpPr>
        <p:spPr>
          <a:xfrm>
            <a:off x="0" y="250886"/>
            <a:ext cx="9144000" cy="892114"/>
          </a:xfrm>
        </p:spPr>
        <p:txBody>
          <a:bodyPr>
            <a:normAutofit/>
          </a:bodyPr>
          <a:lstStyle/>
          <a:p>
            <a:r>
              <a:rPr lang="en-GB" sz="3600" dirty="0" smtClean="0">
                <a:solidFill>
                  <a:srgbClr val="004B8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ASEF’s Education Scope</a:t>
            </a:r>
            <a:endParaRPr lang="en-GB" sz="3600" dirty="0">
              <a:solidFill>
                <a:srgbClr val="004B81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451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59270423"/>
              </p:ext>
            </p:extLst>
          </p:nvPr>
        </p:nvGraphicFramePr>
        <p:xfrm>
          <a:off x="381000" y="990601"/>
          <a:ext cx="8305800" cy="4952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3962400"/>
              </a:tblGrid>
              <a:tr h="12988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dirty="0" smtClean="0">
                          <a:solidFill>
                            <a:srgbClr val="DA212B"/>
                          </a:solidFill>
                          <a:latin typeface="Franklin Gothic Medium" charset="0"/>
                          <a:ea typeface="Franklin Gothic Medium" charset="0"/>
                          <a:cs typeface="Franklin Gothic Medium" charset="0"/>
                        </a:rPr>
                        <a:t>ASEF Education Policy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dirty="0" err="1" smtClean="0">
                          <a:solidFill>
                            <a:srgbClr val="DA212B"/>
                          </a:solidFill>
                          <a:latin typeface="Franklin Gothic Medium" charset="0"/>
                          <a:ea typeface="Franklin Gothic Medium" charset="0"/>
                          <a:cs typeface="Franklin Gothic Medium" charset="0"/>
                        </a:rPr>
                        <a:t>Programme</a:t>
                      </a:r>
                      <a:endParaRPr lang="en-US" sz="2400" b="0" i="0" dirty="0" smtClean="0">
                        <a:solidFill>
                          <a:srgbClr val="DA212B"/>
                        </a:solidFill>
                        <a:latin typeface="Franklin Gothic Medium" charset="0"/>
                        <a:ea typeface="Franklin Gothic Medium" charset="0"/>
                        <a:cs typeface="Franklin Gothic Medium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dirty="0" smtClean="0">
                          <a:solidFill>
                            <a:srgbClr val="004B81"/>
                          </a:solidFill>
                          <a:latin typeface="Franklin Gothic Medium" charset="0"/>
                          <a:ea typeface="Franklin Gothic Medium" charset="0"/>
                          <a:cs typeface="Franklin Gothic Medium" charset="0"/>
                        </a:rPr>
                        <a:t>ASEF Young</a:t>
                      </a:r>
                      <a:r>
                        <a:rPr lang="en-US" sz="2400" b="0" i="0" baseline="0" dirty="0" smtClean="0">
                          <a:solidFill>
                            <a:srgbClr val="004B81"/>
                          </a:solidFill>
                          <a:latin typeface="Franklin Gothic Medium" charset="0"/>
                          <a:ea typeface="Franklin Gothic Medium" charset="0"/>
                          <a:cs typeface="Franklin Gothic Medium" charset="0"/>
                        </a:rPr>
                        <a:t> Leaders’ 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i="0" baseline="0" dirty="0" err="1" smtClean="0">
                          <a:solidFill>
                            <a:srgbClr val="004B81"/>
                          </a:solidFill>
                          <a:latin typeface="Franklin Gothic Medium" charset="0"/>
                          <a:ea typeface="Franklin Gothic Medium" charset="0"/>
                          <a:cs typeface="Franklin Gothic Medium" charset="0"/>
                        </a:rPr>
                        <a:t>Programme</a:t>
                      </a:r>
                      <a:endParaRPr lang="en-US" sz="2400" b="0" i="0" baseline="0" dirty="0" smtClean="0">
                        <a:solidFill>
                          <a:srgbClr val="004B81"/>
                        </a:solidFill>
                        <a:latin typeface="Franklin Gothic Medium" charset="0"/>
                        <a:ea typeface="Franklin Gothic Medium" charset="0"/>
                        <a:cs typeface="Franklin Gothic Medium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38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 smtClean="0">
                          <a:solidFill>
                            <a:schemeClr val="tx1"/>
                          </a:solidFill>
                          <a:latin typeface="Franklin Gothic Book" charset="0"/>
                          <a:ea typeface="Franklin Gothic Book" charset="0"/>
                          <a:cs typeface="Franklin Gothic Book" charset="0"/>
                        </a:rPr>
                        <a:t>ASEF</a:t>
                      </a:r>
                      <a:r>
                        <a:rPr lang="en-US" sz="2000" b="0" i="0" baseline="0" dirty="0" smtClean="0">
                          <a:solidFill>
                            <a:schemeClr val="tx1"/>
                          </a:solidFill>
                          <a:latin typeface="Franklin Gothic Book" charset="0"/>
                          <a:ea typeface="Franklin Gothic Book" charset="0"/>
                          <a:cs typeface="Franklin Gothic Book" charset="0"/>
                        </a:rPr>
                        <a:t> Rectors’ and Conference Students’ Forum (ARC)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baseline="0" dirty="0" smtClean="0">
                          <a:solidFill>
                            <a:schemeClr val="tx1"/>
                          </a:solidFill>
                          <a:latin typeface="Franklin Gothic Book" charset="0"/>
                          <a:ea typeface="Franklin Gothic Book" charset="0"/>
                          <a:cs typeface="Franklin Gothic Book" charset="0"/>
                        </a:rPr>
                        <a:t> ASEF Summer University (ASEFSU)</a:t>
                      </a:r>
                    </a:p>
                  </a:txBody>
                  <a:tcPr>
                    <a:lnL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38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baseline="0" dirty="0" smtClean="0">
                          <a:solidFill>
                            <a:schemeClr val="tx1"/>
                          </a:solidFill>
                          <a:latin typeface="Franklin Gothic Book" charset="0"/>
                          <a:ea typeface="Franklin Gothic Book" charset="0"/>
                          <a:cs typeface="Franklin Gothic Book" charset="0"/>
                        </a:rPr>
                        <a:t>ASEF Education Policy Conference Series</a:t>
                      </a:r>
                      <a:endParaRPr lang="en-GB" sz="2000" b="0" i="0" dirty="0" smtClean="0">
                        <a:solidFill>
                          <a:schemeClr val="tx1"/>
                        </a:solidFill>
                        <a:latin typeface="Franklin Gothic Book" charset="0"/>
                        <a:ea typeface="Franklin Gothic Book" charset="0"/>
                        <a:cs typeface="Franklin Gothic Book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baseline="0" dirty="0" smtClean="0">
                          <a:solidFill>
                            <a:schemeClr val="tx1"/>
                          </a:solidFill>
                          <a:latin typeface="Franklin Gothic Book" charset="0"/>
                          <a:ea typeface="Franklin Gothic Book" charset="0"/>
                          <a:cs typeface="Franklin Gothic Book" charset="0"/>
                        </a:rPr>
                        <a:t>ASEF Young Leaders’ Summit </a:t>
                      </a: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baseline="0" dirty="0" smtClean="0">
                          <a:solidFill>
                            <a:schemeClr val="tx1"/>
                          </a:solidFill>
                          <a:latin typeface="Franklin Gothic Book" charset="0"/>
                          <a:ea typeface="Franklin Gothic Book" charset="0"/>
                          <a:cs typeface="Franklin Gothic Book" charset="0"/>
                        </a:rPr>
                        <a:t>(ASEFYLS)</a:t>
                      </a:r>
                    </a:p>
                  </a:txBody>
                  <a:tcPr>
                    <a:lnL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43884">
                <a:tc>
                  <a:txBody>
                    <a:bodyPr/>
                    <a:lstStyle/>
                    <a:p>
                      <a:endParaRPr lang="en-US" sz="2000" dirty="0">
                        <a:latin typeface="Franklin Gothic Book" charset="0"/>
                        <a:ea typeface="Franklin Gothic Book" charset="0"/>
                        <a:cs typeface="Franklin Gothic Book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Font typeface="Arial" pitchFamily="34" charset="0"/>
                        <a:buNone/>
                      </a:pPr>
                      <a:r>
                        <a:rPr lang="en-US" sz="2000" b="0" i="0" baseline="0" dirty="0" smtClean="0">
                          <a:solidFill>
                            <a:schemeClr val="tx1"/>
                          </a:solidFill>
                          <a:latin typeface="Franklin Gothic Book" charset="0"/>
                          <a:ea typeface="Franklin Gothic Book" charset="0"/>
                          <a:cs typeface="Franklin Gothic Book" charset="0"/>
                        </a:rPr>
                        <a:t>ASEF Classroom Network </a:t>
                      </a:r>
                    </a:p>
                    <a:p>
                      <a:pPr marL="0" indent="0" algn="r">
                        <a:buFont typeface="Arial" pitchFamily="34" charset="0"/>
                        <a:buNone/>
                      </a:pPr>
                      <a:r>
                        <a:rPr lang="en-US" sz="2000" b="0" i="0" baseline="0" dirty="0" smtClean="0">
                          <a:solidFill>
                            <a:schemeClr val="tx1"/>
                          </a:solidFill>
                          <a:latin typeface="Franklin Gothic Book" charset="0"/>
                          <a:ea typeface="Franklin Gothic Book" charset="0"/>
                          <a:cs typeface="Franklin Gothic Book" charset="0"/>
                        </a:rPr>
                        <a:t>(ASEF ClassNet)</a:t>
                      </a:r>
                    </a:p>
                  </a:txBody>
                  <a:tcPr>
                    <a:lnL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11250">
                <a:tc>
                  <a:txBody>
                    <a:bodyPr/>
                    <a:lstStyle/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endParaRPr lang="en-US" sz="2000" b="0" i="0" baseline="0" dirty="0" smtClean="0">
                        <a:solidFill>
                          <a:schemeClr val="tx1"/>
                        </a:solidFill>
                        <a:latin typeface="Franklin Gothic Book" charset="0"/>
                        <a:ea typeface="Franklin Gothic Book" charset="0"/>
                        <a:cs typeface="Franklin Gothic Book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latin typeface="Franklin Gothic Book" charset="0"/>
                          <a:ea typeface="Franklin Gothic Book" charset="0"/>
                          <a:cs typeface="Franklin Gothic Book" charset="0"/>
                        </a:rPr>
                        <a:t>Model ASEM</a:t>
                      </a:r>
                      <a:endParaRPr lang="en-US" sz="2000" dirty="0">
                        <a:latin typeface="Franklin Gothic Book" charset="0"/>
                        <a:ea typeface="Franklin Gothic Book" charset="0"/>
                        <a:cs typeface="Franklin Gothic Book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11250">
                <a:tc>
                  <a:txBody>
                    <a:bodyPr/>
                    <a:lstStyle/>
                    <a:p>
                      <a:pPr marL="342900" indent="-342900" algn="l">
                        <a:buFont typeface="Arial" pitchFamily="34" charset="0"/>
                        <a:buChar char="•"/>
                      </a:pPr>
                      <a:endParaRPr lang="en-US" sz="2000" b="0" i="0" baseline="0" dirty="0" smtClean="0">
                        <a:solidFill>
                          <a:schemeClr val="tx1"/>
                        </a:solidFill>
                        <a:latin typeface="Franklin Gothic Book" charset="0"/>
                        <a:ea typeface="Franklin Gothic Book" charset="0"/>
                        <a:cs typeface="Franklin Gothic Book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baseline="0" dirty="0" smtClean="0">
                          <a:solidFill>
                            <a:schemeClr val="tx1"/>
                          </a:solidFill>
                          <a:latin typeface="Franklin Gothic Book" charset="0"/>
                          <a:ea typeface="Franklin Gothic Book" charset="0"/>
                          <a:cs typeface="Franklin Gothic Book" charset="0"/>
                        </a:rPr>
                        <a:t>ASEF Capacity Trainings</a:t>
                      </a:r>
                      <a:endParaRPr lang="en-GB" sz="2000" b="0" i="0" dirty="0" smtClean="0">
                        <a:solidFill>
                          <a:schemeClr val="tx1"/>
                        </a:solidFill>
                        <a:latin typeface="Franklin Gothic Book" charset="0"/>
                        <a:ea typeface="Franklin Gothic Book" charset="0"/>
                        <a:cs typeface="Franklin Gothic Book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DA212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itle 4"/>
          <p:cNvSpPr>
            <a:spLocks noGrp="1"/>
          </p:cNvSpPr>
          <p:nvPr>
            <p:ph type="ctrTitle"/>
          </p:nvPr>
        </p:nvSpPr>
        <p:spPr>
          <a:xfrm>
            <a:off x="0" y="98486"/>
            <a:ext cx="9144000" cy="892114"/>
          </a:xfrm>
        </p:spPr>
        <p:txBody>
          <a:bodyPr>
            <a:normAutofit/>
          </a:bodyPr>
          <a:lstStyle/>
          <a:p>
            <a:r>
              <a:rPr lang="en-GB" sz="3600" dirty="0" smtClean="0">
                <a:solidFill>
                  <a:srgbClr val="004B8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ASEF’s Education Programmes and Projects</a:t>
            </a:r>
            <a:endParaRPr lang="en-GB" sz="3600" dirty="0">
              <a:solidFill>
                <a:srgbClr val="004B81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025" t="146" r="4424" b="117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0" y="4724400"/>
            <a:ext cx="4572000" cy="523220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chemeClr val="bg1"/>
                </a:solidFill>
                <a:latin typeface="Franklin Gothic Medium" pitchFamily="34" charset="0"/>
              </a:rPr>
              <a:t>Views from ASEM’s Youth</a:t>
            </a:r>
            <a:endParaRPr lang="en-GB" sz="28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5334000"/>
            <a:ext cx="6400801" cy="430887"/>
          </a:xfrm>
          <a:prstGeom prst="rect">
            <a:avLst/>
          </a:prstGeom>
          <a:solidFill>
            <a:srgbClr val="DA212B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>
                <a:solidFill>
                  <a:schemeClr val="bg1"/>
                </a:solidFill>
                <a:latin typeface="Franklin Gothic Medium" pitchFamily="34" charset="0"/>
              </a:rPr>
              <a:t>Perceptions, Expectations and Recommendations </a:t>
            </a:r>
            <a:endParaRPr lang="en-GB" sz="22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202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D:\Adji\Project\16 Sciencewerk\ASEF DATA\Element\ASEF GRAPHIC ELEMENT_PPT-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39059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-152400" y="1530980"/>
            <a:ext cx="9144000" cy="4793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Courier New" charset="0"/>
              <a:buChar char="o"/>
            </a:pPr>
            <a:r>
              <a:rPr lang="en-US" sz="2350" dirty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Surveys capture facts, perceptions and </a:t>
            </a:r>
            <a:r>
              <a:rPr lang="en-US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views of the ASEM youth on topics linked to ASEM high-level meetings and ASEF projects</a:t>
            </a:r>
          </a:p>
          <a:p>
            <a:pPr lvl="1"/>
            <a:endParaRPr lang="en-US" sz="235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US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Embedded as part of the online application during the Open Call for Application process for ASEF’s youth projects</a:t>
            </a:r>
          </a:p>
          <a:p>
            <a:pPr lvl="1"/>
            <a:endParaRPr lang="en-US" sz="235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US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Target group: Youth between 18-30</a:t>
            </a:r>
          </a:p>
          <a:p>
            <a:pPr marL="742950" lvl="1" indent="-285750">
              <a:buFont typeface="Courier New" charset="0"/>
              <a:buChar char="o"/>
            </a:pPr>
            <a:endParaRPr lang="en-US" sz="2350" dirty="0" smtClean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US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Outreach: Coverage across 51 ASEM countries; between 4,000 to 8,000 respondents per project</a:t>
            </a:r>
          </a:p>
          <a:p>
            <a:pPr marL="742950" lvl="1" indent="-285750">
              <a:buFont typeface="Courier New" charset="0"/>
              <a:buChar char="o"/>
            </a:pPr>
            <a:endParaRPr lang="en-US" sz="2350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US" sz="23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</a:rPr>
              <a:t>Reference to assess youth trends, understand expectations and motivations of young people, and to design youth projects</a:t>
            </a:r>
            <a:endParaRPr lang="en-GB" sz="2350" dirty="0">
              <a:solidFill>
                <a:schemeClr val="tx1">
                  <a:lumMod val="85000"/>
                  <a:lumOff val="15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Title 4"/>
          <p:cNvSpPr>
            <a:spLocks noGrp="1"/>
          </p:cNvSpPr>
          <p:nvPr>
            <p:ph type="ctrTitle"/>
          </p:nvPr>
        </p:nvSpPr>
        <p:spPr>
          <a:xfrm>
            <a:off x="0" y="250886"/>
            <a:ext cx="9144000" cy="892114"/>
          </a:xfrm>
        </p:spPr>
        <p:txBody>
          <a:bodyPr>
            <a:normAutofit/>
          </a:bodyPr>
          <a:lstStyle/>
          <a:p>
            <a:r>
              <a:rPr lang="en-GB" sz="3600" dirty="0" smtClean="0">
                <a:solidFill>
                  <a:srgbClr val="004B8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Framework of ASEM Youth Surveys</a:t>
            </a:r>
            <a:endParaRPr lang="en-GB" sz="3600" dirty="0">
              <a:solidFill>
                <a:srgbClr val="004B81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01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49CE5A9F38A264C99040FC97A771BCF" ma:contentTypeVersion="1" ma:contentTypeDescription="Create a new document." ma:contentTypeScope="" ma:versionID="732ebf3e02cff078d1377c60e274e246">
  <xsd:schema xmlns:xsd="http://www.w3.org/2001/XMLSchema" xmlns:p="http://schemas.microsoft.com/office/2006/metadata/properties" xmlns:ns2="85c76ed3-c12c-47c8-bc4c-14ca1d1d11f0" targetNamespace="http://schemas.microsoft.com/office/2006/metadata/properties" ma:root="true" ma:fieldsID="485a37b3c0352a0083582896a61e7670" ns2:_="">
    <xsd:import namespace="85c76ed3-c12c-47c8-bc4c-14ca1d1d11f0"/>
    <xsd:element name="properties">
      <xsd:complexType>
        <xsd:sequence>
          <xsd:element name="documentManagement">
            <xsd:complexType>
              <xsd:all>
                <xsd:element ref="ns2:Ch_x00fa__x0020_th_x00ed_ch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85c76ed3-c12c-47c8-bc4c-14ca1d1d11f0" elementFormDefault="qualified">
    <xsd:import namespace="http://schemas.microsoft.com/office/2006/documentManagement/types"/>
    <xsd:element name="Ch_x00fa__x0020_th_x00ed_ch" ma:index="8" nillable="true" ma:displayName="Chú thích" ma:internalName="Ch_x00fa__x0020_th_x00ed_ch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Ch_x00fa__x0020_th_x00ed_ch xmlns="85c76ed3-c12c-47c8-bc4c-14ca1d1d11f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9F6C51-DEF1-4987-A6F1-0C805BA0C8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c76ed3-c12c-47c8-bc4c-14ca1d1d11f0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05641624-F7FD-4A89-BE33-B6265AE9A545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85c76ed3-c12c-47c8-bc4c-14ca1d1d11f0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5D90C02D-53E2-4FBD-9E2D-1C5619FE86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4619</TotalTime>
  <Words>891</Words>
  <Application>Microsoft Office PowerPoint</Application>
  <PresentationFormat>On-screen Show (4:3)</PresentationFormat>
  <Paragraphs>182</Paragraphs>
  <Slides>29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Slide 1</vt:lpstr>
      <vt:lpstr>What does Education mean to you…</vt:lpstr>
      <vt:lpstr>Overview</vt:lpstr>
      <vt:lpstr>Slide 4</vt:lpstr>
      <vt:lpstr>Asia-Europe Foundation (ASEF)</vt:lpstr>
      <vt:lpstr>Slide 6</vt:lpstr>
      <vt:lpstr>ASEF’s Education Scope</vt:lpstr>
      <vt:lpstr>ASEF’s Education Programmes and Projects</vt:lpstr>
      <vt:lpstr>Framework of ASEM Youth Surveys</vt:lpstr>
      <vt:lpstr>Slide 10</vt:lpstr>
      <vt:lpstr>Slide 11</vt:lpstr>
      <vt:lpstr>ARC5 Survey Results &amp; Policy Recommendations</vt:lpstr>
      <vt:lpstr>Slide 13</vt:lpstr>
      <vt:lpstr>Slide 14</vt:lpstr>
      <vt:lpstr>Slide 15</vt:lpstr>
      <vt:lpstr>Slide 16</vt:lpstr>
      <vt:lpstr>ARC5 Policy Recommendations by Students</vt:lpstr>
      <vt:lpstr>Slide 18</vt:lpstr>
      <vt:lpstr>Slide 19</vt:lpstr>
      <vt:lpstr>ASEFYLS1 Survey Results &amp; Call for Action</vt:lpstr>
      <vt:lpstr>Slide 21</vt:lpstr>
      <vt:lpstr>Slide 22</vt:lpstr>
      <vt:lpstr>Slide 23</vt:lpstr>
      <vt:lpstr>ASEFYLS1 Call for Action – the 3 Cs</vt:lpstr>
      <vt:lpstr>Slide 25</vt:lpstr>
      <vt:lpstr>Recommendations</vt:lpstr>
      <vt:lpstr>Slide 27</vt:lpstr>
      <vt:lpstr>Slide 28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Herdanto</dc:creator>
  <cp:lastModifiedBy>nch3696</cp:lastModifiedBy>
  <cp:revision>895</cp:revision>
  <cp:lastPrinted>2016-11-04T05:23:58Z</cp:lastPrinted>
  <dcterms:created xsi:type="dcterms:W3CDTF">2013-11-06T02:55:46Z</dcterms:created>
  <dcterms:modified xsi:type="dcterms:W3CDTF">2017-04-24T08:31:37Z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0x010100B49CE5A9F38A264C99040FC97A771BCF</vt:lpwstr>
  </property>
  <property fmtid="{D5CDD505-2E9C-101B-9397-08002B2CF9AE}" pid="3" name="Doc Date">
    <vt:lpwstr>2013-12-06T08:29:00+00:00</vt:lpwstr>
  </property>
</Properties>
</file>