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tiff" ContentType="image/tiff"/>
  <Default Extension="gif" ContentType="image/gi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1" r:id="rId4"/>
    <p:sldMasterId id="2147483903" r:id="rId5"/>
    <p:sldMasterId id="2147484136" r:id="rId6"/>
    <p:sldMasterId id="2147484149" r:id="rId7"/>
    <p:sldMasterId id="2147484153" r:id="rId8"/>
  </p:sldMasterIdLst>
  <p:notesMasterIdLst>
    <p:notesMasterId r:id="rId48"/>
  </p:notesMasterIdLst>
  <p:handoutMasterIdLst>
    <p:handoutMasterId r:id="rId49"/>
  </p:handoutMasterIdLst>
  <p:sldIdLst>
    <p:sldId id="289" r:id="rId9"/>
    <p:sldId id="376" r:id="rId10"/>
    <p:sldId id="298" r:id="rId11"/>
    <p:sldId id="299" r:id="rId12"/>
    <p:sldId id="332" r:id="rId13"/>
    <p:sldId id="335" r:id="rId14"/>
    <p:sldId id="336" r:id="rId15"/>
    <p:sldId id="358" r:id="rId16"/>
    <p:sldId id="359" r:id="rId17"/>
    <p:sldId id="290" r:id="rId18"/>
    <p:sldId id="346" r:id="rId19"/>
    <p:sldId id="383" r:id="rId20"/>
    <p:sldId id="384" r:id="rId21"/>
    <p:sldId id="385" r:id="rId22"/>
    <p:sldId id="386" r:id="rId23"/>
    <p:sldId id="392" r:id="rId24"/>
    <p:sldId id="393" r:id="rId25"/>
    <p:sldId id="413" r:id="rId26"/>
    <p:sldId id="410" r:id="rId27"/>
    <p:sldId id="414" r:id="rId28"/>
    <p:sldId id="415" r:id="rId29"/>
    <p:sldId id="411" r:id="rId30"/>
    <p:sldId id="416" r:id="rId31"/>
    <p:sldId id="398" r:id="rId32"/>
    <p:sldId id="395" r:id="rId33"/>
    <p:sldId id="396" r:id="rId34"/>
    <p:sldId id="403" r:id="rId35"/>
    <p:sldId id="404" r:id="rId36"/>
    <p:sldId id="405" r:id="rId37"/>
    <p:sldId id="406" r:id="rId38"/>
    <p:sldId id="407" r:id="rId39"/>
    <p:sldId id="409" r:id="rId40"/>
    <p:sldId id="399" r:id="rId41"/>
    <p:sldId id="400" r:id="rId42"/>
    <p:sldId id="408" r:id="rId43"/>
    <p:sldId id="367" r:id="rId44"/>
    <p:sldId id="368" r:id="rId45"/>
    <p:sldId id="379" r:id="rId46"/>
    <p:sldId id="417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A2D6B4FC-AB29-4F60-BB43-635030136121}">
          <p14:sldIdLst>
            <p14:sldId id="289"/>
            <p14:sldId id="376"/>
            <p14:sldId id="298"/>
          </p14:sldIdLst>
        </p14:section>
        <p14:section name="Hue City" id="{70F3F7C9-B872-4143-946A-AE650B204A1A}">
          <p14:sldIdLst>
            <p14:sldId id="299"/>
            <p14:sldId id="332"/>
            <p14:sldId id="335"/>
          </p14:sldIdLst>
        </p14:section>
        <p14:section name="Hue University" id="{F775A205-8DE9-4462-B8EB-2967FCF329B7}">
          <p14:sldIdLst>
            <p14:sldId id="336"/>
            <p14:sldId id="358"/>
            <p14:sldId id="359"/>
            <p14:sldId id="290"/>
            <p14:sldId id="346"/>
            <p14:sldId id="383"/>
            <p14:sldId id="384"/>
            <p14:sldId id="385"/>
            <p14:sldId id="386"/>
            <p14:sldId id="392"/>
            <p14:sldId id="393"/>
            <p14:sldId id="413"/>
            <p14:sldId id="410"/>
            <p14:sldId id="414"/>
            <p14:sldId id="415"/>
            <p14:sldId id="411"/>
            <p14:sldId id="416"/>
            <p14:sldId id="398"/>
            <p14:sldId id="395"/>
            <p14:sldId id="396"/>
            <p14:sldId id="403"/>
            <p14:sldId id="404"/>
            <p14:sldId id="405"/>
            <p14:sldId id="406"/>
            <p14:sldId id="407"/>
            <p14:sldId id="409"/>
            <p14:sldId id="399"/>
            <p14:sldId id="400"/>
            <p14:sldId id="408"/>
            <p14:sldId id="367"/>
            <p14:sldId id="368"/>
            <p14:sldId id="379"/>
            <p14:sldId id="41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608" autoAdjust="0"/>
    <p:restoredTop sz="94712" autoAdjust="0"/>
  </p:normalViewPr>
  <p:slideViewPr>
    <p:cSldViewPr>
      <p:cViewPr varScale="1">
        <p:scale>
          <a:sx n="65" d="100"/>
          <a:sy n="65" d="100"/>
        </p:scale>
        <p:origin x="-136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7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1770007-247A-4E25-BB73-1D478A00E7A7}" type="datetimeFigureOut">
              <a:rPr lang="en-US"/>
              <a:pPr>
                <a:defRPr/>
              </a:pPr>
              <a:t>4/24/2017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4C149C5-0730-4310-AE29-923613725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870282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Calibri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6ACDCA-79CD-42B7-9A24-675306F3AC21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355619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5DACCD-B9F2-E443-9FF4-B0DF86BC7389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1853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1pPr>
            <a:lvl2pPr marL="742909" indent="-285734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2pPr>
            <a:lvl3pPr marL="1142937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3pPr>
            <a:lvl4pPr marL="1600112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4pPr>
            <a:lvl5pPr marL="2057287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5pPr>
            <a:lvl6pPr marL="2514461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6pPr>
            <a:lvl7pPr marL="2971635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7pPr>
            <a:lvl8pPr marL="3428810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8pPr>
            <a:lvl9pPr marL="3885985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9pPr>
          </a:lstStyle>
          <a:p>
            <a:pPr eaLnBrk="1" hangingPunct="1"/>
            <a:fld id="{AAB71CF6-6A76-4D98-A592-3777FC203FC8}" type="slidenum">
              <a:rPr lang="nl-NL" sz="1200" b="0">
                <a:solidFill>
                  <a:prstClr val="black"/>
                </a:solidFill>
                <a:latin typeface="Arial" charset="0"/>
              </a:rPr>
              <a:pPr eaLnBrk="1" hangingPunct="1"/>
              <a:t>36</a:t>
            </a:fld>
            <a:endParaRPr lang="nl-NL" sz="1200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87388"/>
            <a:ext cx="4567238" cy="3425825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84" y="4341684"/>
            <a:ext cx="5029635" cy="4115019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2110303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1pPr>
            <a:lvl2pPr marL="742909" indent="-285734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2pPr>
            <a:lvl3pPr marL="1142937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3pPr>
            <a:lvl4pPr marL="1600112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4pPr>
            <a:lvl5pPr marL="2057287" indent="-228587" eaLnBrk="0" hangingPunct="0">
              <a:defRPr sz="2000" b="1">
                <a:solidFill>
                  <a:srgbClr val="292929"/>
                </a:solidFill>
                <a:latin typeface="Calibri" pitchFamily="34" charset="0"/>
              </a:defRPr>
            </a:lvl5pPr>
            <a:lvl6pPr marL="2514461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6pPr>
            <a:lvl7pPr marL="2971635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7pPr>
            <a:lvl8pPr marL="3428810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8pPr>
            <a:lvl9pPr marL="3885985" indent="-228587" eaLnBrk="0" fontAlgn="base" hangingPunct="0">
              <a:lnSpc>
                <a:spcPct val="80000"/>
              </a:lnSpc>
              <a:spcBef>
                <a:spcPct val="10000"/>
              </a:spcBef>
              <a:spcAft>
                <a:spcPct val="0"/>
              </a:spcAft>
              <a:buClr>
                <a:srgbClr val="C41230"/>
              </a:buClr>
              <a:buChar char="o"/>
              <a:defRPr sz="2000" b="1">
                <a:solidFill>
                  <a:srgbClr val="292929"/>
                </a:solidFill>
                <a:latin typeface="Calibri" pitchFamily="34" charset="0"/>
              </a:defRPr>
            </a:lvl9pPr>
          </a:lstStyle>
          <a:p>
            <a:pPr eaLnBrk="1" hangingPunct="1"/>
            <a:fld id="{AAB71CF6-6A76-4D98-A592-3777FC203FC8}" type="slidenum">
              <a:rPr lang="nl-NL" sz="1200" b="0">
                <a:solidFill>
                  <a:prstClr val="black"/>
                </a:solidFill>
                <a:latin typeface="Arial" charset="0"/>
              </a:rPr>
              <a:pPr eaLnBrk="1" hangingPunct="1"/>
              <a:t>37</a:t>
            </a:fld>
            <a:endParaRPr lang="nl-NL" sz="1200" b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687388"/>
            <a:ext cx="4567238" cy="3425825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184" y="4341684"/>
            <a:ext cx="5029635" cy="4115019"/>
          </a:xfrm>
          <a:noFill/>
        </p:spPr>
        <p:txBody>
          <a:bodyPr/>
          <a:lstStyle/>
          <a:p>
            <a:pPr eaLnBrk="1" hangingPunct="1"/>
            <a:endParaRPr lang="en-GB" smtClean="0"/>
          </a:p>
        </p:txBody>
      </p:sp>
    </p:spTree>
    <p:extLst>
      <p:ext uri="{BB962C8B-B14F-4D97-AF65-F5344CB8AC3E}">
        <p14:creationId xmlns="" xmlns:p14="http://schemas.microsoft.com/office/powerpoint/2010/main" val="1603801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dirty="0" smtClean="0">
              <a:latin typeface="Calibri" pitchFamily="34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940F06-221A-4B5E-A7CB-25512CA61669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9293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Calibri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6ACDCA-79CD-42B7-9A24-675306F3AC21}" type="slidenum">
              <a:rPr lang="en-US" smtClean="0"/>
              <a:pPr/>
              <a:t>39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50132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smtClean="0">
              <a:latin typeface="Calibri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DEA0F4-209A-4043-8AE7-3A1553EA0C37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39429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smtClean="0">
              <a:latin typeface="Calibri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1FED64-274B-47AE-AC52-AA94B555F7F8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502264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smtClean="0">
              <a:latin typeface="Calibri" pitchFamily="34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DF31CF-7CC1-4224-8B59-4B485759E5C8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44325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C149C5-0730-4310-AE29-923613725E0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0649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vi-VN" smtClean="0">
              <a:latin typeface="Calibri" pitchFamily="34" charset="0"/>
            </a:endParaRP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B4268B7-D12A-4359-9ED0-684448A43C72}" type="slidenum">
              <a:rPr lang="en-US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15641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- Aquaculture, livestock and crop production face difficulties</a:t>
            </a:r>
          </a:p>
          <a:p>
            <a:pPr lvl="1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Environmental pollution</a:t>
            </a:r>
          </a:p>
          <a:p>
            <a:pPr lvl="1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Huge economic losses due to diseases, especially in aquaculture</a:t>
            </a:r>
          </a:p>
          <a:p>
            <a:pPr lvl="1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Food safety</a:t>
            </a:r>
          </a:p>
          <a:p>
            <a:r>
              <a:rPr lang="en-GB" dirty="0" smtClean="0"/>
              <a:t>- Threats for the environment and coastal ecosystems for years:</a:t>
            </a:r>
            <a:endParaRPr lang="en-US" dirty="0" smtClean="0"/>
          </a:p>
          <a:p>
            <a:pPr lvl="1"/>
            <a:r>
              <a:rPr lang="en-GB" dirty="0" smtClean="0"/>
              <a:t>Uncontrolled fishery and aquaculture </a:t>
            </a:r>
            <a:r>
              <a:rPr lang="en-GB" dirty="0" smtClean="0">
                <a:sym typeface="Symbol"/>
              </a:rPr>
              <a:t></a:t>
            </a:r>
            <a:r>
              <a:rPr lang="en-GB" dirty="0" smtClean="0"/>
              <a:t> diseases, environmental pollution </a:t>
            </a:r>
            <a:endParaRPr lang="en-US" dirty="0" smtClean="0"/>
          </a:p>
          <a:p>
            <a:pPr lvl="1"/>
            <a:r>
              <a:rPr lang="en-GB" dirty="0" smtClean="0"/>
              <a:t>Untreated wastes (liquid and solid wastes)  </a:t>
            </a:r>
            <a:endParaRPr lang="en-US" dirty="0" smtClean="0"/>
          </a:p>
          <a:p>
            <a:pPr lvl="1"/>
            <a:r>
              <a:rPr lang="en-GB" dirty="0" smtClean="0"/>
              <a:t>Decline of natural resources  and ecosystem degradation</a:t>
            </a:r>
            <a:endParaRPr lang="en-US" dirty="0" smtClean="0"/>
          </a:p>
          <a:p>
            <a:pPr lvl="1"/>
            <a:r>
              <a:rPr lang="en-GB" dirty="0" smtClean="0"/>
              <a:t>Deforestation at the upstream of the rivers </a:t>
            </a:r>
            <a:endParaRPr lang="en-US" dirty="0" smtClean="0"/>
          </a:p>
          <a:p>
            <a:pPr lvl="1"/>
            <a:r>
              <a:rPr lang="en-GB" dirty="0" smtClean="0"/>
              <a:t>Uncontrolled use of N-fertilizer and pesticides </a:t>
            </a:r>
            <a:r>
              <a:rPr lang="en-GB" dirty="0" smtClean="0">
                <a:sym typeface="Symbol"/>
              </a:rPr>
              <a:t></a:t>
            </a:r>
            <a:r>
              <a:rPr lang="en-GB" dirty="0" smtClean="0"/>
              <a:t> increase in eutrophic level in the water bodies; occurrence of toxic and harmful algae; accumulation of </a:t>
            </a:r>
            <a:r>
              <a:rPr lang="en-GB" dirty="0" err="1" smtClean="0"/>
              <a:t>organochlorine</a:t>
            </a:r>
            <a:r>
              <a:rPr lang="en-GB" dirty="0" smtClean="0"/>
              <a:t> pesticides in sediment and aquatic animals </a:t>
            </a:r>
            <a:endParaRPr lang="en-US" dirty="0" smtClean="0"/>
          </a:p>
          <a:p>
            <a:r>
              <a:rPr lang="nl-NL" dirty="0"/>
              <a:t>- Urgent </a:t>
            </a:r>
            <a:r>
              <a:rPr lang="nl-NL" dirty="0" err="1"/>
              <a:t>needs</a:t>
            </a:r>
            <a:r>
              <a:rPr lang="nl-NL" dirty="0"/>
              <a:t> on </a:t>
            </a:r>
            <a:r>
              <a:rPr lang="nl-NL" dirty="0" err="1"/>
              <a:t>improving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sustaining</a:t>
            </a:r>
            <a:r>
              <a:rPr lang="nl-NL" dirty="0"/>
              <a:t> the system of 10,000+ commune health centers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deliver</a:t>
            </a:r>
            <a:r>
              <a:rPr lang="nl-NL" dirty="0"/>
              <a:t> </a:t>
            </a:r>
            <a:r>
              <a:rPr lang="nl-NL" dirty="0" err="1"/>
              <a:t>equitable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accessible</a:t>
            </a:r>
            <a:r>
              <a:rPr lang="nl-NL" dirty="0"/>
              <a:t> </a:t>
            </a:r>
            <a:r>
              <a:rPr lang="nl-NL" dirty="0" err="1"/>
              <a:t>healthcare</a:t>
            </a:r>
            <a:r>
              <a:rPr lang="nl-NL" dirty="0"/>
              <a:t>  </a:t>
            </a:r>
            <a:r>
              <a:rPr lang="nl-NL" dirty="0" err="1"/>
              <a:t>for</a:t>
            </a:r>
            <a:r>
              <a:rPr lang="nl-NL" dirty="0"/>
              <a:t> the </a:t>
            </a:r>
            <a:r>
              <a:rPr lang="nl-NL" dirty="0" err="1"/>
              <a:t>disadvantaged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vulnerable</a:t>
            </a:r>
            <a:r>
              <a:rPr lang="nl-NL" dirty="0"/>
              <a:t> </a:t>
            </a:r>
            <a:r>
              <a:rPr lang="nl-NL" dirty="0" err="1"/>
              <a:t>populations</a:t>
            </a:r>
            <a:r>
              <a:rPr lang="nl-NL" dirty="0"/>
              <a:t> in </a:t>
            </a:r>
            <a:r>
              <a:rPr lang="nl-NL" dirty="0" err="1"/>
              <a:t>rural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/or </a:t>
            </a:r>
            <a:r>
              <a:rPr lang="nl-NL" dirty="0" err="1"/>
              <a:t>mountainous</a:t>
            </a:r>
            <a:r>
              <a:rPr lang="nl-NL" dirty="0"/>
              <a:t> </a:t>
            </a:r>
            <a:r>
              <a:rPr lang="nl-NL" dirty="0" err="1"/>
              <a:t>areas</a:t>
            </a:r>
            <a:r>
              <a:rPr lang="nl-NL" dirty="0"/>
              <a:t>. </a:t>
            </a:r>
          </a:p>
          <a:p>
            <a:r>
              <a:rPr lang="nl-NL" dirty="0"/>
              <a:t>- Persistent </a:t>
            </a:r>
            <a:r>
              <a:rPr lang="nl-NL" dirty="0" err="1"/>
              <a:t>inadequacies</a:t>
            </a:r>
            <a:r>
              <a:rPr lang="nl-NL" dirty="0"/>
              <a:t> in the </a:t>
            </a:r>
            <a:r>
              <a:rPr lang="nl-NL" dirty="0" err="1"/>
              <a:t>primary</a:t>
            </a:r>
            <a:r>
              <a:rPr lang="nl-NL" dirty="0"/>
              <a:t> care </a:t>
            </a:r>
            <a:r>
              <a:rPr lang="nl-NL" dirty="0" err="1"/>
              <a:t>physician</a:t>
            </a:r>
            <a:r>
              <a:rPr lang="nl-NL" dirty="0"/>
              <a:t> </a:t>
            </a:r>
            <a:r>
              <a:rPr lang="nl-NL" dirty="0" err="1"/>
              <a:t>population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severely</a:t>
            </a:r>
            <a:r>
              <a:rPr lang="nl-NL" dirty="0"/>
              <a:t> </a:t>
            </a:r>
            <a:r>
              <a:rPr lang="nl-NL" dirty="0" err="1"/>
              <a:t>underdeveloped</a:t>
            </a:r>
            <a:r>
              <a:rPr lang="nl-NL" dirty="0"/>
              <a:t> coherent </a:t>
            </a:r>
            <a:r>
              <a:rPr lang="nl-NL" dirty="0" err="1"/>
              <a:t>primary</a:t>
            </a:r>
            <a:r>
              <a:rPr lang="nl-NL" dirty="0"/>
              <a:t> care </a:t>
            </a:r>
            <a:r>
              <a:rPr lang="nl-NL" dirty="0" err="1"/>
              <a:t>continuing</a:t>
            </a:r>
            <a:r>
              <a:rPr lang="nl-NL" dirty="0"/>
              <a:t> </a:t>
            </a:r>
            <a:r>
              <a:rPr lang="nl-NL" dirty="0" err="1"/>
              <a:t>medical</a:t>
            </a:r>
            <a:r>
              <a:rPr lang="nl-NL" dirty="0"/>
              <a:t> </a:t>
            </a:r>
            <a:r>
              <a:rPr lang="nl-NL" dirty="0" err="1"/>
              <a:t>education</a:t>
            </a:r>
            <a:r>
              <a:rPr lang="nl-NL" dirty="0"/>
              <a:t>.</a:t>
            </a:r>
            <a:r>
              <a:rPr lang="en-AU" dirty="0"/>
              <a:t> </a:t>
            </a:r>
          </a:p>
          <a:p>
            <a:r>
              <a:rPr lang="en-GB" dirty="0"/>
              <a:t>- Missed opportunities for prevention and early treatment lead to the over-loaded  of hospitals and specialist care at higher levels.</a:t>
            </a:r>
            <a:r>
              <a:rPr lang="en-AU" dirty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77C5A-E093-40D3-B35E-FA19AD21E563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27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 objective:</a:t>
            </a:r>
          </a:p>
          <a:p>
            <a:pPr defTabSz="914350">
              <a:defRPr/>
            </a:pPr>
            <a:r>
              <a:rPr lang="en-US" dirty="0"/>
              <a:t>Overall aim of Hue University by 2015, and with a vision towards 2020, are to build Hue University into a key regional university, a center for multidiscipline, multilevel and high quality education, meeting national and regional standards in natural sciences, arts and humanity, engineering and technology, medicine, pharmacy and agriculture; a strong research and technology transfer center capable of having major research projects and programs with participation of scientists from many locations and disciplines, a center for international cooperation and exchange to meet national industrialization and modernization requirements.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77C5A-E093-40D3-B35E-FA19AD21E563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3808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→	To create and/or support an enabling institutional environment for research-based education, joint education and research at the south university.</a:t>
            </a:r>
          </a:p>
          <a:p>
            <a:r>
              <a:rPr lang="en-US" smtClean="0"/>
              <a:t>→	To strengthen the institutional capabilities in terms of the university management and governance, curriculum development, and educational quality assurance</a:t>
            </a:r>
          </a:p>
          <a:p>
            <a:endParaRPr lang="en-US" smtClean="0"/>
          </a:p>
          <a:p>
            <a:r>
              <a:rPr lang="en-US" smtClean="0"/>
              <a:t>→	To transfer research results on aquaculture, environmental science, and health care into the society by new forms of education and training.</a:t>
            </a:r>
          </a:p>
          <a:p>
            <a:r>
              <a:rPr lang="en-US" smtClean="0"/>
              <a:t>→	To improve the infrastructure for development needs of research sites in the context of the programme.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77C5A-E093-40D3-B35E-FA19AD21E563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175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387862" y="6183868"/>
            <a:ext cx="1834156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7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57200" y="4495800"/>
            <a:ext cx="1676400" cy="1703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9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10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BCF1F0-DDB4-4E4F-BB84-89DF365E867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A243-4D44-427F-A902-2F7DFBED6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B68FFD6-BC06-4378-A4FB-B36468A8A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5DA42-F402-464C-A85B-690AE675794B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387862" y="6183868"/>
            <a:ext cx="1834156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5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57200" y="4495800"/>
            <a:ext cx="1676400" cy="1703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C368-33C8-4AFB-A9EE-0A0EE58175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8BCCE-2BBA-453C-854C-E4BFBFDEDF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29F9D-69D3-4523-AD1C-0FC63B740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F51CB-2B6B-4105-A24B-25077999FA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DE96D-89F7-4DA5-86D6-18FFB42D68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3578F-7619-4DA1-A844-EE2506A679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8A742-1F0A-4BCB-B846-C350E17C8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AF480-E309-4184-9833-C275547319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FDB29-D9EC-4907-8103-5BB654A69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A8D64-6C34-48F7-99AF-2C422260A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B9011-36DC-414F-83EF-EC9F7F10F2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22AED-AE32-44AE-BC6E-D532C6935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87862" y="6183868"/>
            <a:ext cx="1834156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7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57200" y="4495800"/>
            <a:ext cx="1676400" cy="1703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9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10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BCF1F0-DDB4-4E4F-BB84-89DF365E867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AF480-E309-4184-9833-C2755473193C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3600" b="1" cap="all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A2D850-492A-4DB8-BEE7-BE85682F7F78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34DB-A9C0-431D-A93B-7CC3DD11071B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893A9-D3D8-4A6D-A9AD-5F1617C5BA5D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B72F2-19E1-4359-A7A9-A6F22C75DFF4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3600" b="1" cap="all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A2D850-492A-4DB8-BEE7-BE85682F7F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73D1-5378-4F56-80AD-F2FB516A31EE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EB2FD-8199-4B78-B5CA-256997998131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424666" y="6183868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8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5029200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F4E7ED"/>
              </a:solidFill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F4E7ED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D5F947-20A5-4D2F-92AB-265B89BF370F}" type="slidenum">
              <a:rPr lang="en-US">
                <a:solidFill>
                  <a:srgbClr val="F4E7ED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4E7ED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A243-4D44-427F-A902-2F7DFBED603F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B68FFD6-BC06-4378-A4FB-B36468A8A44A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B13F9A"/>
              </a:solidFill>
            </a:endParaRP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B13F9A"/>
              </a:solidFill>
            </a:endParaRP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5DA42-F402-464C-A85B-690AE675794B}" type="slidenum">
              <a:rPr lang="ja-JP" alt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nl-B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nl-B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DAEE0FF1-C6A0-49D2-A86D-8AAF7FF0E892}" type="slidenum">
              <a:rPr lang="nl-BE">
                <a:solidFill>
                  <a:srgbClr val="000000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nl-BE">
              <a:solidFill>
                <a:srgbClr val="000000"/>
              </a:solidFill>
              <a:latin typeface="Calibri"/>
            </a:endParaRPr>
          </a:p>
        </p:txBody>
      </p:sp>
    </p:spTree>
    <p:extLst/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87862" y="6183868"/>
            <a:ext cx="1834156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7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57200" y="4495800"/>
            <a:ext cx="1676400" cy="17033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9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10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8BCF1F0-DDB4-4E4F-BB84-89DF365E867D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34DB-A9C0-431D-A93B-7CC3DD1107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AF480-E309-4184-9833-C2755473193C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3600" b="1" cap="all"/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A2D850-492A-4DB8-BEE7-BE85682F7F78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143000"/>
            <a:ext cx="3520440" cy="4983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34DB-A9C0-431D-A93B-7CC3DD11071B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893A9-D3D8-4A6D-A9AD-5F1617C5BA5D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B72F2-19E1-4359-A7A9-A6F22C75DFF4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73D1-5378-4F56-80AD-F2FB516A31EE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EB2FD-8199-4B78-B5CA-256997998131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424666" y="6183868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8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5029200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F4E7ED"/>
              </a:solidFill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F4E7ED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D5F947-20A5-4D2F-92AB-265B89BF370F}" type="slidenum">
              <a:rPr lang="en-US">
                <a:solidFill>
                  <a:srgbClr val="F4E7ED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4E7ED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A243-4D44-427F-A902-2F7DFBED603F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B68FFD6-BC06-4378-A4FB-B36468A8A44A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893A9-D3D8-4A6D-A9AD-5F1617C5BA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B13F9A"/>
              </a:solidFill>
            </a:endParaRPr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B13F9A"/>
              </a:solidFill>
            </a:endParaRP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5DA42-F402-464C-A85B-690AE675794B}" type="slidenum">
              <a:rPr lang="ja-JP" alt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srgbClr val="B13F9A"/>
              </a:solidFill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70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B72F2-19E1-4359-A7A9-A6F22C75DF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73D1-5378-4F56-80AD-F2FB516A31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EB2FD-8199-4B78-B5CA-256997998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4666" y="6183868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8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5029200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D5F947-20A5-4D2F-92AB-265B89BF37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669925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4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295400"/>
            <a:ext cx="7239000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F381263-04B1-4BB3-B577-3ED3118537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424666" y="1323201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10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168275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13" r:id="rId2"/>
    <p:sldLayoutId id="2147484131" r:id="rId3"/>
    <p:sldLayoutId id="2147484114" r:id="rId4"/>
    <p:sldLayoutId id="2147484115" r:id="rId5"/>
    <p:sldLayoutId id="2147484116" r:id="rId6"/>
    <p:sldLayoutId id="2147484117" r:id="rId7"/>
    <p:sldLayoutId id="2147484118" r:id="rId8"/>
    <p:sldLayoutId id="2147484132" r:id="rId9"/>
    <p:sldLayoutId id="2147484119" r:id="rId10"/>
    <p:sldLayoutId id="2147484133" r:id="rId11"/>
    <p:sldLayoutId id="2147484134" r:id="rId12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9BAAF1-CF14-40FD-A983-FFFC4E2F69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</p:sldLayoutIdLst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669925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4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295400"/>
            <a:ext cx="7239000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F381263-04B1-4BB3-B577-3ED311853762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24666" y="1323201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10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168275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5148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  <p:sldLayoutId id="2147484148" r:id="rId12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578742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51" r:id="rId2"/>
    <p:sldLayoutId id="2147484152" r:id="rId3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screen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669925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4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295400"/>
            <a:ext cx="7239000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B13F9A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F381263-04B1-4BB3-B577-3ED311853762}" type="slidenum">
              <a:rPr lang="en-US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B13F9A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24666" y="1323201"/>
            <a:ext cx="1453156" cy="2769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1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Hue University</a:t>
            </a:r>
          </a:p>
        </p:txBody>
      </p:sp>
      <p:pic>
        <p:nvPicPr>
          <p:cNvPr id="10" name="Picture 4" descr="D:\Dokumente\Bilder\Logo\HUEUNI_g.png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620000" y="168275"/>
            <a:ext cx="1054100" cy="1071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9555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</p:sldLayoutIdLst>
  <p:transition spd="slow">
    <p:wip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5" Type="http://schemas.openxmlformats.org/officeDocument/2006/relationships/image" Target="../media/image24.gif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366868" y="990600"/>
            <a:ext cx="5777132" cy="2819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Higher education cooperation between Hue University and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EU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partners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education integration and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globaliSation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Subtitle 8"/>
          <p:cNvSpPr>
            <a:spLocks noGrp="1"/>
          </p:cNvSpPr>
          <p:nvPr>
            <p:ph type="subTitle" idx="1"/>
          </p:nvPr>
        </p:nvSpPr>
        <p:spPr>
          <a:xfrm>
            <a:off x="3354388" y="3692525"/>
            <a:ext cx="5114925" cy="1101725"/>
          </a:xfrm>
        </p:spPr>
        <p:txBody>
          <a:bodyPr/>
          <a:lstStyle/>
          <a:p>
            <a:pPr eaLnBrk="1" hangingPunct="1"/>
            <a:endParaRPr lang="en-US" sz="2400" b="1" dirty="0" smtClean="0">
              <a:latin typeface="Cambria" pitchFamily="18" charset="0"/>
            </a:endParaRPr>
          </a:p>
          <a:p>
            <a:pPr lvl="0" eaLnBrk="1" hangingPunct="1">
              <a:buClr>
                <a:srgbClr val="B13F9A"/>
              </a:buClr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Prof Nguyen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Quang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Linh,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President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1" hangingPunct="1">
              <a:buClr>
                <a:srgbClr val="B13F9A"/>
              </a:buClr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Prof Hoang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Huu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Hanh,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ICD Director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4038600" y="6050260"/>
            <a:ext cx="4039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24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Lucida Calligraphy" charset="0"/>
                <a:ea typeface="Lucida Calligraphy" charset="0"/>
                <a:cs typeface="Lucida Calligraphy" charset="0"/>
              </a:rPr>
              <a:t>Synergy For Excellence</a:t>
            </a:r>
            <a:endParaRPr lang="en-US" sz="2400" b="1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Lucida Calligraphy" charset="0"/>
              <a:ea typeface="Lucida Calligraphy" charset="0"/>
              <a:cs typeface="Lucida Calligraphy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79513" y="152400"/>
            <a:ext cx="6934200" cy="609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Hue University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52400" y="2135188"/>
            <a:ext cx="2743199" cy="45704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en-US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Functional Departments: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Admin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Personnel and Organization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Academic Affairs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Science, Technology &amp; Environment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Int’l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Cooperation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Quality assurance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Facilities Management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Student Affairs</a:t>
            </a: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Inspection </a:t>
            </a: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Legislation &amp; Remuneration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324601" y="2135188"/>
            <a:ext cx="2666999" cy="45704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Institute of Bio technology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Institute of </a:t>
            </a:r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Resources and Environment </a:t>
            </a:r>
          </a:p>
          <a:p>
            <a:pPr>
              <a:buFontTx/>
              <a:buChar char="-"/>
              <a:defRPr/>
            </a:pPr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Center for Incubation and Technology Transfer</a:t>
            </a:r>
          </a:p>
          <a:p>
            <a:pPr>
              <a:buFontTx/>
              <a:buChar char="-"/>
              <a:defRPr/>
            </a:pPr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International </a:t>
            </a: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Education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Learning Resource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Information Technology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Student Service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Distance Learning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National Defense Center</a:t>
            </a:r>
          </a:p>
          <a:p>
            <a:pPr>
              <a:buFontTx/>
              <a:buChar char="-"/>
              <a:defRPr/>
            </a:pP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Publishing House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048000" y="2135188"/>
            <a:ext cx="3124200" cy="457041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Member universities:</a:t>
            </a:r>
            <a:endParaRPr lang="en-US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Sciences 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Education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Medicine and Pharmacy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Agriculture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&amp; Forestry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Arts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Economics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Foreign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Languages</a:t>
            </a: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Law</a:t>
            </a:r>
          </a:p>
          <a:p>
            <a:pPr algn="ctr">
              <a:defRPr/>
            </a:pPr>
            <a:r>
              <a:rPr lang="en-US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Schools</a:t>
            </a:r>
          </a:p>
          <a:p>
            <a:pPr>
              <a:buFontTx/>
              <a:buChar char="-"/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Tourism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 Hospitality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Physical Education</a:t>
            </a:r>
          </a:p>
          <a:p>
            <a:pPr>
              <a:buFontTx/>
              <a:buChar char="-"/>
              <a:defRPr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Branch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campus in Quang Tri Province</a:t>
            </a:r>
          </a:p>
          <a:p>
            <a:pPr algn="ctr">
              <a:defRPr/>
            </a:pPr>
            <a:endParaRPr lang="en-US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  <a:p>
            <a:pPr>
              <a:defRPr/>
            </a:pPr>
            <a:endParaRPr lang="en-US" b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4341019" y="1943894"/>
            <a:ext cx="3810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7671596" y="1942306"/>
            <a:ext cx="3810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1229519" y="1943894"/>
            <a:ext cx="381000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406525" y="1752600"/>
            <a:ext cx="647858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465513" y="914400"/>
            <a:ext cx="2133600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Presidential Board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INTERNATIONAL COOPERATION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Strategy for 2030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Placeholder 8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486" r="1248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039825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9701" y="71120"/>
            <a:ext cx="7804299" cy="1079270"/>
          </a:xfrm>
          <a:prstGeom prst="rect">
            <a:avLst/>
          </a:prstGeom>
          <a:noFill/>
        </p:spPr>
        <p:txBody>
          <a:bodyPr wrap="square" tIns="0">
            <a:spAutoFit/>
          </a:bodyPr>
          <a:lstStyle/>
          <a:p>
            <a:pPr>
              <a:lnSpc>
                <a:spcPts val="4000"/>
              </a:lnSpc>
            </a:pPr>
            <a:r>
              <a:rPr lang="en-GB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VIETNAM </a:t>
            </a:r>
            <a:r>
              <a:rPr lang="en-GB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Socio-Economic Development Strategy for 2020</a:t>
            </a:r>
            <a:endParaRPr lang="en-GB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2769783" y="2748516"/>
            <a:ext cx="6858000" cy="136096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nl-BE"/>
            </a:defPPr>
            <a:lvl1pPr>
              <a:defRPr b="1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chemeClr val="accent4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rgbClr val="AAD5E4">
                          <a:lumMod val="40000"/>
                          <a:lumOff val="60000"/>
                        </a:srgb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rgbClr val="AAD5E4">
                        <a:lumMod val="40000"/>
                        <a:lumOff val="60000"/>
                      </a:srgbClr>
                    </a:gs>
                  </a:gsLst>
                  <a:lin ang="5400000" scaled="1"/>
                  <a:tileRect/>
                </a:gradFill>
              </a:rPr>
              <a:t>CONTEXT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924534" y="63595"/>
            <a:ext cx="1035167" cy="2203836"/>
            <a:chOff x="7642654" y="654644"/>
            <a:chExt cx="1035167" cy="2203836"/>
          </a:xfrm>
        </p:grpSpPr>
        <p:sp>
          <p:nvSpPr>
            <p:cNvPr id="6" name="Freeform 23"/>
            <p:cNvSpPr>
              <a:spLocks/>
            </p:cNvSpPr>
            <p:nvPr/>
          </p:nvSpPr>
          <p:spPr bwMode="auto">
            <a:xfrm>
              <a:off x="7642654" y="654644"/>
              <a:ext cx="1035167" cy="2203836"/>
            </a:xfrm>
            <a:custGeom>
              <a:avLst/>
              <a:gdLst>
                <a:gd name="T0" fmla="*/ 636 w 1008"/>
                <a:gd name="T1" fmla="*/ 1928 h 2147"/>
                <a:gd name="T2" fmla="*/ 634 w 1008"/>
                <a:gd name="T3" fmla="*/ 1890 h 2147"/>
                <a:gd name="T4" fmla="*/ 622 w 1008"/>
                <a:gd name="T5" fmla="*/ 1832 h 2147"/>
                <a:gd name="T6" fmla="*/ 639 w 1008"/>
                <a:gd name="T7" fmla="*/ 1788 h 2147"/>
                <a:gd name="T8" fmla="*/ 647 w 1008"/>
                <a:gd name="T9" fmla="*/ 1844 h 2147"/>
                <a:gd name="T10" fmla="*/ 698 w 1008"/>
                <a:gd name="T11" fmla="*/ 1881 h 2147"/>
                <a:gd name="T12" fmla="*/ 813 w 1008"/>
                <a:gd name="T13" fmla="*/ 1821 h 2147"/>
                <a:gd name="T14" fmla="*/ 899 w 1008"/>
                <a:gd name="T15" fmla="*/ 1768 h 2147"/>
                <a:gd name="T16" fmla="*/ 960 w 1008"/>
                <a:gd name="T17" fmla="*/ 1703 h 2147"/>
                <a:gd name="T18" fmla="*/ 982 w 1008"/>
                <a:gd name="T19" fmla="*/ 1636 h 2147"/>
                <a:gd name="T20" fmla="*/ 990 w 1008"/>
                <a:gd name="T21" fmla="*/ 1541 h 2147"/>
                <a:gd name="T22" fmla="*/ 984 w 1008"/>
                <a:gd name="T23" fmla="*/ 1449 h 2147"/>
                <a:gd name="T24" fmla="*/ 967 w 1008"/>
                <a:gd name="T25" fmla="*/ 1328 h 2147"/>
                <a:gd name="T26" fmla="*/ 929 w 1008"/>
                <a:gd name="T27" fmla="*/ 1179 h 2147"/>
                <a:gd name="T28" fmla="*/ 840 w 1008"/>
                <a:gd name="T29" fmla="*/ 1077 h 2147"/>
                <a:gd name="T30" fmla="*/ 787 w 1008"/>
                <a:gd name="T31" fmla="*/ 1029 h 2147"/>
                <a:gd name="T32" fmla="*/ 736 w 1008"/>
                <a:gd name="T33" fmla="*/ 985 h 2147"/>
                <a:gd name="T34" fmla="*/ 640 w 1008"/>
                <a:gd name="T35" fmla="*/ 887 h 2147"/>
                <a:gd name="T36" fmla="*/ 513 w 1008"/>
                <a:gd name="T37" fmla="*/ 713 h 2147"/>
                <a:gd name="T38" fmla="*/ 505 w 1008"/>
                <a:gd name="T39" fmla="*/ 552 h 2147"/>
                <a:gd name="T40" fmla="*/ 599 w 1008"/>
                <a:gd name="T41" fmla="*/ 461 h 2147"/>
                <a:gd name="T42" fmla="*/ 627 w 1008"/>
                <a:gd name="T43" fmla="*/ 404 h 2147"/>
                <a:gd name="T44" fmla="*/ 714 w 1008"/>
                <a:gd name="T45" fmla="*/ 350 h 2147"/>
                <a:gd name="T46" fmla="*/ 739 w 1008"/>
                <a:gd name="T47" fmla="*/ 339 h 2147"/>
                <a:gd name="T48" fmla="*/ 798 w 1008"/>
                <a:gd name="T49" fmla="*/ 270 h 2147"/>
                <a:gd name="T50" fmla="*/ 646 w 1008"/>
                <a:gd name="T51" fmla="*/ 203 h 2147"/>
                <a:gd name="T52" fmla="*/ 568 w 1008"/>
                <a:gd name="T53" fmla="*/ 63 h 2147"/>
                <a:gd name="T54" fmla="*/ 401 w 1008"/>
                <a:gd name="T55" fmla="*/ 16 h 2147"/>
                <a:gd name="T56" fmla="*/ 281 w 1008"/>
                <a:gd name="T57" fmla="*/ 77 h 2147"/>
                <a:gd name="T58" fmla="*/ 195 w 1008"/>
                <a:gd name="T59" fmla="*/ 92 h 2147"/>
                <a:gd name="T60" fmla="*/ 73 w 1008"/>
                <a:gd name="T61" fmla="*/ 89 h 2147"/>
                <a:gd name="T62" fmla="*/ 21 w 1008"/>
                <a:gd name="T63" fmla="*/ 180 h 2147"/>
                <a:gd name="T64" fmla="*/ 97 w 1008"/>
                <a:gd name="T65" fmla="*/ 264 h 2147"/>
                <a:gd name="T66" fmla="*/ 135 w 1008"/>
                <a:gd name="T67" fmla="*/ 375 h 2147"/>
                <a:gd name="T68" fmla="*/ 269 w 1008"/>
                <a:gd name="T69" fmla="*/ 370 h 2147"/>
                <a:gd name="T70" fmla="*/ 320 w 1008"/>
                <a:gd name="T71" fmla="*/ 446 h 2147"/>
                <a:gd name="T72" fmla="*/ 354 w 1008"/>
                <a:gd name="T73" fmla="*/ 516 h 2147"/>
                <a:gd name="T74" fmla="*/ 275 w 1008"/>
                <a:gd name="T75" fmla="*/ 531 h 2147"/>
                <a:gd name="T76" fmla="*/ 254 w 1008"/>
                <a:gd name="T77" fmla="*/ 610 h 2147"/>
                <a:gd name="T78" fmla="*/ 389 w 1008"/>
                <a:gd name="T79" fmla="*/ 690 h 2147"/>
                <a:gd name="T80" fmla="*/ 463 w 1008"/>
                <a:gd name="T81" fmla="*/ 798 h 2147"/>
                <a:gd name="T82" fmla="*/ 562 w 1008"/>
                <a:gd name="T83" fmla="*/ 911 h 2147"/>
                <a:gd name="T84" fmla="*/ 653 w 1008"/>
                <a:gd name="T85" fmla="*/ 1035 h 2147"/>
                <a:gd name="T86" fmla="*/ 688 w 1008"/>
                <a:gd name="T87" fmla="*/ 1105 h 2147"/>
                <a:gd name="T88" fmla="*/ 724 w 1008"/>
                <a:gd name="T89" fmla="*/ 1234 h 2147"/>
                <a:gd name="T90" fmla="*/ 733 w 1008"/>
                <a:gd name="T91" fmla="*/ 1551 h 2147"/>
                <a:gd name="T92" fmla="*/ 610 w 1008"/>
                <a:gd name="T93" fmla="*/ 1646 h 2147"/>
                <a:gd name="T94" fmla="*/ 499 w 1008"/>
                <a:gd name="T95" fmla="*/ 1693 h 2147"/>
                <a:gd name="T96" fmla="*/ 532 w 1008"/>
                <a:gd name="T97" fmla="*/ 1809 h 2147"/>
                <a:gd name="T98" fmla="*/ 429 w 1008"/>
                <a:gd name="T99" fmla="*/ 1800 h 2147"/>
                <a:gd name="T100" fmla="*/ 297 w 1008"/>
                <a:gd name="T101" fmla="*/ 1883 h 2147"/>
                <a:gd name="T102" fmla="*/ 379 w 1008"/>
                <a:gd name="T103" fmla="*/ 1923 h 2147"/>
                <a:gd name="T104" fmla="*/ 361 w 1008"/>
                <a:gd name="T105" fmla="*/ 2012 h 2147"/>
                <a:gd name="T106" fmla="*/ 363 w 1008"/>
                <a:gd name="T107" fmla="*/ 2117 h 2147"/>
                <a:gd name="T108" fmla="*/ 429 w 1008"/>
                <a:gd name="T109" fmla="*/ 2109 h 2147"/>
                <a:gd name="T110" fmla="*/ 551 w 1008"/>
                <a:gd name="T111" fmla="*/ 2009 h 2147"/>
                <a:gd name="T112" fmla="*/ 549 w 1008"/>
                <a:gd name="T113" fmla="*/ 1986 h 2147"/>
                <a:gd name="T114" fmla="*/ 572 w 1008"/>
                <a:gd name="T115" fmla="*/ 1950 h 2147"/>
                <a:gd name="T116" fmla="*/ 427 w 1008"/>
                <a:gd name="T117" fmla="*/ 1856 h 2147"/>
                <a:gd name="T118" fmla="*/ 470 w 1008"/>
                <a:gd name="T119" fmla="*/ 1875 h 2147"/>
                <a:gd name="T120" fmla="*/ 572 w 1008"/>
                <a:gd name="T121" fmla="*/ 1895 h 2147"/>
                <a:gd name="T122" fmla="*/ 548 w 1008"/>
                <a:gd name="T123" fmla="*/ 1903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8" h="2147">
                  <a:moveTo>
                    <a:pt x="543" y="1906"/>
                  </a:moveTo>
                  <a:lnTo>
                    <a:pt x="596" y="1957"/>
                  </a:lnTo>
                  <a:lnTo>
                    <a:pt x="599" y="1958"/>
                  </a:lnTo>
                  <a:lnTo>
                    <a:pt x="607" y="1958"/>
                  </a:lnTo>
                  <a:lnTo>
                    <a:pt x="614" y="1959"/>
                  </a:lnTo>
                  <a:lnTo>
                    <a:pt x="617" y="1957"/>
                  </a:lnTo>
                  <a:lnTo>
                    <a:pt x="617" y="1953"/>
                  </a:lnTo>
                  <a:lnTo>
                    <a:pt x="616" y="1952"/>
                  </a:lnTo>
                  <a:lnTo>
                    <a:pt x="615" y="1951"/>
                  </a:lnTo>
                  <a:lnTo>
                    <a:pt x="614" y="1947"/>
                  </a:lnTo>
                  <a:lnTo>
                    <a:pt x="614" y="1940"/>
                  </a:lnTo>
                  <a:lnTo>
                    <a:pt x="613" y="1933"/>
                  </a:lnTo>
                  <a:lnTo>
                    <a:pt x="613" y="1927"/>
                  </a:lnTo>
                  <a:lnTo>
                    <a:pt x="614" y="1925"/>
                  </a:lnTo>
                  <a:lnTo>
                    <a:pt x="616" y="1925"/>
                  </a:lnTo>
                  <a:lnTo>
                    <a:pt x="617" y="1925"/>
                  </a:lnTo>
                  <a:lnTo>
                    <a:pt x="620" y="1926"/>
                  </a:lnTo>
                  <a:lnTo>
                    <a:pt x="621" y="1926"/>
                  </a:lnTo>
                  <a:lnTo>
                    <a:pt x="623" y="1925"/>
                  </a:lnTo>
                  <a:lnTo>
                    <a:pt x="625" y="1922"/>
                  </a:lnTo>
                  <a:lnTo>
                    <a:pt x="627" y="1922"/>
                  </a:lnTo>
                  <a:lnTo>
                    <a:pt x="629" y="1923"/>
                  </a:lnTo>
                  <a:lnTo>
                    <a:pt x="630" y="1925"/>
                  </a:lnTo>
                  <a:lnTo>
                    <a:pt x="631" y="1927"/>
                  </a:lnTo>
                  <a:lnTo>
                    <a:pt x="634" y="1928"/>
                  </a:lnTo>
                  <a:lnTo>
                    <a:pt x="636" y="1928"/>
                  </a:lnTo>
                  <a:lnTo>
                    <a:pt x="637" y="1926"/>
                  </a:lnTo>
                  <a:lnTo>
                    <a:pt x="637" y="1923"/>
                  </a:lnTo>
                  <a:lnTo>
                    <a:pt x="636" y="1919"/>
                  </a:lnTo>
                  <a:lnTo>
                    <a:pt x="634" y="1915"/>
                  </a:lnTo>
                  <a:lnTo>
                    <a:pt x="630" y="1912"/>
                  </a:lnTo>
                  <a:lnTo>
                    <a:pt x="627" y="1910"/>
                  </a:lnTo>
                  <a:lnTo>
                    <a:pt x="623" y="1909"/>
                  </a:lnTo>
                  <a:lnTo>
                    <a:pt x="619" y="1909"/>
                  </a:lnTo>
                  <a:lnTo>
                    <a:pt x="610" y="1907"/>
                  </a:lnTo>
                  <a:lnTo>
                    <a:pt x="601" y="1905"/>
                  </a:lnTo>
                  <a:lnTo>
                    <a:pt x="592" y="1904"/>
                  </a:lnTo>
                  <a:lnTo>
                    <a:pt x="589" y="1903"/>
                  </a:lnTo>
                  <a:lnTo>
                    <a:pt x="587" y="1902"/>
                  </a:lnTo>
                  <a:lnTo>
                    <a:pt x="587" y="1898"/>
                  </a:lnTo>
                  <a:lnTo>
                    <a:pt x="587" y="1896"/>
                  </a:lnTo>
                  <a:lnTo>
                    <a:pt x="591" y="1894"/>
                  </a:lnTo>
                  <a:lnTo>
                    <a:pt x="598" y="1892"/>
                  </a:lnTo>
                  <a:lnTo>
                    <a:pt x="608" y="1892"/>
                  </a:lnTo>
                  <a:lnTo>
                    <a:pt x="617" y="1892"/>
                  </a:lnTo>
                  <a:lnTo>
                    <a:pt x="622" y="1894"/>
                  </a:lnTo>
                  <a:lnTo>
                    <a:pt x="624" y="1895"/>
                  </a:lnTo>
                  <a:lnTo>
                    <a:pt x="627" y="1897"/>
                  </a:lnTo>
                  <a:lnTo>
                    <a:pt x="630" y="1898"/>
                  </a:lnTo>
                  <a:lnTo>
                    <a:pt x="631" y="1897"/>
                  </a:lnTo>
                  <a:lnTo>
                    <a:pt x="632" y="1895"/>
                  </a:lnTo>
                  <a:lnTo>
                    <a:pt x="634" y="1890"/>
                  </a:lnTo>
                  <a:lnTo>
                    <a:pt x="635" y="1885"/>
                  </a:lnTo>
                  <a:lnTo>
                    <a:pt x="636" y="1883"/>
                  </a:lnTo>
                  <a:lnTo>
                    <a:pt x="637" y="1881"/>
                  </a:lnTo>
                  <a:lnTo>
                    <a:pt x="638" y="1877"/>
                  </a:lnTo>
                  <a:lnTo>
                    <a:pt x="637" y="1875"/>
                  </a:lnTo>
                  <a:lnTo>
                    <a:pt x="635" y="1874"/>
                  </a:lnTo>
                  <a:lnTo>
                    <a:pt x="631" y="1874"/>
                  </a:lnTo>
                  <a:lnTo>
                    <a:pt x="628" y="1874"/>
                  </a:lnTo>
                  <a:lnTo>
                    <a:pt x="625" y="1874"/>
                  </a:lnTo>
                  <a:lnTo>
                    <a:pt x="622" y="1875"/>
                  </a:lnTo>
                  <a:lnTo>
                    <a:pt x="620" y="1876"/>
                  </a:lnTo>
                  <a:lnTo>
                    <a:pt x="617" y="1877"/>
                  </a:lnTo>
                  <a:lnTo>
                    <a:pt x="615" y="1877"/>
                  </a:lnTo>
                  <a:lnTo>
                    <a:pt x="614" y="1876"/>
                  </a:lnTo>
                  <a:lnTo>
                    <a:pt x="610" y="1874"/>
                  </a:lnTo>
                  <a:lnTo>
                    <a:pt x="608" y="1872"/>
                  </a:lnTo>
                  <a:lnTo>
                    <a:pt x="607" y="1871"/>
                  </a:lnTo>
                  <a:lnTo>
                    <a:pt x="609" y="1868"/>
                  </a:lnTo>
                  <a:lnTo>
                    <a:pt x="615" y="1867"/>
                  </a:lnTo>
                  <a:lnTo>
                    <a:pt x="619" y="1865"/>
                  </a:lnTo>
                  <a:lnTo>
                    <a:pt x="621" y="1862"/>
                  </a:lnTo>
                  <a:lnTo>
                    <a:pt x="622" y="1860"/>
                  </a:lnTo>
                  <a:lnTo>
                    <a:pt x="623" y="1854"/>
                  </a:lnTo>
                  <a:lnTo>
                    <a:pt x="624" y="1846"/>
                  </a:lnTo>
                  <a:lnTo>
                    <a:pt x="625" y="1838"/>
                  </a:lnTo>
                  <a:lnTo>
                    <a:pt x="622" y="1832"/>
                  </a:lnTo>
                  <a:lnTo>
                    <a:pt x="617" y="1829"/>
                  </a:lnTo>
                  <a:lnTo>
                    <a:pt x="616" y="1826"/>
                  </a:lnTo>
                  <a:lnTo>
                    <a:pt x="616" y="1823"/>
                  </a:lnTo>
                  <a:lnTo>
                    <a:pt x="620" y="1822"/>
                  </a:lnTo>
                  <a:lnTo>
                    <a:pt x="624" y="1821"/>
                  </a:lnTo>
                  <a:lnTo>
                    <a:pt x="628" y="1820"/>
                  </a:lnTo>
                  <a:lnTo>
                    <a:pt x="629" y="1819"/>
                  </a:lnTo>
                  <a:lnTo>
                    <a:pt x="631" y="1820"/>
                  </a:lnTo>
                  <a:lnTo>
                    <a:pt x="632" y="1822"/>
                  </a:lnTo>
                  <a:lnTo>
                    <a:pt x="634" y="1824"/>
                  </a:lnTo>
                  <a:lnTo>
                    <a:pt x="635" y="1826"/>
                  </a:lnTo>
                  <a:lnTo>
                    <a:pt x="636" y="1827"/>
                  </a:lnTo>
                  <a:lnTo>
                    <a:pt x="638" y="1826"/>
                  </a:lnTo>
                  <a:lnTo>
                    <a:pt x="639" y="1824"/>
                  </a:lnTo>
                  <a:lnTo>
                    <a:pt x="640" y="1821"/>
                  </a:lnTo>
                  <a:lnTo>
                    <a:pt x="639" y="1818"/>
                  </a:lnTo>
                  <a:lnTo>
                    <a:pt x="637" y="1813"/>
                  </a:lnTo>
                  <a:lnTo>
                    <a:pt x="636" y="1811"/>
                  </a:lnTo>
                  <a:lnTo>
                    <a:pt x="635" y="1808"/>
                  </a:lnTo>
                  <a:lnTo>
                    <a:pt x="632" y="1805"/>
                  </a:lnTo>
                  <a:lnTo>
                    <a:pt x="630" y="1799"/>
                  </a:lnTo>
                  <a:lnTo>
                    <a:pt x="629" y="1793"/>
                  </a:lnTo>
                  <a:lnTo>
                    <a:pt x="630" y="1788"/>
                  </a:lnTo>
                  <a:lnTo>
                    <a:pt x="634" y="1784"/>
                  </a:lnTo>
                  <a:lnTo>
                    <a:pt x="637" y="1784"/>
                  </a:lnTo>
                  <a:lnTo>
                    <a:pt x="639" y="1788"/>
                  </a:lnTo>
                  <a:lnTo>
                    <a:pt x="639" y="1791"/>
                  </a:lnTo>
                  <a:lnTo>
                    <a:pt x="640" y="1794"/>
                  </a:lnTo>
                  <a:lnTo>
                    <a:pt x="640" y="1797"/>
                  </a:lnTo>
                  <a:lnTo>
                    <a:pt x="642" y="1800"/>
                  </a:lnTo>
                  <a:lnTo>
                    <a:pt x="642" y="1804"/>
                  </a:lnTo>
                  <a:lnTo>
                    <a:pt x="642" y="1808"/>
                  </a:lnTo>
                  <a:lnTo>
                    <a:pt x="642" y="1813"/>
                  </a:lnTo>
                  <a:lnTo>
                    <a:pt x="642" y="1816"/>
                  </a:lnTo>
                  <a:lnTo>
                    <a:pt x="642" y="1819"/>
                  </a:lnTo>
                  <a:lnTo>
                    <a:pt x="644" y="1821"/>
                  </a:lnTo>
                  <a:lnTo>
                    <a:pt x="647" y="1824"/>
                  </a:lnTo>
                  <a:lnTo>
                    <a:pt x="648" y="1827"/>
                  </a:lnTo>
                  <a:lnTo>
                    <a:pt x="648" y="1830"/>
                  </a:lnTo>
                  <a:lnTo>
                    <a:pt x="647" y="1832"/>
                  </a:lnTo>
                  <a:lnTo>
                    <a:pt x="646" y="1834"/>
                  </a:lnTo>
                  <a:lnTo>
                    <a:pt x="645" y="1836"/>
                  </a:lnTo>
                  <a:lnTo>
                    <a:pt x="644" y="1837"/>
                  </a:lnTo>
                  <a:lnTo>
                    <a:pt x="640" y="1837"/>
                  </a:lnTo>
                  <a:lnTo>
                    <a:pt x="635" y="1837"/>
                  </a:lnTo>
                  <a:lnTo>
                    <a:pt x="631" y="1838"/>
                  </a:lnTo>
                  <a:lnTo>
                    <a:pt x="630" y="1841"/>
                  </a:lnTo>
                  <a:lnTo>
                    <a:pt x="632" y="1842"/>
                  </a:lnTo>
                  <a:lnTo>
                    <a:pt x="636" y="1843"/>
                  </a:lnTo>
                  <a:lnTo>
                    <a:pt x="640" y="1844"/>
                  </a:lnTo>
                  <a:lnTo>
                    <a:pt x="645" y="1844"/>
                  </a:lnTo>
                  <a:lnTo>
                    <a:pt x="647" y="1844"/>
                  </a:lnTo>
                  <a:lnTo>
                    <a:pt x="650" y="1845"/>
                  </a:lnTo>
                  <a:lnTo>
                    <a:pt x="653" y="1847"/>
                  </a:lnTo>
                  <a:lnTo>
                    <a:pt x="657" y="1851"/>
                  </a:lnTo>
                  <a:lnTo>
                    <a:pt x="658" y="1854"/>
                  </a:lnTo>
                  <a:lnTo>
                    <a:pt x="659" y="1857"/>
                  </a:lnTo>
                  <a:lnTo>
                    <a:pt x="660" y="1860"/>
                  </a:lnTo>
                  <a:lnTo>
                    <a:pt x="662" y="1864"/>
                  </a:lnTo>
                  <a:lnTo>
                    <a:pt x="665" y="1867"/>
                  </a:lnTo>
                  <a:lnTo>
                    <a:pt x="667" y="1868"/>
                  </a:lnTo>
                  <a:lnTo>
                    <a:pt x="670" y="1868"/>
                  </a:lnTo>
                  <a:lnTo>
                    <a:pt x="673" y="1868"/>
                  </a:lnTo>
                  <a:lnTo>
                    <a:pt x="675" y="1869"/>
                  </a:lnTo>
                  <a:lnTo>
                    <a:pt x="676" y="1872"/>
                  </a:lnTo>
                  <a:lnTo>
                    <a:pt x="677" y="1876"/>
                  </a:lnTo>
                  <a:lnTo>
                    <a:pt x="677" y="1881"/>
                  </a:lnTo>
                  <a:lnTo>
                    <a:pt x="677" y="1884"/>
                  </a:lnTo>
                  <a:lnTo>
                    <a:pt x="677" y="1887"/>
                  </a:lnTo>
                  <a:lnTo>
                    <a:pt x="678" y="1887"/>
                  </a:lnTo>
                  <a:lnTo>
                    <a:pt x="680" y="1885"/>
                  </a:lnTo>
                  <a:lnTo>
                    <a:pt x="682" y="1883"/>
                  </a:lnTo>
                  <a:lnTo>
                    <a:pt x="685" y="1880"/>
                  </a:lnTo>
                  <a:lnTo>
                    <a:pt x="688" y="1879"/>
                  </a:lnTo>
                  <a:lnTo>
                    <a:pt x="689" y="1877"/>
                  </a:lnTo>
                  <a:lnTo>
                    <a:pt x="692" y="1879"/>
                  </a:lnTo>
                  <a:lnTo>
                    <a:pt x="696" y="1880"/>
                  </a:lnTo>
                  <a:lnTo>
                    <a:pt x="698" y="1881"/>
                  </a:lnTo>
                  <a:lnTo>
                    <a:pt x="701" y="1881"/>
                  </a:lnTo>
                  <a:lnTo>
                    <a:pt x="704" y="1880"/>
                  </a:lnTo>
                  <a:lnTo>
                    <a:pt x="705" y="1879"/>
                  </a:lnTo>
                  <a:lnTo>
                    <a:pt x="705" y="1876"/>
                  </a:lnTo>
                  <a:lnTo>
                    <a:pt x="706" y="1875"/>
                  </a:lnTo>
                  <a:lnTo>
                    <a:pt x="711" y="1874"/>
                  </a:lnTo>
                  <a:lnTo>
                    <a:pt x="718" y="1873"/>
                  </a:lnTo>
                  <a:lnTo>
                    <a:pt x="722" y="1872"/>
                  </a:lnTo>
                  <a:lnTo>
                    <a:pt x="728" y="1869"/>
                  </a:lnTo>
                  <a:lnTo>
                    <a:pt x="733" y="1866"/>
                  </a:lnTo>
                  <a:lnTo>
                    <a:pt x="738" y="1861"/>
                  </a:lnTo>
                  <a:lnTo>
                    <a:pt x="747" y="1856"/>
                  </a:lnTo>
                  <a:lnTo>
                    <a:pt x="756" y="1851"/>
                  </a:lnTo>
                  <a:lnTo>
                    <a:pt x="760" y="1846"/>
                  </a:lnTo>
                  <a:lnTo>
                    <a:pt x="762" y="1844"/>
                  </a:lnTo>
                  <a:lnTo>
                    <a:pt x="767" y="1843"/>
                  </a:lnTo>
                  <a:lnTo>
                    <a:pt x="771" y="1842"/>
                  </a:lnTo>
                  <a:lnTo>
                    <a:pt x="776" y="1841"/>
                  </a:lnTo>
                  <a:lnTo>
                    <a:pt x="781" y="1837"/>
                  </a:lnTo>
                  <a:lnTo>
                    <a:pt x="787" y="1835"/>
                  </a:lnTo>
                  <a:lnTo>
                    <a:pt x="791" y="1832"/>
                  </a:lnTo>
                  <a:lnTo>
                    <a:pt x="796" y="1831"/>
                  </a:lnTo>
                  <a:lnTo>
                    <a:pt x="800" y="1830"/>
                  </a:lnTo>
                  <a:lnTo>
                    <a:pt x="806" y="1828"/>
                  </a:lnTo>
                  <a:lnTo>
                    <a:pt x="811" y="1826"/>
                  </a:lnTo>
                  <a:lnTo>
                    <a:pt x="813" y="1821"/>
                  </a:lnTo>
                  <a:lnTo>
                    <a:pt x="815" y="1816"/>
                  </a:lnTo>
                  <a:lnTo>
                    <a:pt x="818" y="1811"/>
                  </a:lnTo>
                  <a:lnTo>
                    <a:pt x="822" y="1805"/>
                  </a:lnTo>
                  <a:lnTo>
                    <a:pt x="830" y="1800"/>
                  </a:lnTo>
                  <a:lnTo>
                    <a:pt x="840" y="1798"/>
                  </a:lnTo>
                  <a:lnTo>
                    <a:pt x="847" y="1799"/>
                  </a:lnTo>
                  <a:lnTo>
                    <a:pt x="852" y="1799"/>
                  </a:lnTo>
                  <a:lnTo>
                    <a:pt x="858" y="1799"/>
                  </a:lnTo>
                  <a:lnTo>
                    <a:pt x="858" y="1797"/>
                  </a:lnTo>
                  <a:lnTo>
                    <a:pt x="860" y="1792"/>
                  </a:lnTo>
                  <a:lnTo>
                    <a:pt x="861" y="1788"/>
                  </a:lnTo>
                  <a:lnTo>
                    <a:pt x="865" y="1789"/>
                  </a:lnTo>
                  <a:lnTo>
                    <a:pt x="867" y="1791"/>
                  </a:lnTo>
                  <a:lnTo>
                    <a:pt x="870" y="1791"/>
                  </a:lnTo>
                  <a:lnTo>
                    <a:pt x="871" y="1790"/>
                  </a:lnTo>
                  <a:lnTo>
                    <a:pt x="873" y="1786"/>
                  </a:lnTo>
                  <a:lnTo>
                    <a:pt x="875" y="1783"/>
                  </a:lnTo>
                  <a:lnTo>
                    <a:pt x="876" y="1780"/>
                  </a:lnTo>
                  <a:lnTo>
                    <a:pt x="879" y="1777"/>
                  </a:lnTo>
                  <a:lnTo>
                    <a:pt x="881" y="1775"/>
                  </a:lnTo>
                  <a:lnTo>
                    <a:pt x="886" y="1771"/>
                  </a:lnTo>
                  <a:lnTo>
                    <a:pt x="891" y="1769"/>
                  </a:lnTo>
                  <a:lnTo>
                    <a:pt x="895" y="1767"/>
                  </a:lnTo>
                  <a:lnTo>
                    <a:pt x="897" y="1766"/>
                  </a:lnTo>
                  <a:lnTo>
                    <a:pt x="898" y="1767"/>
                  </a:lnTo>
                  <a:lnTo>
                    <a:pt x="899" y="1768"/>
                  </a:lnTo>
                  <a:lnTo>
                    <a:pt x="902" y="1768"/>
                  </a:lnTo>
                  <a:lnTo>
                    <a:pt x="904" y="1766"/>
                  </a:lnTo>
                  <a:lnTo>
                    <a:pt x="908" y="1762"/>
                  </a:lnTo>
                  <a:lnTo>
                    <a:pt x="909" y="1759"/>
                  </a:lnTo>
                  <a:lnTo>
                    <a:pt x="911" y="1756"/>
                  </a:lnTo>
                  <a:lnTo>
                    <a:pt x="913" y="1753"/>
                  </a:lnTo>
                  <a:lnTo>
                    <a:pt x="916" y="1751"/>
                  </a:lnTo>
                  <a:lnTo>
                    <a:pt x="918" y="1748"/>
                  </a:lnTo>
                  <a:lnTo>
                    <a:pt x="920" y="1746"/>
                  </a:lnTo>
                  <a:lnTo>
                    <a:pt x="924" y="1745"/>
                  </a:lnTo>
                  <a:lnTo>
                    <a:pt x="927" y="1745"/>
                  </a:lnTo>
                  <a:lnTo>
                    <a:pt x="929" y="1744"/>
                  </a:lnTo>
                  <a:lnTo>
                    <a:pt x="932" y="1744"/>
                  </a:lnTo>
                  <a:lnTo>
                    <a:pt x="934" y="1744"/>
                  </a:lnTo>
                  <a:lnTo>
                    <a:pt x="937" y="1745"/>
                  </a:lnTo>
                  <a:lnTo>
                    <a:pt x="940" y="1747"/>
                  </a:lnTo>
                  <a:lnTo>
                    <a:pt x="942" y="1747"/>
                  </a:lnTo>
                  <a:lnTo>
                    <a:pt x="944" y="1743"/>
                  </a:lnTo>
                  <a:lnTo>
                    <a:pt x="944" y="1735"/>
                  </a:lnTo>
                  <a:lnTo>
                    <a:pt x="944" y="1728"/>
                  </a:lnTo>
                  <a:lnTo>
                    <a:pt x="944" y="1721"/>
                  </a:lnTo>
                  <a:lnTo>
                    <a:pt x="948" y="1715"/>
                  </a:lnTo>
                  <a:lnTo>
                    <a:pt x="951" y="1710"/>
                  </a:lnTo>
                  <a:lnTo>
                    <a:pt x="955" y="1707"/>
                  </a:lnTo>
                  <a:lnTo>
                    <a:pt x="957" y="1705"/>
                  </a:lnTo>
                  <a:lnTo>
                    <a:pt x="960" y="1703"/>
                  </a:lnTo>
                  <a:lnTo>
                    <a:pt x="965" y="1703"/>
                  </a:lnTo>
                  <a:lnTo>
                    <a:pt x="969" y="1703"/>
                  </a:lnTo>
                  <a:lnTo>
                    <a:pt x="972" y="1702"/>
                  </a:lnTo>
                  <a:lnTo>
                    <a:pt x="975" y="1699"/>
                  </a:lnTo>
                  <a:lnTo>
                    <a:pt x="978" y="1694"/>
                  </a:lnTo>
                  <a:lnTo>
                    <a:pt x="982" y="1690"/>
                  </a:lnTo>
                  <a:lnTo>
                    <a:pt x="984" y="1686"/>
                  </a:lnTo>
                  <a:lnTo>
                    <a:pt x="981" y="1682"/>
                  </a:lnTo>
                  <a:lnTo>
                    <a:pt x="978" y="1678"/>
                  </a:lnTo>
                  <a:lnTo>
                    <a:pt x="975" y="1676"/>
                  </a:lnTo>
                  <a:lnTo>
                    <a:pt x="973" y="1674"/>
                  </a:lnTo>
                  <a:lnTo>
                    <a:pt x="970" y="1670"/>
                  </a:lnTo>
                  <a:lnTo>
                    <a:pt x="966" y="1664"/>
                  </a:lnTo>
                  <a:lnTo>
                    <a:pt x="966" y="1660"/>
                  </a:lnTo>
                  <a:lnTo>
                    <a:pt x="969" y="1656"/>
                  </a:lnTo>
                  <a:lnTo>
                    <a:pt x="972" y="1655"/>
                  </a:lnTo>
                  <a:lnTo>
                    <a:pt x="975" y="1659"/>
                  </a:lnTo>
                  <a:lnTo>
                    <a:pt x="978" y="1663"/>
                  </a:lnTo>
                  <a:lnTo>
                    <a:pt x="979" y="1667"/>
                  </a:lnTo>
                  <a:lnTo>
                    <a:pt x="981" y="1667"/>
                  </a:lnTo>
                  <a:lnTo>
                    <a:pt x="982" y="1663"/>
                  </a:lnTo>
                  <a:lnTo>
                    <a:pt x="985" y="1660"/>
                  </a:lnTo>
                  <a:lnTo>
                    <a:pt x="985" y="1654"/>
                  </a:lnTo>
                  <a:lnTo>
                    <a:pt x="985" y="1648"/>
                  </a:lnTo>
                  <a:lnTo>
                    <a:pt x="984" y="1641"/>
                  </a:lnTo>
                  <a:lnTo>
                    <a:pt x="982" y="1636"/>
                  </a:lnTo>
                  <a:lnTo>
                    <a:pt x="980" y="1629"/>
                  </a:lnTo>
                  <a:lnTo>
                    <a:pt x="978" y="1619"/>
                  </a:lnTo>
                  <a:lnTo>
                    <a:pt x="974" y="1611"/>
                  </a:lnTo>
                  <a:lnTo>
                    <a:pt x="973" y="1604"/>
                  </a:lnTo>
                  <a:lnTo>
                    <a:pt x="973" y="1600"/>
                  </a:lnTo>
                  <a:lnTo>
                    <a:pt x="974" y="1596"/>
                  </a:lnTo>
                  <a:lnTo>
                    <a:pt x="977" y="1594"/>
                  </a:lnTo>
                  <a:lnTo>
                    <a:pt x="980" y="1595"/>
                  </a:lnTo>
                  <a:lnTo>
                    <a:pt x="984" y="1595"/>
                  </a:lnTo>
                  <a:lnTo>
                    <a:pt x="985" y="1595"/>
                  </a:lnTo>
                  <a:lnTo>
                    <a:pt x="986" y="1591"/>
                  </a:lnTo>
                  <a:lnTo>
                    <a:pt x="989" y="1584"/>
                  </a:lnTo>
                  <a:lnTo>
                    <a:pt x="990" y="1578"/>
                  </a:lnTo>
                  <a:lnTo>
                    <a:pt x="989" y="1573"/>
                  </a:lnTo>
                  <a:lnTo>
                    <a:pt x="987" y="1572"/>
                  </a:lnTo>
                  <a:lnTo>
                    <a:pt x="985" y="1573"/>
                  </a:lnTo>
                  <a:lnTo>
                    <a:pt x="984" y="1574"/>
                  </a:lnTo>
                  <a:lnTo>
                    <a:pt x="980" y="1572"/>
                  </a:lnTo>
                  <a:lnTo>
                    <a:pt x="978" y="1568"/>
                  </a:lnTo>
                  <a:lnTo>
                    <a:pt x="977" y="1563"/>
                  </a:lnTo>
                  <a:lnTo>
                    <a:pt x="978" y="1558"/>
                  </a:lnTo>
                  <a:lnTo>
                    <a:pt x="980" y="1551"/>
                  </a:lnTo>
                  <a:lnTo>
                    <a:pt x="982" y="1546"/>
                  </a:lnTo>
                  <a:lnTo>
                    <a:pt x="986" y="1542"/>
                  </a:lnTo>
                  <a:lnTo>
                    <a:pt x="988" y="1541"/>
                  </a:lnTo>
                  <a:lnTo>
                    <a:pt x="990" y="1541"/>
                  </a:lnTo>
                  <a:lnTo>
                    <a:pt x="993" y="1543"/>
                  </a:lnTo>
                  <a:lnTo>
                    <a:pt x="995" y="1546"/>
                  </a:lnTo>
                  <a:lnTo>
                    <a:pt x="996" y="1546"/>
                  </a:lnTo>
                  <a:lnTo>
                    <a:pt x="998" y="1538"/>
                  </a:lnTo>
                  <a:lnTo>
                    <a:pt x="1000" y="1528"/>
                  </a:lnTo>
                  <a:lnTo>
                    <a:pt x="1000" y="1524"/>
                  </a:lnTo>
                  <a:lnTo>
                    <a:pt x="1002" y="1520"/>
                  </a:lnTo>
                  <a:lnTo>
                    <a:pt x="1004" y="1518"/>
                  </a:lnTo>
                  <a:lnTo>
                    <a:pt x="1007" y="1515"/>
                  </a:lnTo>
                  <a:lnTo>
                    <a:pt x="1008" y="1511"/>
                  </a:lnTo>
                  <a:lnTo>
                    <a:pt x="1008" y="1509"/>
                  </a:lnTo>
                  <a:lnTo>
                    <a:pt x="1004" y="1505"/>
                  </a:lnTo>
                  <a:lnTo>
                    <a:pt x="1001" y="1503"/>
                  </a:lnTo>
                  <a:lnTo>
                    <a:pt x="998" y="1500"/>
                  </a:lnTo>
                  <a:lnTo>
                    <a:pt x="997" y="1496"/>
                  </a:lnTo>
                  <a:lnTo>
                    <a:pt x="996" y="1493"/>
                  </a:lnTo>
                  <a:lnTo>
                    <a:pt x="994" y="1488"/>
                  </a:lnTo>
                  <a:lnTo>
                    <a:pt x="992" y="1482"/>
                  </a:lnTo>
                  <a:lnTo>
                    <a:pt x="990" y="1477"/>
                  </a:lnTo>
                  <a:lnTo>
                    <a:pt x="989" y="1472"/>
                  </a:lnTo>
                  <a:lnTo>
                    <a:pt x="988" y="1467"/>
                  </a:lnTo>
                  <a:lnTo>
                    <a:pt x="988" y="1463"/>
                  </a:lnTo>
                  <a:lnTo>
                    <a:pt x="988" y="1459"/>
                  </a:lnTo>
                  <a:lnTo>
                    <a:pt x="987" y="1456"/>
                  </a:lnTo>
                  <a:lnTo>
                    <a:pt x="985" y="1452"/>
                  </a:lnTo>
                  <a:lnTo>
                    <a:pt x="984" y="1449"/>
                  </a:lnTo>
                  <a:lnTo>
                    <a:pt x="984" y="1447"/>
                  </a:lnTo>
                  <a:lnTo>
                    <a:pt x="987" y="1443"/>
                  </a:lnTo>
                  <a:lnTo>
                    <a:pt x="990" y="1440"/>
                  </a:lnTo>
                  <a:lnTo>
                    <a:pt x="990" y="1435"/>
                  </a:lnTo>
                  <a:lnTo>
                    <a:pt x="989" y="1431"/>
                  </a:lnTo>
                  <a:lnTo>
                    <a:pt x="987" y="1427"/>
                  </a:lnTo>
                  <a:lnTo>
                    <a:pt x="985" y="1425"/>
                  </a:lnTo>
                  <a:lnTo>
                    <a:pt x="982" y="1422"/>
                  </a:lnTo>
                  <a:lnTo>
                    <a:pt x="980" y="1420"/>
                  </a:lnTo>
                  <a:lnTo>
                    <a:pt x="978" y="1416"/>
                  </a:lnTo>
                  <a:lnTo>
                    <a:pt x="977" y="1409"/>
                  </a:lnTo>
                  <a:lnTo>
                    <a:pt x="977" y="1401"/>
                  </a:lnTo>
                  <a:lnTo>
                    <a:pt x="977" y="1395"/>
                  </a:lnTo>
                  <a:lnTo>
                    <a:pt x="979" y="1390"/>
                  </a:lnTo>
                  <a:lnTo>
                    <a:pt x="982" y="1388"/>
                  </a:lnTo>
                  <a:lnTo>
                    <a:pt x="984" y="1386"/>
                  </a:lnTo>
                  <a:lnTo>
                    <a:pt x="985" y="1384"/>
                  </a:lnTo>
                  <a:lnTo>
                    <a:pt x="985" y="1381"/>
                  </a:lnTo>
                  <a:lnTo>
                    <a:pt x="985" y="1379"/>
                  </a:lnTo>
                  <a:lnTo>
                    <a:pt x="985" y="1378"/>
                  </a:lnTo>
                  <a:lnTo>
                    <a:pt x="984" y="1375"/>
                  </a:lnTo>
                  <a:lnTo>
                    <a:pt x="981" y="1369"/>
                  </a:lnTo>
                  <a:lnTo>
                    <a:pt x="979" y="1360"/>
                  </a:lnTo>
                  <a:lnTo>
                    <a:pt x="977" y="1351"/>
                  </a:lnTo>
                  <a:lnTo>
                    <a:pt x="973" y="1341"/>
                  </a:lnTo>
                  <a:lnTo>
                    <a:pt x="967" y="1328"/>
                  </a:lnTo>
                  <a:lnTo>
                    <a:pt x="964" y="1319"/>
                  </a:lnTo>
                  <a:lnTo>
                    <a:pt x="964" y="1315"/>
                  </a:lnTo>
                  <a:lnTo>
                    <a:pt x="964" y="1312"/>
                  </a:lnTo>
                  <a:lnTo>
                    <a:pt x="962" y="1304"/>
                  </a:lnTo>
                  <a:lnTo>
                    <a:pt x="958" y="1295"/>
                  </a:lnTo>
                  <a:lnTo>
                    <a:pt x="956" y="1289"/>
                  </a:lnTo>
                  <a:lnTo>
                    <a:pt x="955" y="1284"/>
                  </a:lnTo>
                  <a:lnTo>
                    <a:pt x="955" y="1277"/>
                  </a:lnTo>
                  <a:lnTo>
                    <a:pt x="956" y="1268"/>
                  </a:lnTo>
                  <a:lnTo>
                    <a:pt x="957" y="1259"/>
                  </a:lnTo>
                  <a:lnTo>
                    <a:pt x="956" y="1251"/>
                  </a:lnTo>
                  <a:lnTo>
                    <a:pt x="950" y="1242"/>
                  </a:lnTo>
                  <a:lnTo>
                    <a:pt x="943" y="1235"/>
                  </a:lnTo>
                  <a:lnTo>
                    <a:pt x="940" y="1229"/>
                  </a:lnTo>
                  <a:lnTo>
                    <a:pt x="939" y="1226"/>
                  </a:lnTo>
                  <a:lnTo>
                    <a:pt x="936" y="1221"/>
                  </a:lnTo>
                  <a:lnTo>
                    <a:pt x="932" y="1217"/>
                  </a:lnTo>
                  <a:lnTo>
                    <a:pt x="929" y="1217"/>
                  </a:lnTo>
                  <a:lnTo>
                    <a:pt x="927" y="1215"/>
                  </a:lnTo>
                  <a:lnTo>
                    <a:pt x="927" y="1211"/>
                  </a:lnTo>
                  <a:lnTo>
                    <a:pt x="928" y="1205"/>
                  </a:lnTo>
                  <a:lnTo>
                    <a:pt x="931" y="1201"/>
                  </a:lnTo>
                  <a:lnTo>
                    <a:pt x="933" y="1198"/>
                  </a:lnTo>
                  <a:lnTo>
                    <a:pt x="933" y="1191"/>
                  </a:lnTo>
                  <a:lnTo>
                    <a:pt x="932" y="1184"/>
                  </a:lnTo>
                  <a:lnTo>
                    <a:pt x="929" y="1179"/>
                  </a:lnTo>
                  <a:lnTo>
                    <a:pt x="928" y="1175"/>
                  </a:lnTo>
                  <a:lnTo>
                    <a:pt x="925" y="1171"/>
                  </a:lnTo>
                  <a:lnTo>
                    <a:pt x="922" y="1168"/>
                  </a:lnTo>
                  <a:lnTo>
                    <a:pt x="920" y="1166"/>
                  </a:lnTo>
                  <a:lnTo>
                    <a:pt x="917" y="1163"/>
                  </a:lnTo>
                  <a:lnTo>
                    <a:pt x="912" y="1161"/>
                  </a:lnTo>
                  <a:lnTo>
                    <a:pt x="908" y="1159"/>
                  </a:lnTo>
                  <a:lnTo>
                    <a:pt x="904" y="1158"/>
                  </a:lnTo>
                  <a:lnTo>
                    <a:pt x="903" y="1155"/>
                  </a:lnTo>
                  <a:lnTo>
                    <a:pt x="902" y="1152"/>
                  </a:lnTo>
                  <a:lnTo>
                    <a:pt x="898" y="1147"/>
                  </a:lnTo>
                  <a:lnTo>
                    <a:pt x="891" y="1141"/>
                  </a:lnTo>
                  <a:lnTo>
                    <a:pt x="885" y="1136"/>
                  </a:lnTo>
                  <a:lnTo>
                    <a:pt x="881" y="1130"/>
                  </a:lnTo>
                  <a:lnTo>
                    <a:pt x="881" y="1124"/>
                  </a:lnTo>
                  <a:lnTo>
                    <a:pt x="881" y="1122"/>
                  </a:lnTo>
                  <a:lnTo>
                    <a:pt x="880" y="1121"/>
                  </a:lnTo>
                  <a:lnTo>
                    <a:pt x="876" y="1121"/>
                  </a:lnTo>
                  <a:lnTo>
                    <a:pt x="874" y="1120"/>
                  </a:lnTo>
                  <a:lnTo>
                    <a:pt x="874" y="1116"/>
                  </a:lnTo>
                  <a:lnTo>
                    <a:pt x="872" y="1111"/>
                  </a:lnTo>
                  <a:lnTo>
                    <a:pt x="868" y="1107"/>
                  </a:lnTo>
                  <a:lnTo>
                    <a:pt x="861" y="1100"/>
                  </a:lnTo>
                  <a:lnTo>
                    <a:pt x="852" y="1092"/>
                  </a:lnTo>
                  <a:lnTo>
                    <a:pt x="844" y="1084"/>
                  </a:lnTo>
                  <a:lnTo>
                    <a:pt x="840" y="1077"/>
                  </a:lnTo>
                  <a:lnTo>
                    <a:pt x="837" y="1070"/>
                  </a:lnTo>
                  <a:lnTo>
                    <a:pt x="835" y="1064"/>
                  </a:lnTo>
                  <a:lnTo>
                    <a:pt x="833" y="1061"/>
                  </a:lnTo>
                  <a:lnTo>
                    <a:pt x="828" y="1058"/>
                  </a:lnTo>
                  <a:lnTo>
                    <a:pt x="825" y="1055"/>
                  </a:lnTo>
                  <a:lnTo>
                    <a:pt x="823" y="1050"/>
                  </a:lnTo>
                  <a:lnTo>
                    <a:pt x="823" y="1047"/>
                  </a:lnTo>
                  <a:lnTo>
                    <a:pt x="823" y="1045"/>
                  </a:lnTo>
                  <a:lnTo>
                    <a:pt x="822" y="1044"/>
                  </a:lnTo>
                  <a:lnTo>
                    <a:pt x="821" y="1040"/>
                  </a:lnTo>
                  <a:lnTo>
                    <a:pt x="819" y="1037"/>
                  </a:lnTo>
                  <a:lnTo>
                    <a:pt x="817" y="1037"/>
                  </a:lnTo>
                  <a:lnTo>
                    <a:pt x="814" y="1038"/>
                  </a:lnTo>
                  <a:lnTo>
                    <a:pt x="813" y="1038"/>
                  </a:lnTo>
                  <a:lnTo>
                    <a:pt x="812" y="1038"/>
                  </a:lnTo>
                  <a:lnTo>
                    <a:pt x="810" y="1035"/>
                  </a:lnTo>
                  <a:lnTo>
                    <a:pt x="806" y="1031"/>
                  </a:lnTo>
                  <a:lnTo>
                    <a:pt x="802" y="1025"/>
                  </a:lnTo>
                  <a:lnTo>
                    <a:pt x="797" y="1020"/>
                  </a:lnTo>
                  <a:lnTo>
                    <a:pt x="795" y="1020"/>
                  </a:lnTo>
                  <a:lnTo>
                    <a:pt x="794" y="1024"/>
                  </a:lnTo>
                  <a:lnTo>
                    <a:pt x="794" y="1026"/>
                  </a:lnTo>
                  <a:lnTo>
                    <a:pt x="792" y="1029"/>
                  </a:lnTo>
                  <a:lnTo>
                    <a:pt x="790" y="1030"/>
                  </a:lnTo>
                  <a:lnTo>
                    <a:pt x="788" y="1030"/>
                  </a:lnTo>
                  <a:lnTo>
                    <a:pt x="787" y="1029"/>
                  </a:lnTo>
                  <a:lnTo>
                    <a:pt x="787" y="1029"/>
                  </a:lnTo>
                  <a:lnTo>
                    <a:pt x="784" y="1030"/>
                  </a:lnTo>
                  <a:lnTo>
                    <a:pt x="782" y="1031"/>
                  </a:lnTo>
                  <a:lnTo>
                    <a:pt x="779" y="1032"/>
                  </a:lnTo>
                  <a:lnTo>
                    <a:pt x="777" y="1031"/>
                  </a:lnTo>
                  <a:lnTo>
                    <a:pt x="777" y="1027"/>
                  </a:lnTo>
                  <a:lnTo>
                    <a:pt x="779" y="1024"/>
                  </a:lnTo>
                  <a:lnTo>
                    <a:pt x="781" y="1022"/>
                  </a:lnTo>
                  <a:lnTo>
                    <a:pt x="781" y="1019"/>
                  </a:lnTo>
                  <a:lnTo>
                    <a:pt x="780" y="1016"/>
                  </a:lnTo>
                  <a:lnTo>
                    <a:pt x="779" y="1011"/>
                  </a:lnTo>
                  <a:lnTo>
                    <a:pt x="776" y="1008"/>
                  </a:lnTo>
                  <a:lnTo>
                    <a:pt x="775" y="1004"/>
                  </a:lnTo>
                  <a:lnTo>
                    <a:pt x="773" y="1003"/>
                  </a:lnTo>
                  <a:lnTo>
                    <a:pt x="771" y="1004"/>
                  </a:lnTo>
                  <a:lnTo>
                    <a:pt x="769" y="1006"/>
                  </a:lnTo>
                  <a:lnTo>
                    <a:pt x="767" y="1006"/>
                  </a:lnTo>
                  <a:lnTo>
                    <a:pt x="764" y="1003"/>
                  </a:lnTo>
                  <a:lnTo>
                    <a:pt x="759" y="997"/>
                  </a:lnTo>
                  <a:lnTo>
                    <a:pt x="752" y="993"/>
                  </a:lnTo>
                  <a:lnTo>
                    <a:pt x="747" y="991"/>
                  </a:lnTo>
                  <a:lnTo>
                    <a:pt x="744" y="989"/>
                  </a:lnTo>
                  <a:lnTo>
                    <a:pt x="742" y="989"/>
                  </a:lnTo>
                  <a:lnTo>
                    <a:pt x="739" y="987"/>
                  </a:lnTo>
                  <a:lnTo>
                    <a:pt x="737" y="986"/>
                  </a:lnTo>
                  <a:lnTo>
                    <a:pt x="736" y="985"/>
                  </a:lnTo>
                  <a:lnTo>
                    <a:pt x="735" y="985"/>
                  </a:lnTo>
                  <a:lnTo>
                    <a:pt x="734" y="985"/>
                  </a:lnTo>
                  <a:lnTo>
                    <a:pt x="731" y="985"/>
                  </a:lnTo>
                  <a:lnTo>
                    <a:pt x="730" y="982"/>
                  </a:lnTo>
                  <a:lnTo>
                    <a:pt x="730" y="980"/>
                  </a:lnTo>
                  <a:lnTo>
                    <a:pt x="730" y="978"/>
                  </a:lnTo>
                  <a:lnTo>
                    <a:pt x="729" y="976"/>
                  </a:lnTo>
                  <a:lnTo>
                    <a:pt x="723" y="970"/>
                  </a:lnTo>
                  <a:lnTo>
                    <a:pt x="716" y="964"/>
                  </a:lnTo>
                  <a:lnTo>
                    <a:pt x="712" y="959"/>
                  </a:lnTo>
                  <a:lnTo>
                    <a:pt x="706" y="955"/>
                  </a:lnTo>
                  <a:lnTo>
                    <a:pt x="700" y="949"/>
                  </a:lnTo>
                  <a:lnTo>
                    <a:pt x="693" y="943"/>
                  </a:lnTo>
                  <a:lnTo>
                    <a:pt x="689" y="938"/>
                  </a:lnTo>
                  <a:lnTo>
                    <a:pt x="686" y="934"/>
                  </a:lnTo>
                  <a:lnTo>
                    <a:pt x="684" y="931"/>
                  </a:lnTo>
                  <a:lnTo>
                    <a:pt x="682" y="926"/>
                  </a:lnTo>
                  <a:lnTo>
                    <a:pt x="677" y="918"/>
                  </a:lnTo>
                  <a:lnTo>
                    <a:pt x="672" y="910"/>
                  </a:lnTo>
                  <a:lnTo>
                    <a:pt x="667" y="904"/>
                  </a:lnTo>
                  <a:lnTo>
                    <a:pt x="662" y="903"/>
                  </a:lnTo>
                  <a:lnTo>
                    <a:pt x="659" y="903"/>
                  </a:lnTo>
                  <a:lnTo>
                    <a:pt x="657" y="902"/>
                  </a:lnTo>
                  <a:lnTo>
                    <a:pt x="653" y="898"/>
                  </a:lnTo>
                  <a:lnTo>
                    <a:pt x="647" y="893"/>
                  </a:lnTo>
                  <a:lnTo>
                    <a:pt x="640" y="887"/>
                  </a:lnTo>
                  <a:lnTo>
                    <a:pt x="634" y="880"/>
                  </a:lnTo>
                  <a:lnTo>
                    <a:pt x="628" y="875"/>
                  </a:lnTo>
                  <a:lnTo>
                    <a:pt x="622" y="870"/>
                  </a:lnTo>
                  <a:lnTo>
                    <a:pt x="614" y="860"/>
                  </a:lnTo>
                  <a:lnTo>
                    <a:pt x="606" y="850"/>
                  </a:lnTo>
                  <a:lnTo>
                    <a:pt x="601" y="843"/>
                  </a:lnTo>
                  <a:lnTo>
                    <a:pt x="598" y="839"/>
                  </a:lnTo>
                  <a:lnTo>
                    <a:pt x="593" y="832"/>
                  </a:lnTo>
                  <a:lnTo>
                    <a:pt x="591" y="825"/>
                  </a:lnTo>
                  <a:lnTo>
                    <a:pt x="589" y="814"/>
                  </a:lnTo>
                  <a:lnTo>
                    <a:pt x="590" y="803"/>
                  </a:lnTo>
                  <a:lnTo>
                    <a:pt x="591" y="790"/>
                  </a:lnTo>
                  <a:lnTo>
                    <a:pt x="590" y="779"/>
                  </a:lnTo>
                  <a:lnTo>
                    <a:pt x="582" y="769"/>
                  </a:lnTo>
                  <a:lnTo>
                    <a:pt x="576" y="766"/>
                  </a:lnTo>
                  <a:lnTo>
                    <a:pt x="569" y="761"/>
                  </a:lnTo>
                  <a:lnTo>
                    <a:pt x="563" y="757"/>
                  </a:lnTo>
                  <a:lnTo>
                    <a:pt x="558" y="751"/>
                  </a:lnTo>
                  <a:lnTo>
                    <a:pt x="552" y="746"/>
                  </a:lnTo>
                  <a:lnTo>
                    <a:pt x="546" y="742"/>
                  </a:lnTo>
                  <a:lnTo>
                    <a:pt x="540" y="737"/>
                  </a:lnTo>
                  <a:lnTo>
                    <a:pt x="536" y="734"/>
                  </a:lnTo>
                  <a:lnTo>
                    <a:pt x="531" y="729"/>
                  </a:lnTo>
                  <a:lnTo>
                    <a:pt x="525" y="724"/>
                  </a:lnTo>
                  <a:lnTo>
                    <a:pt x="518" y="719"/>
                  </a:lnTo>
                  <a:lnTo>
                    <a:pt x="513" y="713"/>
                  </a:lnTo>
                  <a:lnTo>
                    <a:pt x="508" y="707"/>
                  </a:lnTo>
                  <a:lnTo>
                    <a:pt x="503" y="703"/>
                  </a:lnTo>
                  <a:lnTo>
                    <a:pt x="500" y="698"/>
                  </a:lnTo>
                  <a:lnTo>
                    <a:pt x="499" y="695"/>
                  </a:lnTo>
                  <a:lnTo>
                    <a:pt x="498" y="690"/>
                  </a:lnTo>
                  <a:lnTo>
                    <a:pt x="499" y="686"/>
                  </a:lnTo>
                  <a:lnTo>
                    <a:pt x="497" y="681"/>
                  </a:lnTo>
                  <a:lnTo>
                    <a:pt x="492" y="674"/>
                  </a:lnTo>
                  <a:lnTo>
                    <a:pt x="486" y="665"/>
                  </a:lnTo>
                  <a:lnTo>
                    <a:pt x="483" y="654"/>
                  </a:lnTo>
                  <a:lnTo>
                    <a:pt x="482" y="646"/>
                  </a:lnTo>
                  <a:lnTo>
                    <a:pt x="482" y="638"/>
                  </a:lnTo>
                  <a:lnTo>
                    <a:pt x="483" y="632"/>
                  </a:lnTo>
                  <a:lnTo>
                    <a:pt x="485" y="628"/>
                  </a:lnTo>
                  <a:lnTo>
                    <a:pt x="486" y="623"/>
                  </a:lnTo>
                  <a:lnTo>
                    <a:pt x="487" y="619"/>
                  </a:lnTo>
                  <a:lnTo>
                    <a:pt x="488" y="614"/>
                  </a:lnTo>
                  <a:lnTo>
                    <a:pt x="492" y="609"/>
                  </a:lnTo>
                  <a:lnTo>
                    <a:pt x="497" y="605"/>
                  </a:lnTo>
                  <a:lnTo>
                    <a:pt x="499" y="595"/>
                  </a:lnTo>
                  <a:lnTo>
                    <a:pt x="500" y="585"/>
                  </a:lnTo>
                  <a:lnTo>
                    <a:pt x="501" y="575"/>
                  </a:lnTo>
                  <a:lnTo>
                    <a:pt x="502" y="567"/>
                  </a:lnTo>
                  <a:lnTo>
                    <a:pt x="502" y="560"/>
                  </a:lnTo>
                  <a:lnTo>
                    <a:pt x="503" y="554"/>
                  </a:lnTo>
                  <a:lnTo>
                    <a:pt x="505" y="552"/>
                  </a:lnTo>
                  <a:lnTo>
                    <a:pt x="508" y="548"/>
                  </a:lnTo>
                  <a:lnTo>
                    <a:pt x="510" y="544"/>
                  </a:lnTo>
                  <a:lnTo>
                    <a:pt x="514" y="537"/>
                  </a:lnTo>
                  <a:lnTo>
                    <a:pt x="516" y="530"/>
                  </a:lnTo>
                  <a:lnTo>
                    <a:pt x="518" y="523"/>
                  </a:lnTo>
                  <a:lnTo>
                    <a:pt x="518" y="516"/>
                  </a:lnTo>
                  <a:lnTo>
                    <a:pt x="518" y="513"/>
                  </a:lnTo>
                  <a:lnTo>
                    <a:pt x="521" y="510"/>
                  </a:lnTo>
                  <a:lnTo>
                    <a:pt x="524" y="509"/>
                  </a:lnTo>
                  <a:lnTo>
                    <a:pt x="529" y="508"/>
                  </a:lnTo>
                  <a:lnTo>
                    <a:pt x="533" y="507"/>
                  </a:lnTo>
                  <a:lnTo>
                    <a:pt x="541" y="504"/>
                  </a:lnTo>
                  <a:lnTo>
                    <a:pt x="549" y="501"/>
                  </a:lnTo>
                  <a:lnTo>
                    <a:pt x="556" y="495"/>
                  </a:lnTo>
                  <a:lnTo>
                    <a:pt x="560" y="488"/>
                  </a:lnTo>
                  <a:lnTo>
                    <a:pt x="563" y="483"/>
                  </a:lnTo>
                  <a:lnTo>
                    <a:pt x="566" y="479"/>
                  </a:lnTo>
                  <a:lnTo>
                    <a:pt x="569" y="477"/>
                  </a:lnTo>
                  <a:lnTo>
                    <a:pt x="575" y="476"/>
                  </a:lnTo>
                  <a:lnTo>
                    <a:pt x="578" y="472"/>
                  </a:lnTo>
                  <a:lnTo>
                    <a:pt x="583" y="470"/>
                  </a:lnTo>
                  <a:lnTo>
                    <a:pt x="590" y="466"/>
                  </a:lnTo>
                  <a:lnTo>
                    <a:pt x="597" y="464"/>
                  </a:lnTo>
                  <a:lnTo>
                    <a:pt x="600" y="463"/>
                  </a:lnTo>
                  <a:lnTo>
                    <a:pt x="601" y="463"/>
                  </a:lnTo>
                  <a:lnTo>
                    <a:pt x="599" y="461"/>
                  </a:lnTo>
                  <a:lnTo>
                    <a:pt x="596" y="457"/>
                  </a:lnTo>
                  <a:lnTo>
                    <a:pt x="594" y="455"/>
                  </a:lnTo>
                  <a:lnTo>
                    <a:pt x="594" y="454"/>
                  </a:lnTo>
                  <a:lnTo>
                    <a:pt x="596" y="453"/>
                  </a:lnTo>
                  <a:lnTo>
                    <a:pt x="599" y="450"/>
                  </a:lnTo>
                  <a:lnTo>
                    <a:pt x="602" y="448"/>
                  </a:lnTo>
                  <a:lnTo>
                    <a:pt x="604" y="446"/>
                  </a:lnTo>
                  <a:lnTo>
                    <a:pt x="602" y="445"/>
                  </a:lnTo>
                  <a:lnTo>
                    <a:pt x="600" y="443"/>
                  </a:lnTo>
                  <a:lnTo>
                    <a:pt x="599" y="442"/>
                  </a:lnTo>
                  <a:lnTo>
                    <a:pt x="598" y="441"/>
                  </a:lnTo>
                  <a:lnTo>
                    <a:pt x="598" y="439"/>
                  </a:lnTo>
                  <a:lnTo>
                    <a:pt x="599" y="437"/>
                  </a:lnTo>
                  <a:lnTo>
                    <a:pt x="600" y="433"/>
                  </a:lnTo>
                  <a:lnTo>
                    <a:pt x="601" y="430"/>
                  </a:lnTo>
                  <a:lnTo>
                    <a:pt x="604" y="425"/>
                  </a:lnTo>
                  <a:lnTo>
                    <a:pt x="606" y="420"/>
                  </a:lnTo>
                  <a:lnTo>
                    <a:pt x="608" y="416"/>
                  </a:lnTo>
                  <a:lnTo>
                    <a:pt x="612" y="411"/>
                  </a:lnTo>
                  <a:lnTo>
                    <a:pt x="614" y="408"/>
                  </a:lnTo>
                  <a:lnTo>
                    <a:pt x="615" y="404"/>
                  </a:lnTo>
                  <a:lnTo>
                    <a:pt x="617" y="401"/>
                  </a:lnTo>
                  <a:lnTo>
                    <a:pt x="619" y="400"/>
                  </a:lnTo>
                  <a:lnTo>
                    <a:pt x="621" y="401"/>
                  </a:lnTo>
                  <a:lnTo>
                    <a:pt x="623" y="403"/>
                  </a:lnTo>
                  <a:lnTo>
                    <a:pt x="627" y="404"/>
                  </a:lnTo>
                  <a:lnTo>
                    <a:pt x="629" y="403"/>
                  </a:lnTo>
                  <a:lnTo>
                    <a:pt x="631" y="401"/>
                  </a:lnTo>
                  <a:lnTo>
                    <a:pt x="631" y="397"/>
                  </a:lnTo>
                  <a:lnTo>
                    <a:pt x="630" y="394"/>
                  </a:lnTo>
                  <a:lnTo>
                    <a:pt x="630" y="388"/>
                  </a:lnTo>
                  <a:lnTo>
                    <a:pt x="635" y="380"/>
                  </a:lnTo>
                  <a:lnTo>
                    <a:pt x="642" y="371"/>
                  </a:lnTo>
                  <a:lnTo>
                    <a:pt x="646" y="365"/>
                  </a:lnTo>
                  <a:lnTo>
                    <a:pt x="650" y="363"/>
                  </a:lnTo>
                  <a:lnTo>
                    <a:pt x="653" y="363"/>
                  </a:lnTo>
                  <a:lnTo>
                    <a:pt x="657" y="364"/>
                  </a:lnTo>
                  <a:lnTo>
                    <a:pt x="659" y="365"/>
                  </a:lnTo>
                  <a:lnTo>
                    <a:pt x="661" y="366"/>
                  </a:lnTo>
                  <a:lnTo>
                    <a:pt x="665" y="365"/>
                  </a:lnTo>
                  <a:lnTo>
                    <a:pt x="667" y="362"/>
                  </a:lnTo>
                  <a:lnTo>
                    <a:pt x="668" y="358"/>
                  </a:lnTo>
                  <a:lnTo>
                    <a:pt x="669" y="356"/>
                  </a:lnTo>
                  <a:lnTo>
                    <a:pt x="672" y="356"/>
                  </a:lnTo>
                  <a:lnTo>
                    <a:pt x="676" y="357"/>
                  </a:lnTo>
                  <a:lnTo>
                    <a:pt x="682" y="361"/>
                  </a:lnTo>
                  <a:lnTo>
                    <a:pt x="688" y="363"/>
                  </a:lnTo>
                  <a:lnTo>
                    <a:pt x="693" y="363"/>
                  </a:lnTo>
                  <a:lnTo>
                    <a:pt x="700" y="361"/>
                  </a:lnTo>
                  <a:lnTo>
                    <a:pt x="707" y="358"/>
                  </a:lnTo>
                  <a:lnTo>
                    <a:pt x="712" y="355"/>
                  </a:lnTo>
                  <a:lnTo>
                    <a:pt x="714" y="350"/>
                  </a:lnTo>
                  <a:lnTo>
                    <a:pt x="714" y="346"/>
                  </a:lnTo>
                  <a:lnTo>
                    <a:pt x="714" y="340"/>
                  </a:lnTo>
                  <a:lnTo>
                    <a:pt x="714" y="333"/>
                  </a:lnTo>
                  <a:lnTo>
                    <a:pt x="715" y="327"/>
                  </a:lnTo>
                  <a:lnTo>
                    <a:pt x="718" y="321"/>
                  </a:lnTo>
                  <a:lnTo>
                    <a:pt x="720" y="317"/>
                  </a:lnTo>
                  <a:lnTo>
                    <a:pt x="722" y="316"/>
                  </a:lnTo>
                  <a:lnTo>
                    <a:pt x="723" y="318"/>
                  </a:lnTo>
                  <a:lnTo>
                    <a:pt x="723" y="323"/>
                  </a:lnTo>
                  <a:lnTo>
                    <a:pt x="722" y="328"/>
                  </a:lnTo>
                  <a:lnTo>
                    <a:pt x="721" y="333"/>
                  </a:lnTo>
                  <a:lnTo>
                    <a:pt x="721" y="337"/>
                  </a:lnTo>
                  <a:lnTo>
                    <a:pt x="722" y="340"/>
                  </a:lnTo>
                  <a:lnTo>
                    <a:pt x="724" y="341"/>
                  </a:lnTo>
                  <a:lnTo>
                    <a:pt x="726" y="342"/>
                  </a:lnTo>
                  <a:lnTo>
                    <a:pt x="727" y="341"/>
                  </a:lnTo>
                  <a:lnTo>
                    <a:pt x="729" y="340"/>
                  </a:lnTo>
                  <a:lnTo>
                    <a:pt x="731" y="340"/>
                  </a:lnTo>
                  <a:lnTo>
                    <a:pt x="734" y="341"/>
                  </a:lnTo>
                  <a:lnTo>
                    <a:pt x="736" y="342"/>
                  </a:lnTo>
                  <a:lnTo>
                    <a:pt x="737" y="344"/>
                  </a:lnTo>
                  <a:lnTo>
                    <a:pt x="739" y="346"/>
                  </a:lnTo>
                  <a:lnTo>
                    <a:pt x="741" y="344"/>
                  </a:lnTo>
                  <a:lnTo>
                    <a:pt x="742" y="342"/>
                  </a:lnTo>
                  <a:lnTo>
                    <a:pt x="741" y="340"/>
                  </a:lnTo>
                  <a:lnTo>
                    <a:pt x="739" y="339"/>
                  </a:lnTo>
                  <a:lnTo>
                    <a:pt x="738" y="336"/>
                  </a:lnTo>
                  <a:lnTo>
                    <a:pt x="737" y="331"/>
                  </a:lnTo>
                  <a:lnTo>
                    <a:pt x="736" y="325"/>
                  </a:lnTo>
                  <a:lnTo>
                    <a:pt x="736" y="321"/>
                  </a:lnTo>
                  <a:lnTo>
                    <a:pt x="736" y="319"/>
                  </a:lnTo>
                  <a:lnTo>
                    <a:pt x="738" y="316"/>
                  </a:lnTo>
                  <a:lnTo>
                    <a:pt x="743" y="312"/>
                  </a:lnTo>
                  <a:lnTo>
                    <a:pt x="747" y="309"/>
                  </a:lnTo>
                  <a:lnTo>
                    <a:pt x="751" y="304"/>
                  </a:lnTo>
                  <a:lnTo>
                    <a:pt x="754" y="298"/>
                  </a:lnTo>
                  <a:lnTo>
                    <a:pt x="758" y="293"/>
                  </a:lnTo>
                  <a:lnTo>
                    <a:pt x="762" y="288"/>
                  </a:lnTo>
                  <a:lnTo>
                    <a:pt x="766" y="287"/>
                  </a:lnTo>
                  <a:lnTo>
                    <a:pt x="769" y="286"/>
                  </a:lnTo>
                  <a:lnTo>
                    <a:pt x="773" y="286"/>
                  </a:lnTo>
                  <a:lnTo>
                    <a:pt x="774" y="286"/>
                  </a:lnTo>
                  <a:lnTo>
                    <a:pt x="775" y="284"/>
                  </a:lnTo>
                  <a:lnTo>
                    <a:pt x="776" y="281"/>
                  </a:lnTo>
                  <a:lnTo>
                    <a:pt x="779" y="276"/>
                  </a:lnTo>
                  <a:lnTo>
                    <a:pt x="781" y="274"/>
                  </a:lnTo>
                  <a:lnTo>
                    <a:pt x="783" y="274"/>
                  </a:lnTo>
                  <a:lnTo>
                    <a:pt x="787" y="275"/>
                  </a:lnTo>
                  <a:lnTo>
                    <a:pt x="791" y="275"/>
                  </a:lnTo>
                  <a:lnTo>
                    <a:pt x="795" y="274"/>
                  </a:lnTo>
                  <a:lnTo>
                    <a:pt x="797" y="272"/>
                  </a:lnTo>
                  <a:lnTo>
                    <a:pt x="798" y="270"/>
                  </a:lnTo>
                  <a:lnTo>
                    <a:pt x="796" y="265"/>
                  </a:lnTo>
                  <a:lnTo>
                    <a:pt x="792" y="260"/>
                  </a:lnTo>
                  <a:lnTo>
                    <a:pt x="788" y="256"/>
                  </a:lnTo>
                  <a:lnTo>
                    <a:pt x="782" y="251"/>
                  </a:lnTo>
                  <a:lnTo>
                    <a:pt x="776" y="246"/>
                  </a:lnTo>
                  <a:lnTo>
                    <a:pt x="769" y="244"/>
                  </a:lnTo>
                  <a:lnTo>
                    <a:pt x="762" y="243"/>
                  </a:lnTo>
                  <a:lnTo>
                    <a:pt x="757" y="244"/>
                  </a:lnTo>
                  <a:lnTo>
                    <a:pt x="754" y="248"/>
                  </a:lnTo>
                  <a:lnTo>
                    <a:pt x="754" y="249"/>
                  </a:lnTo>
                  <a:lnTo>
                    <a:pt x="752" y="251"/>
                  </a:lnTo>
                  <a:lnTo>
                    <a:pt x="745" y="251"/>
                  </a:lnTo>
                  <a:lnTo>
                    <a:pt x="738" y="251"/>
                  </a:lnTo>
                  <a:lnTo>
                    <a:pt x="733" y="250"/>
                  </a:lnTo>
                  <a:lnTo>
                    <a:pt x="729" y="249"/>
                  </a:lnTo>
                  <a:lnTo>
                    <a:pt x="723" y="246"/>
                  </a:lnTo>
                  <a:lnTo>
                    <a:pt x="719" y="244"/>
                  </a:lnTo>
                  <a:lnTo>
                    <a:pt x="714" y="244"/>
                  </a:lnTo>
                  <a:lnTo>
                    <a:pt x="710" y="243"/>
                  </a:lnTo>
                  <a:lnTo>
                    <a:pt x="703" y="240"/>
                  </a:lnTo>
                  <a:lnTo>
                    <a:pt x="697" y="236"/>
                  </a:lnTo>
                  <a:lnTo>
                    <a:pt x="689" y="232"/>
                  </a:lnTo>
                  <a:lnTo>
                    <a:pt x="678" y="225"/>
                  </a:lnTo>
                  <a:lnTo>
                    <a:pt x="668" y="217"/>
                  </a:lnTo>
                  <a:lnTo>
                    <a:pt x="657" y="210"/>
                  </a:lnTo>
                  <a:lnTo>
                    <a:pt x="646" y="203"/>
                  </a:lnTo>
                  <a:lnTo>
                    <a:pt x="637" y="198"/>
                  </a:lnTo>
                  <a:lnTo>
                    <a:pt x="631" y="195"/>
                  </a:lnTo>
                  <a:lnTo>
                    <a:pt x="625" y="190"/>
                  </a:lnTo>
                  <a:lnTo>
                    <a:pt x="623" y="182"/>
                  </a:lnTo>
                  <a:lnTo>
                    <a:pt x="623" y="174"/>
                  </a:lnTo>
                  <a:lnTo>
                    <a:pt x="623" y="167"/>
                  </a:lnTo>
                  <a:lnTo>
                    <a:pt x="621" y="161"/>
                  </a:lnTo>
                  <a:lnTo>
                    <a:pt x="617" y="157"/>
                  </a:lnTo>
                  <a:lnTo>
                    <a:pt x="615" y="153"/>
                  </a:lnTo>
                  <a:lnTo>
                    <a:pt x="615" y="147"/>
                  </a:lnTo>
                  <a:lnTo>
                    <a:pt x="619" y="142"/>
                  </a:lnTo>
                  <a:lnTo>
                    <a:pt x="624" y="134"/>
                  </a:lnTo>
                  <a:lnTo>
                    <a:pt x="631" y="126"/>
                  </a:lnTo>
                  <a:lnTo>
                    <a:pt x="637" y="120"/>
                  </a:lnTo>
                  <a:lnTo>
                    <a:pt x="642" y="111"/>
                  </a:lnTo>
                  <a:lnTo>
                    <a:pt x="645" y="98"/>
                  </a:lnTo>
                  <a:lnTo>
                    <a:pt x="643" y="85"/>
                  </a:lnTo>
                  <a:lnTo>
                    <a:pt x="630" y="75"/>
                  </a:lnTo>
                  <a:lnTo>
                    <a:pt x="620" y="71"/>
                  </a:lnTo>
                  <a:lnTo>
                    <a:pt x="612" y="69"/>
                  </a:lnTo>
                  <a:lnTo>
                    <a:pt x="604" y="68"/>
                  </a:lnTo>
                  <a:lnTo>
                    <a:pt x="596" y="68"/>
                  </a:lnTo>
                  <a:lnTo>
                    <a:pt x="589" y="68"/>
                  </a:lnTo>
                  <a:lnTo>
                    <a:pt x="582" y="67"/>
                  </a:lnTo>
                  <a:lnTo>
                    <a:pt x="575" y="66"/>
                  </a:lnTo>
                  <a:lnTo>
                    <a:pt x="568" y="63"/>
                  </a:lnTo>
                  <a:lnTo>
                    <a:pt x="558" y="58"/>
                  </a:lnTo>
                  <a:lnTo>
                    <a:pt x="553" y="54"/>
                  </a:lnTo>
                  <a:lnTo>
                    <a:pt x="548" y="52"/>
                  </a:lnTo>
                  <a:lnTo>
                    <a:pt x="543" y="52"/>
                  </a:lnTo>
                  <a:lnTo>
                    <a:pt x="536" y="54"/>
                  </a:lnTo>
                  <a:lnTo>
                    <a:pt x="532" y="55"/>
                  </a:lnTo>
                  <a:lnTo>
                    <a:pt x="526" y="56"/>
                  </a:lnTo>
                  <a:lnTo>
                    <a:pt x="517" y="55"/>
                  </a:lnTo>
                  <a:lnTo>
                    <a:pt x="506" y="53"/>
                  </a:lnTo>
                  <a:lnTo>
                    <a:pt x="498" y="52"/>
                  </a:lnTo>
                  <a:lnTo>
                    <a:pt x="492" y="50"/>
                  </a:lnTo>
                  <a:lnTo>
                    <a:pt x="485" y="44"/>
                  </a:lnTo>
                  <a:lnTo>
                    <a:pt x="480" y="39"/>
                  </a:lnTo>
                  <a:lnTo>
                    <a:pt x="475" y="33"/>
                  </a:lnTo>
                  <a:lnTo>
                    <a:pt x="468" y="25"/>
                  </a:lnTo>
                  <a:lnTo>
                    <a:pt x="460" y="18"/>
                  </a:lnTo>
                  <a:lnTo>
                    <a:pt x="452" y="12"/>
                  </a:lnTo>
                  <a:lnTo>
                    <a:pt x="444" y="6"/>
                  </a:lnTo>
                  <a:lnTo>
                    <a:pt x="434" y="1"/>
                  </a:lnTo>
                  <a:lnTo>
                    <a:pt x="427" y="0"/>
                  </a:lnTo>
                  <a:lnTo>
                    <a:pt x="425" y="0"/>
                  </a:lnTo>
                  <a:lnTo>
                    <a:pt x="423" y="1"/>
                  </a:lnTo>
                  <a:lnTo>
                    <a:pt x="422" y="2"/>
                  </a:lnTo>
                  <a:lnTo>
                    <a:pt x="419" y="3"/>
                  </a:lnTo>
                  <a:lnTo>
                    <a:pt x="409" y="12"/>
                  </a:lnTo>
                  <a:lnTo>
                    <a:pt x="401" y="16"/>
                  </a:lnTo>
                  <a:lnTo>
                    <a:pt x="395" y="18"/>
                  </a:lnTo>
                  <a:lnTo>
                    <a:pt x="394" y="20"/>
                  </a:lnTo>
                  <a:lnTo>
                    <a:pt x="391" y="20"/>
                  </a:lnTo>
                  <a:lnTo>
                    <a:pt x="381" y="21"/>
                  </a:lnTo>
                  <a:lnTo>
                    <a:pt x="372" y="24"/>
                  </a:lnTo>
                  <a:lnTo>
                    <a:pt x="365" y="30"/>
                  </a:lnTo>
                  <a:lnTo>
                    <a:pt x="362" y="39"/>
                  </a:lnTo>
                  <a:lnTo>
                    <a:pt x="358" y="50"/>
                  </a:lnTo>
                  <a:lnTo>
                    <a:pt x="355" y="59"/>
                  </a:lnTo>
                  <a:lnTo>
                    <a:pt x="354" y="66"/>
                  </a:lnTo>
                  <a:lnTo>
                    <a:pt x="354" y="69"/>
                  </a:lnTo>
                  <a:lnTo>
                    <a:pt x="353" y="73"/>
                  </a:lnTo>
                  <a:lnTo>
                    <a:pt x="349" y="75"/>
                  </a:lnTo>
                  <a:lnTo>
                    <a:pt x="340" y="77"/>
                  </a:lnTo>
                  <a:lnTo>
                    <a:pt x="331" y="78"/>
                  </a:lnTo>
                  <a:lnTo>
                    <a:pt x="325" y="82"/>
                  </a:lnTo>
                  <a:lnTo>
                    <a:pt x="322" y="84"/>
                  </a:lnTo>
                  <a:lnTo>
                    <a:pt x="318" y="86"/>
                  </a:lnTo>
                  <a:lnTo>
                    <a:pt x="315" y="86"/>
                  </a:lnTo>
                  <a:lnTo>
                    <a:pt x="312" y="86"/>
                  </a:lnTo>
                  <a:lnTo>
                    <a:pt x="308" y="84"/>
                  </a:lnTo>
                  <a:lnTo>
                    <a:pt x="301" y="82"/>
                  </a:lnTo>
                  <a:lnTo>
                    <a:pt x="296" y="81"/>
                  </a:lnTo>
                  <a:lnTo>
                    <a:pt x="292" y="79"/>
                  </a:lnTo>
                  <a:lnTo>
                    <a:pt x="286" y="78"/>
                  </a:lnTo>
                  <a:lnTo>
                    <a:pt x="281" y="77"/>
                  </a:lnTo>
                  <a:lnTo>
                    <a:pt x="277" y="76"/>
                  </a:lnTo>
                  <a:lnTo>
                    <a:pt x="273" y="76"/>
                  </a:lnTo>
                  <a:lnTo>
                    <a:pt x="270" y="77"/>
                  </a:lnTo>
                  <a:lnTo>
                    <a:pt x="266" y="78"/>
                  </a:lnTo>
                  <a:lnTo>
                    <a:pt x="262" y="83"/>
                  </a:lnTo>
                  <a:lnTo>
                    <a:pt x="258" y="90"/>
                  </a:lnTo>
                  <a:lnTo>
                    <a:pt x="256" y="98"/>
                  </a:lnTo>
                  <a:lnTo>
                    <a:pt x="255" y="106"/>
                  </a:lnTo>
                  <a:lnTo>
                    <a:pt x="254" y="114"/>
                  </a:lnTo>
                  <a:lnTo>
                    <a:pt x="252" y="120"/>
                  </a:lnTo>
                  <a:lnTo>
                    <a:pt x="250" y="121"/>
                  </a:lnTo>
                  <a:lnTo>
                    <a:pt x="247" y="116"/>
                  </a:lnTo>
                  <a:lnTo>
                    <a:pt x="243" y="111"/>
                  </a:lnTo>
                  <a:lnTo>
                    <a:pt x="241" y="106"/>
                  </a:lnTo>
                  <a:lnTo>
                    <a:pt x="239" y="103"/>
                  </a:lnTo>
                  <a:lnTo>
                    <a:pt x="235" y="97"/>
                  </a:lnTo>
                  <a:lnTo>
                    <a:pt x="232" y="90"/>
                  </a:lnTo>
                  <a:lnTo>
                    <a:pt x="229" y="85"/>
                  </a:lnTo>
                  <a:lnTo>
                    <a:pt x="225" y="82"/>
                  </a:lnTo>
                  <a:lnTo>
                    <a:pt x="216" y="81"/>
                  </a:lnTo>
                  <a:lnTo>
                    <a:pt x="206" y="83"/>
                  </a:lnTo>
                  <a:lnTo>
                    <a:pt x="202" y="86"/>
                  </a:lnTo>
                  <a:lnTo>
                    <a:pt x="199" y="92"/>
                  </a:lnTo>
                  <a:lnTo>
                    <a:pt x="198" y="96"/>
                  </a:lnTo>
                  <a:lnTo>
                    <a:pt x="197" y="96"/>
                  </a:lnTo>
                  <a:lnTo>
                    <a:pt x="195" y="92"/>
                  </a:lnTo>
                  <a:lnTo>
                    <a:pt x="191" y="88"/>
                  </a:lnTo>
                  <a:lnTo>
                    <a:pt x="187" y="84"/>
                  </a:lnTo>
                  <a:lnTo>
                    <a:pt x="180" y="82"/>
                  </a:lnTo>
                  <a:lnTo>
                    <a:pt x="173" y="81"/>
                  </a:lnTo>
                  <a:lnTo>
                    <a:pt x="166" y="81"/>
                  </a:lnTo>
                  <a:lnTo>
                    <a:pt x="161" y="84"/>
                  </a:lnTo>
                  <a:lnTo>
                    <a:pt x="157" y="91"/>
                  </a:lnTo>
                  <a:lnTo>
                    <a:pt x="152" y="100"/>
                  </a:lnTo>
                  <a:lnTo>
                    <a:pt x="147" y="109"/>
                  </a:lnTo>
                  <a:lnTo>
                    <a:pt x="142" y="116"/>
                  </a:lnTo>
                  <a:lnTo>
                    <a:pt x="138" y="121"/>
                  </a:lnTo>
                  <a:lnTo>
                    <a:pt x="134" y="126"/>
                  </a:lnTo>
                  <a:lnTo>
                    <a:pt x="129" y="127"/>
                  </a:lnTo>
                  <a:lnTo>
                    <a:pt x="123" y="123"/>
                  </a:lnTo>
                  <a:lnTo>
                    <a:pt x="120" y="117"/>
                  </a:lnTo>
                  <a:lnTo>
                    <a:pt x="119" y="114"/>
                  </a:lnTo>
                  <a:lnTo>
                    <a:pt x="118" y="109"/>
                  </a:lnTo>
                  <a:lnTo>
                    <a:pt x="111" y="105"/>
                  </a:lnTo>
                  <a:lnTo>
                    <a:pt x="106" y="103"/>
                  </a:lnTo>
                  <a:lnTo>
                    <a:pt x="100" y="100"/>
                  </a:lnTo>
                  <a:lnTo>
                    <a:pt x="96" y="98"/>
                  </a:lnTo>
                  <a:lnTo>
                    <a:pt x="91" y="97"/>
                  </a:lnTo>
                  <a:lnTo>
                    <a:pt x="85" y="94"/>
                  </a:lnTo>
                  <a:lnTo>
                    <a:pt x="81" y="93"/>
                  </a:lnTo>
                  <a:lnTo>
                    <a:pt x="77" y="91"/>
                  </a:lnTo>
                  <a:lnTo>
                    <a:pt x="73" y="89"/>
                  </a:lnTo>
                  <a:lnTo>
                    <a:pt x="67" y="83"/>
                  </a:lnTo>
                  <a:lnTo>
                    <a:pt x="62" y="78"/>
                  </a:lnTo>
                  <a:lnTo>
                    <a:pt x="58" y="77"/>
                  </a:lnTo>
                  <a:lnTo>
                    <a:pt x="52" y="78"/>
                  </a:lnTo>
                  <a:lnTo>
                    <a:pt x="47" y="81"/>
                  </a:lnTo>
                  <a:lnTo>
                    <a:pt x="44" y="84"/>
                  </a:lnTo>
                  <a:lnTo>
                    <a:pt x="41" y="89"/>
                  </a:lnTo>
                  <a:lnTo>
                    <a:pt x="37" y="94"/>
                  </a:lnTo>
                  <a:lnTo>
                    <a:pt x="35" y="101"/>
                  </a:lnTo>
                  <a:lnTo>
                    <a:pt x="31" y="106"/>
                  </a:lnTo>
                  <a:lnTo>
                    <a:pt x="28" y="111"/>
                  </a:lnTo>
                  <a:lnTo>
                    <a:pt x="22" y="113"/>
                  </a:lnTo>
                  <a:lnTo>
                    <a:pt x="18" y="115"/>
                  </a:lnTo>
                  <a:lnTo>
                    <a:pt x="16" y="117"/>
                  </a:lnTo>
                  <a:lnTo>
                    <a:pt x="15" y="122"/>
                  </a:lnTo>
                  <a:lnTo>
                    <a:pt x="12" y="127"/>
                  </a:lnTo>
                  <a:lnTo>
                    <a:pt x="6" y="132"/>
                  </a:lnTo>
                  <a:lnTo>
                    <a:pt x="3" y="138"/>
                  </a:lnTo>
                  <a:lnTo>
                    <a:pt x="0" y="144"/>
                  </a:lnTo>
                  <a:lnTo>
                    <a:pt x="0" y="151"/>
                  </a:lnTo>
                  <a:lnTo>
                    <a:pt x="3" y="158"/>
                  </a:lnTo>
                  <a:lnTo>
                    <a:pt x="4" y="164"/>
                  </a:lnTo>
                  <a:lnTo>
                    <a:pt x="6" y="168"/>
                  </a:lnTo>
                  <a:lnTo>
                    <a:pt x="10" y="172"/>
                  </a:lnTo>
                  <a:lnTo>
                    <a:pt x="15" y="175"/>
                  </a:lnTo>
                  <a:lnTo>
                    <a:pt x="21" y="180"/>
                  </a:lnTo>
                  <a:lnTo>
                    <a:pt x="27" y="184"/>
                  </a:lnTo>
                  <a:lnTo>
                    <a:pt x="30" y="189"/>
                  </a:lnTo>
                  <a:lnTo>
                    <a:pt x="35" y="195"/>
                  </a:lnTo>
                  <a:lnTo>
                    <a:pt x="39" y="200"/>
                  </a:lnTo>
                  <a:lnTo>
                    <a:pt x="45" y="207"/>
                  </a:lnTo>
                  <a:lnTo>
                    <a:pt x="50" y="213"/>
                  </a:lnTo>
                  <a:lnTo>
                    <a:pt x="53" y="217"/>
                  </a:lnTo>
                  <a:lnTo>
                    <a:pt x="57" y="218"/>
                  </a:lnTo>
                  <a:lnTo>
                    <a:pt x="60" y="218"/>
                  </a:lnTo>
                  <a:lnTo>
                    <a:pt x="62" y="220"/>
                  </a:lnTo>
                  <a:lnTo>
                    <a:pt x="65" y="223"/>
                  </a:lnTo>
                  <a:lnTo>
                    <a:pt x="68" y="227"/>
                  </a:lnTo>
                  <a:lnTo>
                    <a:pt x="69" y="230"/>
                  </a:lnTo>
                  <a:lnTo>
                    <a:pt x="69" y="235"/>
                  </a:lnTo>
                  <a:lnTo>
                    <a:pt x="69" y="242"/>
                  </a:lnTo>
                  <a:lnTo>
                    <a:pt x="71" y="250"/>
                  </a:lnTo>
                  <a:lnTo>
                    <a:pt x="73" y="259"/>
                  </a:lnTo>
                  <a:lnTo>
                    <a:pt x="74" y="264"/>
                  </a:lnTo>
                  <a:lnTo>
                    <a:pt x="76" y="266"/>
                  </a:lnTo>
                  <a:lnTo>
                    <a:pt x="79" y="267"/>
                  </a:lnTo>
                  <a:lnTo>
                    <a:pt x="82" y="267"/>
                  </a:lnTo>
                  <a:lnTo>
                    <a:pt x="87" y="267"/>
                  </a:lnTo>
                  <a:lnTo>
                    <a:pt x="90" y="267"/>
                  </a:lnTo>
                  <a:lnTo>
                    <a:pt x="94" y="266"/>
                  </a:lnTo>
                  <a:lnTo>
                    <a:pt x="95" y="265"/>
                  </a:lnTo>
                  <a:lnTo>
                    <a:pt x="97" y="264"/>
                  </a:lnTo>
                  <a:lnTo>
                    <a:pt x="98" y="260"/>
                  </a:lnTo>
                  <a:lnTo>
                    <a:pt x="99" y="257"/>
                  </a:lnTo>
                  <a:lnTo>
                    <a:pt x="102" y="255"/>
                  </a:lnTo>
                  <a:lnTo>
                    <a:pt x="105" y="255"/>
                  </a:lnTo>
                  <a:lnTo>
                    <a:pt x="109" y="256"/>
                  </a:lnTo>
                  <a:lnTo>
                    <a:pt x="110" y="258"/>
                  </a:lnTo>
                  <a:lnTo>
                    <a:pt x="110" y="261"/>
                  </a:lnTo>
                  <a:lnTo>
                    <a:pt x="109" y="264"/>
                  </a:lnTo>
                  <a:lnTo>
                    <a:pt x="106" y="266"/>
                  </a:lnTo>
                  <a:lnTo>
                    <a:pt x="105" y="271"/>
                  </a:lnTo>
                  <a:lnTo>
                    <a:pt x="105" y="276"/>
                  </a:lnTo>
                  <a:lnTo>
                    <a:pt x="104" y="283"/>
                  </a:lnTo>
                  <a:lnTo>
                    <a:pt x="103" y="288"/>
                  </a:lnTo>
                  <a:lnTo>
                    <a:pt x="102" y="289"/>
                  </a:lnTo>
                  <a:lnTo>
                    <a:pt x="100" y="290"/>
                  </a:lnTo>
                  <a:lnTo>
                    <a:pt x="100" y="298"/>
                  </a:lnTo>
                  <a:lnTo>
                    <a:pt x="100" y="310"/>
                  </a:lnTo>
                  <a:lnTo>
                    <a:pt x="102" y="319"/>
                  </a:lnTo>
                  <a:lnTo>
                    <a:pt x="104" y="328"/>
                  </a:lnTo>
                  <a:lnTo>
                    <a:pt x="107" y="336"/>
                  </a:lnTo>
                  <a:lnTo>
                    <a:pt x="113" y="344"/>
                  </a:lnTo>
                  <a:lnTo>
                    <a:pt x="118" y="352"/>
                  </a:lnTo>
                  <a:lnTo>
                    <a:pt x="122" y="359"/>
                  </a:lnTo>
                  <a:lnTo>
                    <a:pt x="123" y="365"/>
                  </a:lnTo>
                  <a:lnTo>
                    <a:pt x="127" y="370"/>
                  </a:lnTo>
                  <a:lnTo>
                    <a:pt x="135" y="375"/>
                  </a:lnTo>
                  <a:lnTo>
                    <a:pt x="145" y="380"/>
                  </a:lnTo>
                  <a:lnTo>
                    <a:pt x="156" y="384"/>
                  </a:lnTo>
                  <a:lnTo>
                    <a:pt x="161" y="385"/>
                  </a:lnTo>
                  <a:lnTo>
                    <a:pt x="167" y="386"/>
                  </a:lnTo>
                  <a:lnTo>
                    <a:pt x="173" y="387"/>
                  </a:lnTo>
                  <a:lnTo>
                    <a:pt x="179" y="388"/>
                  </a:lnTo>
                  <a:lnTo>
                    <a:pt x="185" y="390"/>
                  </a:lnTo>
                  <a:lnTo>
                    <a:pt x="189" y="393"/>
                  </a:lnTo>
                  <a:lnTo>
                    <a:pt x="193" y="395"/>
                  </a:lnTo>
                  <a:lnTo>
                    <a:pt x="195" y="397"/>
                  </a:lnTo>
                  <a:lnTo>
                    <a:pt x="199" y="403"/>
                  </a:lnTo>
                  <a:lnTo>
                    <a:pt x="205" y="408"/>
                  </a:lnTo>
                  <a:lnTo>
                    <a:pt x="213" y="411"/>
                  </a:lnTo>
                  <a:lnTo>
                    <a:pt x="220" y="410"/>
                  </a:lnTo>
                  <a:lnTo>
                    <a:pt x="227" y="407"/>
                  </a:lnTo>
                  <a:lnTo>
                    <a:pt x="232" y="401"/>
                  </a:lnTo>
                  <a:lnTo>
                    <a:pt x="236" y="394"/>
                  </a:lnTo>
                  <a:lnTo>
                    <a:pt x="240" y="389"/>
                  </a:lnTo>
                  <a:lnTo>
                    <a:pt x="241" y="385"/>
                  </a:lnTo>
                  <a:lnTo>
                    <a:pt x="240" y="380"/>
                  </a:lnTo>
                  <a:lnTo>
                    <a:pt x="241" y="377"/>
                  </a:lnTo>
                  <a:lnTo>
                    <a:pt x="249" y="374"/>
                  </a:lnTo>
                  <a:lnTo>
                    <a:pt x="255" y="373"/>
                  </a:lnTo>
                  <a:lnTo>
                    <a:pt x="259" y="372"/>
                  </a:lnTo>
                  <a:lnTo>
                    <a:pt x="264" y="371"/>
                  </a:lnTo>
                  <a:lnTo>
                    <a:pt x="269" y="370"/>
                  </a:lnTo>
                  <a:lnTo>
                    <a:pt x="273" y="369"/>
                  </a:lnTo>
                  <a:lnTo>
                    <a:pt x="278" y="370"/>
                  </a:lnTo>
                  <a:lnTo>
                    <a:pt x="281" y="371"/>
                  </a:lnTo>
                  <a:lnTo>
                    <a:pt x="285" y="373"/>
                  </a:lnTo>
                  <a:lnTo>
                    <a:pt x="289" y="377"/>
                  </a:lnTo>
                  <a:lnTo>
                    <a:pt x="294" y="380"/>
                  </a:lnTo>
                  <a:lnTo>
                    <a:pt x="300" y="384"/>
                  </a:lnTo>
                  <a:lnTo>
                    <a:pt x="305" y="387"/>
                  </a:lnTo>
                  <a:lnTo>
                    <a:pt x="311" y="392"/>
                  </a:lnTo>
                  <a:lnTo>
                    <a:pt x="317" y="395"/>
                  </a:lnTo>
                  <a:lnTo>
                    <a:pt x="320" y="397"/>
                  </a:lnTo>
                  <a:lnTo>
                    <a:pt x="324" y="400"/>
                  </a:lnTo>
                  <a:lnTo>
                    <a:pt x="327" y="403"/>
                  </a:lnTo>
                  <a:lnTo>
                    <a:pt x="328" y="405"/>
                  </a:lnTo>
                  <a:lnTo>
                    <a:pt x="327" y="409"/>
                  </a:lnTo>
                  <a:lnTo>
                    <a:pt x="324" y="411"/>
                  </a:lnTo>
                  <a:lnTo>
                    <a:pt x="318" y="412"/>
                  </a:lnTo>
                  <a:lnTo>
                    <a:pt x="313" y="413"/>
                  </a:lnTo>
                  <a:lnTo>
                    <a:pt x="310" y="415"/>
                  </a:lnTo>
                  <a:lnTo>
                    <a:pt x="305" y="417"/>
                  </a:lnTo>
                  <a:lnTo>
                    <a:pt x="302" y="422"/>
                  </a:lnTo>
                  <a:lnTo>
                    <a:pt x="300" y="426"/>
                  </a:lnTo>
                  <a:lnTo>
                    <a:pt x="301" y="433"/>
                  </a:lnTo>
                  <a:lnTo>
                    <a:pt x="307" y="441"/>
                  </a:lnTo>
                  <a:lnTo>
                    <a:pt x="315" y="447"/>
                  </a:lnTo>
                  <a:lnTo>
                    <a:pt x="320" y="446"/>
                  </a:lnTo>
                  <a:lnTo>
                    <a:pt x="325" y="445"/>
                  </a:lnTo>
                  <a:lnTo>
                    <a:pt x="330" y="447"/>
                  </a:lnTo>
                  <a:lnTo>
                    <a:pt x="334" y="452"/>
                  </a:lnTo>
                  <a:lnTo>
                    <a:pt x="338" y="455"/>
                  </a:lnTo>
                  <a:lnTo>
                    <a:pt x="340" y="458"/>
                  </a:lnTo>
                  <a:lnTo>
                    <a:pt x="341" y="463"/>
                  </a:lnTo>
                  <a:lnTo>
                    <a:pt x="343" y="468"/>
                  </a:lnTo>
                  <a:lnTo>
                    <a:pt x="348" y="470"/>
                  </a:lnTo>
                  <a:lnTo>
                    <a:pt x="355" y="471"/>
                  </a:lnTo>
                  <a:lnTo>
                    <a:pt x="363" y="472"/>
                  </a:lnTo>
                  <a:lnTo>
                    <a:pt x="369" y="473"/>
                  </a:lnTo>
                  <a:lnTo>
                    <a:pt x="371" y="476"/>
                  </a:lnTo>
                  <a:lnTo>
                    <a:pt x="372" y="478"/>
                  </a:lnTo>
                  <a:lnTo>
                    <a:pt x="374" y="481"/>
                  </a:lnTo>
                  <a:lnTo>
                    <a:pt x="377" y="485"/>
                  </a:lnTo>
                  <a:lnTo>
                    <a:pt x="377" y="487"/>
                  </a:lnTo>
                  <a:lnTo>
                    <a:pt x="376" y="490"/>
                  </a:lnTo>
                  <a:lnTo>
                    <a:pt x="372" y="491"/>
                  </a:lnTo>
                  <a:lnTo>
                    <a:pt x="369" y="492"/>
                  </a:lnTo>
                  <a:lnTo>
                    <a:pt x="365" y="494"/>
                  </a:lnTo>
                  <a:lnTo>
                    <a:pt x="362" y="496"/>
                  </a:lnTo>
                  <a:lnTo>
                    <a:pt x="360" y="499"/>
                  </a:lnTo>
                  <a:lnTo>
                    <a:pt x="357" y="502"/>
                  </a:lnTo>
                  <a:lnTo>
                    <a:pt x="355" y="507"/>
                  </a:lnTo>
                  <a:lnTo>
                    <a:pt x="354" y="513"/>
                  </a:lnTo>
                  <a:lnTo>
                    <a:pt x="354" y="516"/>
                  </a:lnTo>
                  <a:lnTo>
                    <a:pt x="353" y="518"/>
                  </a:lnTo>
                  <a:lnTo>
                    <a:pt x="350" y="519"/>
                  </a:lnTo>
                  <a:lnTo>
                    <a:pt x="348" y="521"/>
                  </a:lnTo>
                  <a:lnTo>
                    <a:pt x="345" y="523"/>
                  </a:lnTo>
                  <a:lnTo>
                    <a:pt x="343" y="525"/>
                  </a:lnTo>
                  <a:lnTo>
                    <a:pt x="341" y="526"/>
                  </a:lnTo>
                  <a:lnTo>
                    <a:pt x="340" y="529"/>
                  </a:lnTo>
                  <a:lnTo>
                    <a:pt x="339" y="531"/>
                  </a:lnTo>
                  <a:lnTo>
                    <a:pt x="338" y="534"/>
                  </a:lnTo>
                  <a:lnTo>
                    <a:pt x="336" y="537"/>
                  </a:lnTo>
                  <a:lnTo>
                    <a:pt x="335" y="539"/>
                  </a:lnTo>
                  <a:lnTo>
                    <a:pt x="332" y="539"/>
                  </a:lnTo>
                  <a:lnTo>
                    <a:pt x="328" y="539"/>
                  </a:lnTo>
                  <a:lnTo>
                    <a:pt x="326" y="537"/>
                  </a:lnTo>
                  <a:lnTo>
                    <a:pt x="325" y="536"/>
                  </a:lnTo>
                  <a:lnTo>
                    <a:pt x="323" y="534"/>
                  </a:lnTo>
                  <a:lnTo>
                    <a:pt x="320" y="533"/>
                  </a:lnTo>
                  <a:lnTo>
                    <a:pt x="318" y="533"/>
                  </a:lnTo>
                  <a:lnTo>
                    <a:pt x="316" y="533"/>
                  </a:lnTo>
                  <a:lnTo>
                    <a:pt x="310" y="533"/>
                  </a:lnTo>
                  <a:lnTo>
                    <a:pt x="305" y="533"/>
                  </a:lnTo>
                  <a:lnTo>
                    <a:pt x="301" y="533"/>
                  </a:lnTo>
                  <a:lnTo>
                    <a:pt x="294" y="532"/>
                  </a:lnTo>
                  <a:lnTo>
                    <a:pt x="288" y="532"/>
                  </a:lnTo>
                  <a:lnTo>
                    <a:pt x="281" y="531"/>
                  </a:lnTo>
                  <a:lnTo>
                    <a:pt x="275" y="531"/>
                  </a:lnTo>
                  <a:lnTo>
                    <a:pt x="271" y="531"/>
                  </a:lnTo>
                  <a:lnTo>
                    <a:pt x="267" y="532"/>
                  </a:lnTo>
                  <a:lnTo>
                    <a:pt x="263" y="533"/>
                  </a:lnTo>
                  <a:lnTo>
                    <a:pt x="260" y="534"/>
                  </a:lnTo>
                  <a:lnTo>
                    <a:pt x="258" y="537"/>
                  </a:lnTo>
                  <a:lnTo>
                    <a:pt x="256" y="538"/>
                  </a:lnTo>
                  <a:lnTo>
                    <a:pt x="254" y="541"/>
                  </a:lnTo>
                  <a:lnTo>
                    <a:pt x="251" y="547"/>
                  </a:lnTo>
                  <a:lnTo>
                    <a:pt x="251" y="553"/>
                  </a:lnTo>
                  <a:lnTo>
                    <a:pt x="254" y="557"/>
                  </a:lnTo>
                  <a:lnTo>
                    <a:pt x="257" y="562"/>
                  </a:lnTo>
                  <a:lnTo>
                    <a:pt x="257" y="566"/>
                  </a:lnTo>
                  <a:lnTo>
                    <a:pt x="256" y="569"/>
                  </a:lnTo>
                  <a:lnTo>
                    <a:pt x="252" y="571"/>
                  </a:lnTo>
                  <a:lnTo>
                    <a:pt x="248" y="574"/>
                  </a:lnTo>
                  <a:lnTo>
                    <a:pt x="243" y="575"/>
                  </a:lnTo>
                  <a:lnTo>
                    <a:pt x="240" y="577"/>
                  </a:lnTo>
                  <a:lnTo>
                    <a:pt x="237" y="579"/>
                  </a:lnTo>
                  <a:lnTo>
                    <a:pt x="235" y="583"/>
                  </a:lnTo>
                  <a:lnTo>
                    <a:pt x="234" y="587"/>
                  </a:lnTo>
                  <a:lnTo>
                    <a:pt x="233" y="593"/>
                  </a:lnTo>
                  <a:lnTo>
                    <a:pt x="233" y="597"/>
                  </a:lnTo>
                  <a:lnTo>
                    <a:pt x="236" y="600"/>
                  </a:lnTo>
                  <a:lnTo>
                    <a:pt x="242" y="605"/>
                  </a:lnTo>
                  <a:lnTo>
                    <a:pt x="249" y="608"/>
                  </a:lnTo>
                  <a:lnTo>
                    <a:pt x="254" y="610"/>
                  </a:lnTo>
                  <a:lnTo>
                    <a:pt x="257" y="610"/>
                  </a:lnTo>
                  <a:lnTo>
                    <a:pt x="262" y="613"/>
                  </a:lnTo>
                  <a:lnTo>
                    <a:pt x="265" y="615"/>
                  </a:lnTo>
                  <a:lnTo>
                    <a:pt x="270" y="619"/>
                  </a:lnTo>
                  <a:lnTo>
                    <a:pt x="274" y="622"/>
                  </a:lnTo>
                  <a:lnTo>
                    <a:pt x="278" y="625"/>
                  </a:lnTo>
                  <a:lnTo>
                    <a:pt x="282" y="628"/>
                  </a:lnTo>
                  <a:lnTo>
                    <a:pt x="290" y="632"/>
                  </a:lnTo>
                  <a:lnTo>
                    <a:pt x="300" y="638"/>
                  </a:lnTo>
                  <a:lnTo>
                    <a:pt x="308" y="642"/>
                  </a:lnTo>
                  <a:lnTo>
                    <a:pt x="313" y="646"/>
                  </a:lnTo>
                  <a:lnTo>
                    <a:pt x="317" y="650"/>
                  </a:lnTo>
                  <a:lnTo>
                    <a:pt x="322" y="654"/>
                  </a:lnTo>
                  <a:lnTo>
                    <a:pt x="328" y="660"/>
                  </a:lnTo>
                  <a:lnTo>
                    <a:pt x="336" y="666"/>
                  </a:lnTo>
                  <a:lnTo>
                    <a:pt x="342" y="671"/>
                  </a:lnTo>
                  <a:lnTo>
                    <a:pt x="347" y="675"/>
                  </a:lnTo>
                  <a:lnTo>
                    <a:pt x="354" y="676"/>
                  </a:lnTo>
                  <a:lnTo>
                    <a:pt x="361" y="677"/>
                  </a:lnTo>
                  <a:lnTo>
                    <a:pt x="365" y="678"/>
                  </a:lnTo>
                  <a:lnTo>
                    <a:pt x="368" y="680"/>
                  </a:lnTo>
                  <a:lnTo>
                    <a:pt x="369" y="682"/>
                  </a:lnTo>
                  <a:lnTo>
                    <a:pt x="370" y="683"/>
                  </a:lnTo>
                  <a:lnTo>
                    <a:pt x="374" y="685"/>
                  </a:lnTo>
                  <a:lnTo>
                    <a:pt x="381" y="688"/>
                  </a:lnTo>
                  <a:lnTo>
                    <a:pt x="389" y="690"/>
                  </a:lnTo>
                  <a:lnTo>
                    <a:pt x="396" y="692"/>
                  </a:lnTo>
                  <a:lnTo>
                    <a:pt x="397" y="696"/>
                  </a:lnTo>
                  <a:lnTo>
                    <a:pt x="396" y="699"/>
                  </a:lnTo>
                  <a:lnTo>
                    <a:pt x="396" y="700"/>
                  </a:lnTo>
                  <a:lnTo>
                    <a:pt x="395" y="703"/>
                  </a:lnTo>
                  <a:lnTo>
                    <a:pt x="394" y="706"/>
                  </a:lnTo>
                  <a:lnTo>
                    <a:pt x="393" y="711"/>
                  </a:lnTo>
                  <a:lnTo>
                    <a:pt x="393" y="716"/>
                  </a:lnTo>
                  <a:lnTo>
                    <a:pt x="393" y="723"/>
                  </a:lnTo>
                  <a:lnTo>
                    <a:pt x="394" y="729"/>
                  </a:lnTo>
                  <a:lnTo>
                    <a:pt x="397" y="734"/>
                  </a:lnTo>
                  <a:lnTo>
                    <a:pt x="402" y="736"/>
                  </a:lnTo>
                  <a:lnTo>
                    <a:pt x="406" y="738"/>
                  </a:lnTo>
                  <a:lnTo>
                    <a:pt x="409" y="744"/>
                  </a:lnTo>
                  <a:lnTo>
                    <a:pt x="414" y="751"/>
                  </a:lnTo>
                  <a:lnTo>
                    <a:pt x="418" y="757"/>
                  </a:lnTo>
                  <a:lnTo>
                    <a:pt x="424" y="760"/>
                  </a:lnTo>
                  <a:lnTo>
                    <a:pt x="431" y="764"/>
                  </a:lnTo>
                  <a:lnTo>
                    <a:pt x="435" y="765"/>
                  </a:lnTo>
                  <a:lnTo>
                    <a:pt x="440" y="765"/>
                  </a:lnTo>
                  <a:lnTo>
                    <a:pt x="444" y="767"/>
                  </a:lnTo>
                  <a:lnTo>
                    <a:pt x="447" y="772"/>
                  </a:lnTo>
                  <a:lnTo>
                    <a:pt x="452" y="780"/>
                  </a:lnTo>
                  <a:lnTo>
                    <a:pt x="457" y="787"/>
                  </a:lnTo>
                  <a:lnTo>
                    <a:pt x="462" y="794"/>
                  </a:lnTo>
                  <a:lnTo>
                    <a:pt x="463" y="798"/>
                  </a:lnTo>
                  <a:lnTo>
                    <a:pt x="465" y="804"/>
                  </a:lnTo>
                  <a:lnTo>
                    <a:pt x="468" y="810"/>
                  </a:lnTo>
                  <a:lnTo>
                    <a:pt x="471" y="817"/>
                  </a:lnTo>
                  <a:lnTo>
                    <a:pt x="473" y="824"/>
                  </a:lnTo>
                  <a:lnTo>
                    <a:pt x="476" y="828"/>
                  </a:lnTo>
                  <a:lnTo>
                    <a:pt x="478" y="834"/>
                  </a:lnTo>
                  <a:lnTo>
                    <a:pt x="485" y="839"/>
                  </a:lnTo>
                  <a:lnTo>
                    <a:pt x="497" y="842"/>
                  </a:lnTo>
                  <a:lnTo>
                    <a:pt x="498" y="843"/>
                  </a:lnTo>
                  <a:lnTo>
                    <a:pt x="500" y="847"/>
                  </a:lnTo>
                  <a:lnTo>
                    <a:pt x="502" y="850"/>
                  </a:lnTo>
                  <a:lnTo>
                    <a:pt x="505" y="855"/>
                  </a:lnTo>
                  <a:lnTo>
                    <a:pt x="508" y="859"/>
                  </a:lnTo>
                  <a:lnTo>
                    <a:pt x="515" y="865"/>
                  </a:lnTo>
                  <a:lnTo>
                    <a:pt x="521" y="871"/>
                  </a:lnTo>
                  <a:lnTo>
                    <a:pt x="524" y="874"/>
                  </a:lnTo>
                  <a:lnTo>
                    <a:pt x="524" y="875"/>
                  </a:lnTo>
                  <a:lnTo>
                    <a:pt x="524" y="879"/>
                  </a:lnTo>
                  <a:lnTo>
                    <a:pt x="526" y="882"/>
                  </a:lnTo>
                  <a:lnTo>
                    <a:pt x="535" y="890"/>
                  </a:lnTo>
                  <a:lnTo>
                    <a:pt x="544" y="897"/>
                  </a:lnTo>
                  <a:lnTo>
                    <a:pt x="551" y="901"/>
                  </a:lnTo>
                  <a:lnTo>
                    <a:pt x="555" y="902"/>
                  </a:lnTo>
                  <a:lnTo>
                    <a:pt x="556" y="902"/>
                  </a:lnTo>
                  <a:lnTo>
                    <a:pt x="558" y="904"/>
                  </a:lnTo>
                  <a:lnTo>
                    <a:pt x="562" y="911"/>
                  </a:lnTo>
                  <a:lnTo>
                    <a:pt x="567" y="919"/>
                  </a:lnTo>
                  <a:lnTo>
                    <a:pt x="571" y="925"/>
                  </a:lnTo>
                  <a:lnTo>
                    <a:pt x="575" y="929"/>
                  </a:lnTo>
                  <a:lnTo>
                    <a:pt x="579" y="935"/>
                  </a:lnTo>
                  <a:lnTo>
                    <a:pt x="584" y="940"/>
                  </a:lnTo>
                  <a:lnTo>
                    <a:pt x="585" y="942"/>
                  </a:lnTo>
                  <a:lnTo>
                    <a:pt x="594" y="946"/>
                  </a:lnTo>
                  <a:lnTo>
                    <a:pt x="594" y="951"/>
                  </a:lnTo>
                  <a:lnTo>
                    <a:pt x="594" y="964"/>
                  </a:lnTo>
                  <a:lnTo>
                    <a:pt x="594" y="977"/>
                  </a:lnTo>
                  <a:lnTo>
                    <a:pt x="594" y="984"/>
                  </a:lnTo>
                  <a:lnTo>
                    <a:pt x="597" y="987"/>
                  </a:lnTo>
                  <a:lnTo>
                    <a:pt x="601" y="992"/>
                  </a:lnTo>
                  <a:lnTo>
                    <a:pt x="605" y="999"/>
                  </a:lnTo>
                  <a:lnTo>
                    <a:pt x="607" y="1003"/>
                  </a:lnTo>
                  <a:lnTo>
                    <a:pt x="607" y="1007"/>
                  </a:lnTo>
                  <a:lnTo>
                    <a:pt x="608" y="1011"/>
                  </a:lnTo>
                  <a:lnTo>
                    <a:pt x="610" y="1014"/>
                  </a:lnTo>
                  <a:lnTo>
                    <a:pt x="616" y="1016"/>
                  </a:lnTo>
                  <a:lnTo>
                    <a:pt x="623" y="1017"/>
                  </a:lnTo>
                  <a:lnTo>
                    <a:pt x="630" y="1017"/>
                  </a:lnTo>
                  <a:lnTo>
                    <a:pt x="636" y="1019"/>
                  </a:lnTo>
                  <a:lnTo>
                    <a:pt x="639" y="1023"/>
                  </a:lnTo>
                  <a:lnTo>
                    <a:pt x="643" y="1027"/>
                  </a:lnTo>
                  <a:lnTo>
                    <a:pt x="648" y="1032"/>
                  </a:lnTo>
                  <a:lnTo>
                    <a:pt x="653" y="1035"/>
                  </a:lnTo>
                  <a:lnTo>
                    <a:pt x="657" y="1037"/>
                  </a:lnTo>
                  <a:lnTo>
                    <a:pt x="660" y="1037"/>
                  </a:lnTo>
                  <a:lnTo>
                    <a:pt x="662" y="1038"/>
                  </a:lnTo>
                  <a:lnTo>
                    <a:pt x="666" y="1040"/>
                  </a:lnTo>
                  <a:lnTo>
                    <a:pt x="668" y="1042"/>
                  </a:lnTo>
                  <a:lnTo>
                    <a:pt x="669" y="1045"/>
                  </a:lnTo>
                  <a:lnTo>
                    <a:pt x="670" y="1048"/>
                  </a:lnTo>
                  <a:lnTo>
                    <a:pt x="673" y="1053"/>
                  </a:lnTo>
                  <a:lnTo>
                    <a:pt x="676" y="1057"/>
                  </a:lnTo>
                  <a:lnTo>
                    <a:pt x="681" y="1058"/>
                  </a:lnTo>
                  <a:lnTo>
                    <a:pt x="685" y="1060"/>
                  </a:lnTo>
                  <a:lnTo>
                    <a:pt x="691" y="1061"/>
                  </a:lnTo>
                  <a:lnTo>
                    <a:pt x="695" y="1063"/>
                  </a:lnTo>
                  <a:lnTo>
                    <a:pt x="700" y="1069"/>
                  </a:lnTo>
                  <a:lnTo>
                    <a:pt x="706" y="1071"/>
                  </a:lnTo>
                  <a:lnTo>
                    <a:pt x="708" y="1073"/>
                  </a:lnTo>
                  <a:lnTo>
                    <a:pt x="707" y="1077"/>
                  </a:lnTo>
                  <a:lnTo>
                    <a:pt x="704" y="1082"/>
                  </a:lnTo>
                  <a:lnTo>
                    <a:pt x="699" y="1085"/>
                  </a:lnTo>
                  <a:lnTo>
                    <a:pt x="695" y="1087"/>
                  </a:lnTo>
                  <a:lnTo>
                    <a:pt x="692" y="1088"/>
                  </a:lnTo>
                  <a:lnTo>
                    <a:pt x="691" y="1090"/>
                  </a:lnTo>
                  <a:lnTo>
                    <a:pt x="690" y="1090"/>
                  </a:lnTo>
                  <a:lnTo>
                    <a:pt x="690" y="1092"/>
                  </a:lnTo>
                  <a:lnTo>
                    <a:pt x="688" y="1097"/>
                  </a:lnTo>
                  <a:lnTo>
                    <a:pt x="688" y="1105"/>
                  </a:lnTo>
                  <a:lnTo>
                    <a:pt x="691" y="1117"/>
                  </a:lnTo>
                  <a:lnTo>
                    <a:pt x="697" y="1130"/>
                  </a:lnTo>
                  <a:lnTo>
                    <a:pt x="701" y="1138"/>
                  </a:lnTo>
                  <a:lnTo>
                    <a:pt x="704" y="1141"/>
                  </a:lnTo>
                  <a:lnTo>
                    <a:pt x="707" y="1145"/>
                  </a:lnTo>
                  <a:lnTo>
                    <a:pt x="710" y="1148"/>
                  </a:lnTo>
                  <a:lnTo>
                    <a:pt x="715" y="1152"/>
                  </a:lnTo>
                  <a:lnTo>
                    <a:pt x="721" y="1155"/>
                  </a:lnTo>
                  <a:lnTo>
                    <a:pt x="726" y="1159"/>
                  </a:lnTo>
                  <a:lnTo>
                    <a:pt x="729" y="1161"/>
                  </a:lnTo>
                  <a:lnTo>
                    <a:pt x="730" y="1163"/>
                  </a:lnTo>
                  <a:lnTo>
                    <a:pt x="734" y="1168"/>
                  </a:lnTo>
                  <a:lnTo>
                    <a:pt x="739" y="1175"/>
                  </a:lnTo>
                  <a:lnTo>
                    <a:pt x="745" y="1182"/>
                  </a:lnTo>
                  <a:lnTo>
                    <a:pt x="745" y="1187"/>
                  </a:lnTo>
                  <a:lnTo>
                    <a:pt x="742" y="1191"/>
                  </a:lnTo>
                  <a:lnTo>
                    <a:pt x="737" y="1194"/>
                  </a:lnTo>
                  <a:lnTo>
                    <a:pt x="731" y="1198"/>
                  </a:lnTo>
                  <a:lnTo>
                    <a:pt x="726" y="1201"/>
                  </a:lnTo>
                  <a:lnTo>
                    <a:pt x="721" y="1206"/>
                  </a:lnTo>
                  <a:lnTo>
                    <a:pt x="718" y="1211"/>
                  </a:lnTo>
                  <a:lnTo>
                    <a:pt x="715" y="1215"/>
                  </a:lnTo>
                  <a:lnTo>
                    <a:pt x="715" y="1220"/>
                  </a:lnTo>
                  <a:lnTo>
                    <a:pt x="718" y="1224"/>
                  </a:lnTo>
                  <a:lnTo>
                    <a:pt x="721" y="1229"/>
                  </a:lnTo>
                  <a:lnTo>
                    <a:pt x="724" y="1234"/>
                  </a:lnTo>
                  <a:lnTo>
                    <a:pt x="727" y="1238"/>
                  </a:lnTo>
                  <a:lnTo>
                    <a:pt x="727" y="1247"/>
                  </a:lnTo>
                  <a:lnTo>
                    <a:pt x="727" y="1265"/>
                  </a:lnTo>
                  <a:lnTo>
                    <a:pt x="727" y="1282"/>
                  </a:lnTo>
                  <a:lnTo>
                    <a:pt x="727" y="1291"/>
                  </a:lnTo>
                  <a:lnTo>
                    <a:pt x="724" y="1297"/>
                  </a:lnTo>
                  <a:lnTo>
                    <a:pt x="720" y="1305"/>
                  </a:lnTo>
                  <a:lnTo>
                    <a:pt x="715" y="1313"/>
                  </a:lnTo>
                  <a:lnTo>
                    <a:pt x="712" y="1319"/>
                  </a:lnTo>
                  <a:lnTo>
                    <a:pt x="710" y="1328"/>
                  </a:lnTo>
                  <a:lnTo>
                    <a:pt x="708" y="1343"/>
                  </a:lnTo>
                  <a:lnTo>
                    <a:pt x="710" y="1359"/>
                  </a:lnTo>
                  <a:lnTo>
                    <a:pt x="714" y="1371"/>
                  </a:lnTo>
                  <a:lnTo>
                    <a:pt x="718" y="1378"/>
                  </a:lnTo>
                  <a:lnTo>
                    <a:pt x="719" y="1383"/>
                  </a:lnTo>
                  <a:lnTo>
                    <a:pt x="720" y="1390"/>
                  </a:lnTo>
                  <a:lnTo>
                    <a:pt x="724" y="1401"/>
                  </a:lnTo>
                  <a:lnTo>
                    <a:pt x="731" y="1416"/>
                  </a:lnTo>
                  <a:lnTo>
                    <a:pt x="737" y="1436"/>
                  </a:lnTo>
                  <a:lnTo>
                    <a:pt x="739" y="1457"/>
                  </a:lnTo>
                  <a:lnTo>
                    <a:pt x="735" y="1473"/>
                  </a:lnTo>
                  <a:lnTo>
                    <a:pt x="728" y="1487"/>
                  </a:lnTo>
                  <a:lnTo>
                    <a:pt x="722" y="1501"/>
                  </a:lnTo>
                  <a:lnTo>
                    <a:pt x="721" y="1517"/>
                  </a:lnTo>
                  <a:lnTo>
                    <a:pt x="726" y="1533"/>
                  </a:lnTo>
                  <a:lnTo>
                    <a:pt x="733" y="1551"/>
                  </a:lnTo>
                  <a:lnTo>
                    <a:pt x="737" y="1572"/>
                  </a:lnTo>
                  <a:lnTo>
                    <a:pt x="736" y="1588"/>
                  </a:lnTo>
                  <a:lnTo>
                    <a:pt x="730" y="1598"/>
                  </a:lnTo>
                  <a:lnTo>
                    <a:pt x="724" y="1599"/>
                  </a:lnTo>
                  <a:lnTo>
                    <a:pt x="719" y="1599"/>
                  </a:lnTo>
                  <a:lnTo>
                    <a:pt x="712" y="1598"/>
                  </a:lnTo>
                  <a:lnTo>
                    <a:pt x="705" y="1598"/>
                  </a:lnTo>
                  <a:lnTo>
                    <a:pt x="698" y="1598"/>
                  </a:lnTo>
                  <a:lnTo>
                    <a:pt x="691" y="1598"/>
                  </a:lnTo>
                  <a:lnTo>
                    <a:pt x="686" y="1601"/>
                  </a:lnTo>
                  <a:lnTo>
                    <a:pt x="682" y="1606"/>
                  </a:lnTo>
                  <a:lnTo>
                    <a:pt x="678" y="1611"/>
                  </a:lnTo>
                  <a:lnTo>
                    <a:pt x="674" y="1617"/>
                  </a:lnTo>
                  <a:lnTo>
                    <a:pt x="668" y="1622"/>
                  </a:lnTo>
                  <a:lnTo>
                    <a:pt x="663" y="1626"/>
                  </a:lnTo>
                  <a:lnTo>
                    <a:pt x="658" y="1630"/>
                  </a:lnTo>
                  <a:lnTo>
                    <a:pt x="653" y="1632"/>
                  </a:lnTo>
                  <a:lnTo>
                    <a:pt x="648" y="1633"/>
                  </a:lnTo>
                  <a:lnTo>
                    <a:pt x="645" y="1634"/>
                  </a:lnTo>
                  <a:lnTo>
                    <a:pt x="639" y="1634"/>
                  </a:lnTo>
                  <a:lnTo>
                    <a:pt x="632" y="1633"/>
                  </a:lnTo>
                  <a:lnTo>
                    <a:pt x="627" y="1634"/>
                  </a:lnTo>
                  <a:lnTo>
                    <a:pt x="623" y="1639"/>
                  </a:lnTo>
                  <a:lnTo>
                    <a:pt x="621" y="1642"/>
                  </a:lnTo>
                  <a:lnTo>
                    <a:pt x="616" y="1645"/>
                  </a:lnTo>
                  <a:lnTo>
                    <a:pt x="610" y="1646"/>
                  </a:lnTo>
                  <a:lnTo>
                    <a:pt x="605" y="1647"/>
                  </a:lnTo>
                  <a:lnTo>
                    <a:pt x="598" y="1648"/>
                  </a:lnTo>
                  <a:lnTo>
                    <a:pt x="592" y="1648"/>
                  </a:lnTo>
                  <a:lnTo>
                    <a:pt x="586" y="1648"/>
                  </a:lnTo>
                  <a:lnTo>
                    <a:pt x="583" y="1648"/>
                  </a:lnTo>
                  <a:lnTo>
                    <a:pt x="578" y="1649"/>
                  </a:lnTo>
                  <a:lnTo>
                    <a:pt x="575" y="1654"/>
                  </a:lnTo>
                  <a:lnTo>
                    <a:pt x="572" y="1662"/>
                  </a:lnTo>
                  <a:lnTo>
                    <a:pt x="571" y="1671"/>
                  </a:lnTo>
                  <a:lnTo>
                    <a:pt x="572" y="1679"/>
                  </a:lnTo>
                  <a:lnTo>
                    <a:pt x="575" y="1684"/>
                  </a:lnTo>
                  <a:lnTo>
                    <a:pt x="574" y="1686"/>
                  </a:lnTo>
                  <a:lnTo>
                    <a:pt x="567" y="1684"/>
                  </a:lnTo>
                  <a:lnTo>
                    <a:pt x="558" y="1680"/>
                  </a:lnTo>
                  <a:lnTo>
                    <a:pt x="549" y="1679"/>
                  </a:lnTo>
                  <a:lnTo>
                    <a:pt x="543" y="1679"/>
                  </a:lnTo>
                  <a:lnTo>
                    <a:pt x="538" y="1679"/>
                  </a:lnTo>
                  <a:lnTo>
                    <a:pt x="531" y="1679"/>
                  </a:lnTo>
                  <a:lnTo>
                    <a:pt x="524" y="1678"/>
                  </a:lnTo>
                  <a:lnTo>
                    <a:pt x="517" y="1679"/>
                  </a:lnTo>
                  <a:lnTo>
                    <a:pt x="513" y="1684"/>
                  </a:lnTo>
                  <a:lnTo>
                    <a:pt x="510" y="1689"/>
                  </a:lnTo>
                  <a:lnTo>
                    <a:pt x="509" y="1691"/>
                  </a:lnTo>
                  <a:lnTo>
                    <a:pt x="507" y="1693"/>
                  </a:lnTo>
                  <a:lnTo>
                    <a:pt x="503" y="1693"/>
                  </a:lnTo>
                  <a:lnTo>
                    <a:pt x="499" y="1693"/>
                  </a:lnTo>
                  <a:lnTo>
                    <a:pt x="494" y="1694"/>
                  </a:lnTo>
                  <a:lnTo>
                    <a:pt x="492" y="1697"/>
                  </a:lnTo>
                  <a:lnTo>
                    <a:pt x="491" y="1700"/>
                  </a:lnTo>
                  <a:lnTo>
                    <a:pt x="491" y="1706"/>
                  </a:lnTo>
                  <a:lnTo>
                    <a:pt x="492" y="1714"/>
                  </a:lnTo>
                  <a:lnTo>
                    <a:pt x="493" y="1723"/>
                  </a:lnTo>
                  <a:lnTo>
                    <a:pt x="493" y="1732"/>
                  </a:lnTo>
                  <a:lnTo>
                    <a:pt x="492" y="1739"/>
                  </a:lnTo>
                  <a:lnTo>
                    <a:pt x="493" y="1747"/>
                  </a:lnTo>
                  <a:lnTo>
                    <a:pt x="497" y="1754"/>
                  </a:lnTo>
                  <a:lnTo>
                    <a:pt x="502" y="1762"/>
                  </a:lnTo>
                  <a:lnTo>
                    <a:pt x="508" y="1770"/>
                  </a:lnTo>
                  <a:lnTo>
                    <a:pt x="514" y="1775"/>
                  </a:lnTo>
                  <a:lnTo>
                    <a:pt x="517" y="1780"/>
                  </a:lnTo>
                  <a:lnTo>
                    <a:pt x="520" y="1783"/>
                  </a:lnTo>
                  <a:lnTo>
                    <a:pt x="522" y="1786"/>
                  </a:lnTo>
                  <a:lnTo>
                    <a:pt x="526" y="1788"/>
                  </a:lnTo>
                  <a:lnTo>
                    <a:pt x="531" y="1789"/>
                  </a:lnTo>
                  <a:lnTo>
                    <a:pt x="536" y="1790"/>
                  </a:lnTo>
                  <a:lnTo>
                    <a:pt x="539" y="1791"/>
                  </a:lnTo>
                  <a:lnTo>
                    <a:pt x="540" y="1792"/>
                  </a:lnTo>
                  <a:lnTo>
                    <a:pt x="540" y="1794"/>
                  </a:lnTo>
                  <a:lnTo>
                    <a:pt x="538" y="1797"/>
                  </a:lnTo>
                  <a:lnTo>
                    <a:pt x="535" y="1800"/>
                  </a:lnTo>
                  <a:lnTo>
                    <a:pt x="533" y="1805"/>
                  </a:lnTo>
                  <a:lnTo>
                    <a:pt x="532" y="1809"/>
                  </a:lnTo>
                  <a:lnTo>
                    <a:pt x="531" y="1812"/>
                  </a:lnTo>
                  <a:lnTo>
                    <a:pt x="529" y="1811"/>
                  </a:lnTo>
                  <a:lnTo>
                    <a:pt x="524" y="1807"/>
                  </a:lnTo>
                  <a:lnTo>
                    <a:pt x="520" y="1804"/>
                  </a:lnTo>
                  <a:lnTo>
                    <a:pt x="517" y="1801"/>
                  </a:lnTo>
                  <a:lnTo>
                    <a:pt x="516" y="1801"/>
                  </a:lnTo>
                  <a:lnTo>
                    <a:pt x="513" y="1801"/>
                  </a:lnTo>
                  <a:lnTo>
                    <a:pt x="508" y="1800"/>
                  </a:lnTo>
                  <a:lnTo>
                    <a:pt x="506" y="1798"/>
                  </a:lnTo>
                  <a:lnTo>
                    <a:pt x="505" y="1796"/>
                  </a:lnTo>
                  <a:lnTo>
                    <a:pt x="503" y="1791"/>
                  </a:lnTo>
                  <a:lnTo>
                    <a:pt x="500" y="1788"/>
                  </a:lnTo>
                  <a:lnTo>
                    <a:pt x="497" y="1785"/>
                  </a:lnTo>
                  <a:lnTo>
                    <a:pt x="491" y="1784"/>
                  </a:lnTo>
                  <a:lnTo>
                    <a:pt x="483" y="1783"/>
                  </a:lnTo>
                  <a:lnTo>
                    <a:pt x="475" y="1783"/>
                  </a:lnTo>
                  <a:lnTo>
                    <a:pt x="471" y="1784"/>
                  </a:lnTo>
                  <a:lnTo>
                    <a:pt x="470" y="1786"/>
                  </a:lnTo>
                  <a:lnTo>
                    <a:pt x="469" y="1788"/>
                  </a:lnTo>
                  <a:lnTo>
                    <a:pt x="467" y="1788"/>
                  </a:lnTo>
                  <a:lnTo>
                    <a:pt x="461" y="1788"/>
                  </a:lnTo>
                  <a:lnTo>
                    <a:pt x="453" y="1788"/>
                  </a:lnTo>
                  <a:lnTo>
                    <a:pt x="445" y="1789"/>
                  </a:lnTo>
                  <a:lnTo>
                    <a:pt x="438" y="1792"/>
                  </a:lnTo>
                  <a:lnTo>
                    <a:pt x="433" y="1796"/>
                  </a:lnTo>
                  <a:lnTo>
                    <a:pt x="429" y="1800"/>
                  </a:lnTo>
                  <a:lnTo>
                    <a:pt x="424" y="1806"/>
                  </a:lnTo>
                  <a:lnTo>
                    <a:pt x="419" y="1811"/>
                  </a:lnTo>
                  <a:lnTo>
                    <a:pt x="416" y="1813"/>
                  </a:lnTo>
                  <a:lnTo>
                    <a:pt x="415" y="1812"/>
                  </a:lnTo>
                  <a:lnTo>
                    <a:pt x="414" y="1809"/>
                  </a:lnTo>
                  <a:lnTo>
                    <a:pt x="411" y="1806"/>
                  </a:lnTo>
                  <a:lnTo>
                    <a:pt x="406" y="1803"/>
                  </a:lnTo>
                  <a:lnTo>
                    <a:pt x="399" y="1800"/>
                  </a:lnTo>
                  <a:lnTo>
                    <a:pt x="393" y="1799"/>
                  </a:lnTo>
                  <a:lnTo>
                    <a:pt x="387" y="1801"/>
                  </a:lnTo>
                  <a:lnTo>
                    <a:pt x="381" y="1807"/>
                  </a:lnTo>
                  <a:lnTo>
                    <a:pt x="378" y="1815"/>
                  </a:lnTo>
                  <a:lnTo>
                    <a:pt x="377" y="1822"/>
                  </a:lnTo>
                  <a:lnTo>
                    <a:pt x="378" y="1826"/>
                  </a:lnTo>
                  <a:lnTo>
                    <a:pt x="378" y="1827"/>
                  </a:lnTo>
                  <a:lnTo>
                    <a:pt x="376" y="1828"/>
                  </a:lnTo>
                  <a:lnTo>
                    <a:pt x="372" y="1829"/>
                  </a:lnTo>
                  <a:lnTo>
                    <a:pt x="368" y="1832"/>
                  </a:lnTo>
                  <a:lnTo>
                    <a:pt x="364" y="1836"/>
                  </a:lnTo>
                  <a:lnTo>
                    <a:pt x="363" y="1841"/>
                  </a:lnTo>
                  <a:lnTo>
                    <a:pt x="361" y="1844"/>
                  </a:lnTo>
                  <a:lnTo>
                    <a:pt x="360" y="1846"/>
                  </a:lnTo>
                  <a:lnTo>
                    <a:pt x="360" y="1847"/>
                  </a:lnTo>
                  <a:lnTo>
                    <a:pt x="322" y="1847"/>
                  </a:lnTo>
                  <a:lnTo>
                    <a:pt x="295" y="1874"/>
                  </a:lnTo>
                  <a:lnTo>
                    <a:pt x="297" y="1883"/>
                  </a:lnTo>
                  <a:lnTo>
                    <a:pt x="315" y="1885"/>
                  </a:lnTo>
                  <a:lnTo>
                    <a:pt x="317" y="1898"/>
                  </a:lnTo>
                  <a:lnTo>
                    <a:pt x="318" y="1899"/>
                  </a:lnTo>
                  <a:lnTo>
                    <a:pt x="323" y="1904"/>
                  </a:lnTo>
                  <a:lnTo>
                    <a:pt x="326" y="1907"/>
                  </a:lnTo>
                  <a:lnTo>
                    <a:pt x="330" y="1911"/>
                  </a:lnTo>
                  <a:lnTo>
                    <a:pt x="332" y="1912"/>
                  </a:lnTo>
                  <a:lnTo>
                    <a:pt x="333" y="1913"/>
                  </a:lnTo>
                  <a:lnTo>
                    <a:pt x="335" y="1913"/>
                  </a:lnTo>
                  <a:lnTo>
                    <a:pt x="336" y="1912"/>
                  </a:lnTo>
                  <a:lnTo>
                    <a:pt x="339" y="1909"/>
                  </a:lnTo>
                  <a:lnTo>
                    <a:pt x="340" y="1905"/>
                  </a:lnTo>
                  <a:lnTo>
                    <a:pt x="342" y="1902"/>
                  </a:lnTo>
                  <a:lnTo>
                    <a:pt x="345" y="1900"/>
                  </a:lnTo>
                  <a:lnTo>
                    <a:pt x="347" y="1900"/>
                  </a:lnTo>
                  <a:lnTo>
                    <a:pt x="349" y="1902"/>
                  </a:lnTo>
                  <a:lnTo>
                    <a:pt x="350" y="1903"/>
                  </a:lnTo>
                  <a:lnTo>
                    <a:pt x="351" y="1906"/>
                  </a:lnTo>
                  <a:lnTo>
                    <a:pt x="353" y="1912"/>
                  </a:lnTo>
                  <a:lnTo>
                    <a:pt x="356" y="1918"/>
                  </a:lnTo>
                  <a:lnTo>
                    <a:pt x="358" y="1922"/>
                  </a:lnTo>
                  <a:lnTo>
                    <a:pt x="363" y="1925"/>
                  </a:lnTo>
                  <a:lnTo>
                    <a:pt x="366" y="1922"/>
                  </a:lnTo>
                  <a:lnTo>
                    <a:pt x="370" y="1920"/>
                  </a:lnTo>
                  <a:lnTo>
                    <a:pt x="373" y="1920"/>
                  </a:lnTo>
                  <a:lnTo>
                    <a:pt x="379" y="1923"/>
                  </a:lnTo>
                  <a:lnTo>
                    <a:pt x="385" y="1929"/>
                  </a:lnTo>
                  <a:lnTo>
                    <a:pt x="389" y="1936"/>
                  </a:lnTo>
                  <a:lnTo>
                    <a:pt x="393" y="1942"/>
                  </a:lnTo>
                  <a:lnTo>
                    <a:pt x="393" y="1947"/>
                  </a:lnTo>
                  <a:lnTo>
                    <a:pt x="392" y="1950"/>
                  </a:lnTo>
                  <a:lnTo>
                    <a:pt x="389" y="1950"/>
                  </a:lnTo>
                  <a:lnTo>
                    <a:pt x="387" y="1949"/>
                  </a:lnTo>
                  <a:lnTo>
                    <a:pt x="385" y="1948"/>
                  </a:lnTo>
                  <a:lnTo>
                    <a:pt x="383" y="1948"/>
                  </a:lnTo>
                  <a:lnTo>
                    <a:pt x="380" y="1948"/>
                  </a:lnTo>
                  <a:lnTo>
                    <a:pt x="379" y="1950"/>
                  </a:lnTo>
                  <a:lnTo>
                    <a:pt x="378" y="1952"/>
                  </a:lnTo>
                  <a:lnTo>
                    <a:pt x="378" y="1956"/>
                  </a:lnTo>
                  <a:lnTo>
                    <a:pt x="379" y="1958"/>
                  </a:lnTo>
                  <a:lnTo>
                    <a:pt x="379" y="1959"/>
                  </a:lnTo>
                  <a:lnTo>
                    <a:pt x="378" y="1960"/>
                  </a:lnTo>
                  <a:lnTo>
                    <a:pt x="374" y="1960"/>
                  </a:lnTo>
                  <a:lnTo>
                    <a:pt x="371" y="1959"/>
                  </a:lnTo>
                  <a:lnTo>
                    <a:pt x="368" y="1958"/>
                  </a:lnTo>
                  <a:lnTo>
                    <a:pt x="365" y="1959"/>
                  </a:lnTo>
                  <a:lnTo>
                    <a:pt x="364" y="1963"/>
                  </a:lnTo>
                  <a:lnTo>
                    <a:pt x="364" y="1970"/>
                  </a:lnTo>
                  <a:lnTo>
                    <a:pt x="363" y="1979"/>
                  </a:lnTo>
                  <a:lnTo>
                    <a:pt x="362" y="1989"/>
                  </a:lnTo>
                  <a:lnTo>
                    <a:pt x="361" y="2000"/>
                  </a:lnTo>
                  <a:lnTo>
                    <a:pt x="361" y="2012"/>
                  </a:lnTo>
                  <a:lnTo>
                    <a:pt x="360" y="2021"/>
                  </a:lnTo>
                  <a:lnTo>
                    <a:pt x="360" y="2026"/>
                  </a:lnTo>
                  <a:lnTo>
                    <a:pt x="360" y="2026"/>
                  </a:lnTo>
                  <a:lnTo>
                    <a:pt x="357" y="2026"/>
                  </a:lnTo>
                  <a:lnTo>
                    <a:pt x="356" y="2027"/>
                  </a:lnTo>
                  <a:lnTo>
                    <a:pt x="355" y="2029"/>
                  </a:lnTo>
                  <a:lnTo>
                    <a:pt x="354" y="2039"/>
                  </a:lnTo>
                  <a:lnTo>
                    <a:pt x="354" y="2049"/>
                  </a:lnTo>
                  <a:lnTo>
                    <a:pt x="354" y="2058"/>
                  </a:lnTo>
                  <a:lnTo>
                    <a:pt x="354" y="2063"/>
                  </a:lnTo>
                  <a:lnTo>
                    <a:pt x="353" y="2069"/>
                  </a:lnTo>
                  <a:lnTo>
                    <a:pt x="351" y="2076"/>
                  </a:lnTo>
                  <a:lnTo>
                    <a:pt x="349" y="2081"/>
                  </a:lnTo>
                  <a:lnTo>
                    <a:pt x="349" y="2086"/>
                  </a:lnTo>
                  <a:lnTo>
                    <a:pt x="349" y="2089"/>
                  </a:lnTo>
                  <a:lnTo>
                    <a:pt x="350" y="2094"/>
                  </a:lnTo>
                  <a:lnTo>
                    <a:pt x="351" y="2099"/>
                  </a:lnTo>
                  <a:lnTo>
                    <a:pt x="351" y="2103"/>
                  </a:lnTo>
                  <a:lnTo>
                    <a:pt x="354" y="2105"/>
                  </a:lnTo>
                  <a:lnTo>
                    <a:pt x="358" y="2107"/>
                  </a:lnTo>
                  <a:lnTo>
                    <a:pt x="364" y="2109"/>
                  </a:lnTo>
                  <a:lnTo>
                    <a:pt x="366" y="2111"/>
                  </a:lnTo>
                  <a:lnTo>
                    <a:pt x="366" y="2114"/>
                  </a:lnTo>
                  <a:lnTo>
                    <a:pt x="366" y="2116"/>
                  </a:lnTo>
                  <a:lnTo>
                    <a:pt x="364" y="2116"/>
                  </a:lnTo>
                  <a:lnTo>
                    <a:pt x="363" y="2117"/>
                  </a:lnTo>
                  <a:lnTo>
                    <a:pt x="362" y="2119"/>
                  </a:lnTo>
                  <a:lnTo>
                    <a:pt x="361" y="2123"/>
                  </a:lnTo>
                  <a:lnTo>
                    <a:pt x="360" y="2127"/>
                  </a:lnTo>
                  <a:lnTo>
                    <a:pt x="358" y="2132"/>
                  </a:lnTo>
                  <a:lnTo>
                    <a:pt x="356" y="2135"/>
                  </a:lnTo>
                  <a:lnTo>
                    <a:pt x="354" y="2138"/>
                  </a:lnTo>
                  <a:lnTo>
                    <a:pt x="351" y="2139"/>
                  </a:lnTo>
                  <a:lnTo>
                    <a:pt x="351" y="2141"/>
                  </a:lnTo>
                  <a:lnTo>
                    <a:pt x="355" y="2143"/>
                  </a:lnTo>
                  <a:lnTo>
                    <a:pt x="360" y="2146"/>
                  </a:lnTo>
                  <a:lnTo>
                    <a:pt x="366" y="2147"/>
                  </a:lnTo>
                  <a:lnTo>
                    <a:pt x="371" y="2146"/>
                  </a:lnTo>
                  <a:lnTo>
                    <a:pt x="374" y="2143"/>
                  </a:lnTo>
                  <a:lnTo>
                    <a:pt x="377" y="2142"/>
                  </a:lnTo>
                  <a:lnTo>
                    <a:pt x="380" y="2141"/>
                  </a:lnTo>
                  <a:lnTo>
                    <a:pt x="384" y="2139"/>
                  </a:lnTo>
                  <a:lnTo>
                    <a:pt x="388" y="2135"/>
                  </a:lnTo>
                  <a:lnTo>
                    <a:pt x="392" y="2133"/>
                  </a:lnTo>
                  <a:lnTo>
                    <a:pt x="395" y="2131"/>
                  </a:lnTo>
                  <a:lnTo>
                    <a:pt x="400" y="2129"/>
                  </a:lnTo>
                  <a:lnTo>
                    <a:pt x="406" y="2127"/>
                  </a:lnTo>
                  <a:lnTo>
                    <a:pt x="412" y="2125"/>
                  </a:lnTo>
                  <a:lnTo>
                    <a:pt x="417" y="2123"/>
                  </a:lnTo>
                  <a:lnTo>
                    <a:pt x="422" y="2119"/>
                  </a:lnTo>
                  <a:lnTo>
                    <a:pt x="425" y="2115"/>
                  </a:lnTo>
                  <a:lnTo>
                    <a:pt x="429" y="2109"/>
                  </a:lnTo>
                  <a:lnTo>
                    <a:pt x="432" y="2103"/>
                  </a:lnTo>
                  <a:lnTo>
                    <a:pt x="435" y="2095"/>
                  </a:lnTo>
                  <a:lnTo>
                    <a:pt x="438" y="2086"/>
                  </a:lnTo>
                  <a:lnTo>
                    <a:pt x="439" y="2079"/>
                  </a:lnTo>
                  <a:lnTo>
                    <a:pt x="441" y="2073"/>
                  </a:lnTo>
                  <a:lnTo>
                    <a:pt x="446" y="2067"/>
                  </a:lnTo>
                  <a:lnTo>
                    <a:pt x="450" y="2063"/>
                  </a:lnTo>
                  <a:lnTo>
                    <a:pt x="455" y="2059"/>
                  </a:lnTo>
                  <a:lnTo>
                    <a:pt x="460" y="2057"/>
                  </a:lnTo>
                  <a:lnTo>
                    <a:pt x="469" y="2056"/>
                  </a:lnTo>
                  <a:lnTo>
                    <a:pt x="478" y="2055"/>
                  </a:lnTo>
                  <a:lnTo>
                    <a:pt x="485" y="2051"/>
                  </a:lnTo>
                  <a:lnTo>
                    <a:pt x="491" y="2048"/>
                  </a:lnTo>
                  <a:lnTo>
                    <a:pt x="499" y="2044"/>
                  </a:lnTo>
                  <a:lnTo>
                    <a:pt x="508" y="2043"/>
                  </a:lnTo>
                  <a:lnTo>
                    <a:pt x="516" y="2042"/>
                  </a:lnTo>
                  <a:lnTo>
                    <a:pt x="523" y="2042"/>
                  </a:lnTo>
                  <a:lnTo>
                    <a:pt x="529" y="2041"/>
                  </a:lnTo>
                  <a:lnTo>
                    <a:pt x="532" y="2040"/>
                  </a:lnTo>
                  <a:lnTo>
                    <a:pt x="536" y="2039"/>
                  </a:lnTo>
                  <a:lnTo>
                    <a:pt x="539" y="2035"/>
                  </a:lnTo>
                  <a:lnTo>
                    <a:pt x="544" y="2028"/>
                  </a:lnTo>
                  <a:lnTo>
                    <a:pt x="549" y="2020"/>
                  </a:lnTo>
                  <a:lnTo>
                    <a:pt x="553" y="2016"/>
                  </a:lnTo>
                  <a:lnTo>
                    <a:pt x="553" y="2012"/>
                  </a:lnTo>
                  <a:lnTo>
                    <a:pt x="551" y="2009"/>
                  </a:lnTo>
                  <a:lnTo>
                    <a:pt x="545" y="2003"/>
                  </a:lnTo>
                  <a:lnTo>
                    <a:pt x="538" y="1995"/>
                  </a:lnTo>
                  <a:lnTo>
                    <a:pt x="532" y="1988"/>
                  </a:lnTo>
                  <a:lnTo>
                    <a:pt x="529" y="1985"/>
                  </a:lnTo>
                  <a:lnTo>
                    <a:pt x="528" y="1981"/>
                  </a:lnTo>
                  <a:lnTo>
                    <a:pt x="525" y="1978"/>
                  </a:lnTo>
                  <a:lnTo>
                    <a:pt x="524" y="1974"/>
                  </a:lnTo>
                  <a:lnTo>
                    <a:pt x="524" y="1973"/>
                  </a:lnTo>
                  <a:lnTo>
                    <a:pt x="448" y="1897"/>
                  </a:lnTo>
                  <a:lnTo>
                    <a:pt x="448" y="1895"/>
                  </a:lnTo>
                  <a:lnTo>
                    <a:pt x="448" y="1891"/>
                  </a:lnTo>
                  <a:lnTo>
                    <a:pt x="449" y="1889"/>
                  </a:lnTo>
                  <a:lnTo>
                    <a:pt x="453" y="1890"/>
                  </a:lnTo>
                  <a:lnTo>
                    <a:pt x="457" y="1894"/>
                  </a:lnTo>
                  <a:lnTo>
                    <a:pt x="464" y="1900"/>
                  </a:lnTo>
                  <a:lnTo>
                    <a:pt x="473" y="1910"/>
                  </a:lnTo>
                  <a:lnTo>
                    <a:pt x="483" y="1919"/>
                  </a:lnTo>
                  <a:lnTo>
                    <a:pt x="492" y="1928"/>
                  </a:lnTo>
                  <a:lnTo>
                    <a:pt x="500" y="1936"/>
                  </a:lnTo>
                  <a:lnTo>
                    <a:pt x="505" y="1942"/>
                  </a:lnTo>
                  <a:lnTo>
                    <a:pt x="507" y="1944"/>
                  </a:lnTo>
                  <a:lnTo>
                    <a:pt x="521" y="1950"/>
                  </a:lnTo>
                  <a:lnTo>
                    <a:pt x="524" y="1955"/>
                  </a:lnTo>
                  <a:lnTo>
                    <a:pt x="533" y="1966"/>
                  </a:lnTo>
                  <a:lnTo>
                    <a:pt x="543" y="1978"/>
                  </a:lnTo>
                  <a:lnTo>
                    <a:pt x="549" y="1986"/>
                  </a:lnTo>
                  <a:lnTo>
                    <a:pt x="553" y="1989"/>
                  </a:lnTo>
                  <a:lnTo>
                    <a:pt x="556" y="1993"/>
                  </a:lnTo>
                  <a:lnTo>
                    <a:pt x="562" y="1996"/>
                  </a:lnTo>
                  <a:lnTo>
                    <a:pt x="567" y="2000"/>
                  </a:lnTo>
                  <a:lnTo>
                    <a:pt x="570" y="2003"/>
                  </a:lnTo>
                  <a:lnTo>
                    <a:pt x="574" y="2005"/>
                  </a:lnTo>
                  <a:lnTo>
                    <a:pt x="576" y="2006"/>
                  </a:lnTo>
                  <a:lnTo>
                    <a:pt x="583" y="2005"/>
                  </a:lnTo>
                  <a:lnTo>
                    <a:pt x="590" y="2003"/>
                  </a:lnTo>
                  <a:lnTo>
                    <a:pt x="593" y="2001"/>
                  </a:lnTo>
                  <a:lnTo>
                    <a:pt x="597" y="1997"/>
                  </a:lnTo>
                  <a:lnTo>
                    <a:pt x="600" y="1993"/>
                  </a:lnTo>
                  <a:lnTo>
                    <a:pt x="604" y="1989"/>
                  </a:lnTo>
                  <a:lnTo>
                    <a:pt x="606" y="1986"/>
                  </a:lnTo>
                  <a:lnTo>
                    <a:pt x="608" y="1982"/>
                  </a:lnTo>
                  <a:lnTo>
                    <a:pt x="607" y="1978"/>
                  </a:lnTo>
                  <a:lnTo>
                    <a:pt x="606" y="1974"/>
                  </a:lnTo>
                  <a:lnTo>
                    <a:pt x="606" y="1972"/>
                  </a:lnTo>
                  <a:lnTo>
                    <a:pt x="606" y="1971"/>
                  </a:lnTo>
                  <a:lnTo>
                    <a:pt x="601" y="1970"/>
                  </a:lnTo>
                  <a:lnTo>
                    <a:pt x="594" y="1970"/>
                  </a:lnTo>
                  <a:lnTo>
                    <a:pt x="591" y="1968"/>
                  </a:lnTo>
                  <a:lnTo>
                    <a:pt x="589" y="1966"/>
                  </a:lnTo>
                  <a:lnTo>
                    <a:pt x="586" y="1963"/>
                  </a:lnTo>
                  <a:lnTo>
                    <a:pt x="581" y="1957"/>
                  </a:lnTo>
                  <a:lnTo>
                    <a:pt x="572" y="1950"/>
                  </a:lnTo>
                  <a:lnTo>
                    <a:pt x="566" y="1944"/>
                  </a:lnTo>
                  <a:lnTo>
                    <a:pt x="562" y="1942"/>
                  </a:lnTo>
                  <a:lnTo>
                    <a:pt x="538" y="1911"/>
                  </a:lnTo>
                  <a:lnTo>
                    <a:pt x="539" y="1910"/>
                  </a:lnTo>
                  <a:lnTo>
                    <a:pt x="539" y="1907"/>
                  </a:lnTo>
                  <a:lnTo>
                    <a:pt x="538" y="1905"/>
                  </a:lnTo>
                  <a:lnTo>
                    <a:pt x="532" y="1904"/>
                  </a:lnTo>
                  <a:lnTo>
                    <a:pt x="523" y="1904"/>
                  </a:lnTo>
                  <a:lnTo>
                    <a:pt x="513" y="1904"/>
                  </a:lnTo>
                  <a:lnTo>
                    <a:pt x="505" y="1903"/>
                  </a:lnTo>
                  <a:lnTo>
                    <a:pt x="499" y="1902"/>
                  </a:lnTo>
                  <a:lnTo>
                    <a:pt x="494" y="1898"/>
                  </a:lnTo>
                  <a:lnTo>
                    <a:pt x="487" y="1892"/>
                  </a:lnTo>
                  <a:lnTo>
                    <a:pt x="480" y="1887"/>
                  </a:lnTo>
                  <a:lnTo>
                    <a:pt x="476" y="1884"/>
                  </a:lnTo>
                  <a:lnTo>
                    <a:pt x="472" y="1884"/>
                  </a:lnTo>
                  <a:lnTo>
                    <a:pt x="467" y="1883"/>
                  </a:lnTo>
                  <a:lnTo>
                    <a:pt x="462" y="1882"/>
                  </a:lnTo>
                  <a:lnTo>
                    <a:pt x="460" y="1882"/>
                  </a:lnTo>
                  <a:lnTo>
                    <a:pt x="456" y="1879"/>
                  </a:lnTo>
                  <a:lnTo>
                    <a:pt x="449" y="1873"/>
                  </a:lnTo>
                  <a:lnTo>
                    <a:pt x="441" y="1865"/>
                  </a:lnTo>
                  <a:lnTo>
                    <a:pt x="437" y="1860"/>
                  </a:lnTo>
                  <a:lnTo>
                    <a:pt x="434" y="1858"/>
                  </a:lnTo>
                  <a:lnTo>
                    <a:pt x="431" y="1857"/>
                  </a:lnTo>
                  <a:lnTo>
                    <a:pt x="427" y="1856"/>
                  </a:lnTo>
                  <a:lnTo>
                    <a:pt x="425" y="1853"/>
                  </a:lnTo>
                  <a:lnTo>
                    <a:pt x="423" y="1847"/>
                  </a:lnTo>
                  <a:lnTo>
                    <a:pt x="421" y="1836"/>
                  </a:lnTo>
                  <a:lnTo>
                    <a:pt x="421" y="1827"/>
                  </a:lnTo>
                  <a:lnTo>
                    <a:pt x="422" y="1822"/>
                  </a:lnTo>
                  <a:lnTo>
                    <a:pt x="425" y="1822"/>
                  </a:lnTo>
                  <a:lnTo>
                    <a:pt x="430" y="1824"/>
                  </a:lnTo>
                  <a:lnTo>
                    <a:pt x="433" y="1828"/>
                  </a:lnTo>
                  <a:lnTo>
                    <a:pt x="434" y="1830"/>
                  </a:lnTo>
                  <a:lnTo>
                    <a:pt x="433" y="1832"/>
                  </a:lnTo>
                  <a:lnTo>
                    <a:pt x="432" y="1837"/>
                  </a:lnTo>
                  <a:lnTo>
                    <a:pt x="432" y="1841"/>
                  </a:lnTo>
                  <a:lnTo>
                    <a:pt x="432" y="1843"/>
                  </a:lnTo>
                  <a:lnTo>
                    <a:pt x="433" y="1845"/>
                  </a:lnTo>
                  <a:lnTo>
                    <a:pt x="437" y="1850"/>
                  </a:lnTo>
                  <a:lnTo>
                    <a:pt x="440" y="1856"/>
                  </a:lnTo>
                  <a:lnTo>
                    <a:pt x="445" y="1858"/>
                  </a:lnTo>
                  <a:lnTo>
                    <a:pt x="448" y="1858"/>
                  </a:lnTo>
                  <a:lnTo>
                    <a:pt x="452" y="1857"/>
                  </a:lnTo>
                  <a:lnTo>
                    <a:pt x="455" y="1857"/>
                  </a:lnTo>
                  <a:lnTo>
                    <a:pt x="457" y="1860"/>
                  </a:lnTo>
                  <a:lnTo>
                    <a:pt x="460" y="1865"/>
                  </a:lnTo>
                  <a:lnTo>
                    <a:pt x="462" y="1869"/>
                  </a:lnTo>
                  <a:lnTo>
                    <a:pt x="464" y="1873"/>
                  </a:lnTo>
                  <a:lnTo>
                    <a:pt x="467" y="1875"/>
                  </a:lnTo>
                  <a:lnTo>
                    <a:pt x="470" y="1875"/>
                  </a:lnTo>
                  <a:lnTo>
                    <a:pt x="473" y="1874"/>
                  </a:lnTo>
                  <a:lnTo>
                    <a:pt x="476" y="1874"/>
                  </a:lnTo>
                  <a:lnTo>
                    <a:pt x="477" y="1874"/>
                  </a:lnTo>
                  <a:lnTo>
                    <a:pt x="480" y="1877"/>
                  </a:lnTo>
                  <a:lnTo>
                    <a:pt x="485" y="1883"/>
                  </a:lnTo>
                  <a:lnTo>
                    <a:pt x="491" y="1889"/>
                  </a:lnTo>
                  <a:lnTo>
                    <a:pt x="493" y="1891"/>
                  </a:lnTo>
                  <a:lnTo>
                    <a:pt x="513" y="1894"/>
                  </a:lnTo>
                  <a:lnTo>
                    <a:pt x="514" y="1892"/>
                  </a:lnTo>
                  <a:lnTo>
                    <a:pt x="516" y="1890"/>
                  </a:lnTo>
                  <a:lnTo>
                    <a:pt x="518" y="1889"/>
                  </a:lnTo>
                  <a:lnTo>
                    <a:pt x="523" y="1890"/>
                  </a:lnTo>
                  <a:lnTo>
                    <a:pt x="529" y="1892"/>
                  </a:lnTo>
                  <a:lnTo>
                    <a:pt x="536" y="1892"/>
                  </a:lnTo>
                  <a:lnTo>
                    <a:pt x="541" y="1892"/>
                  </a:lnTo>
                  <a:lnTo>
                    <a:pt x="544" y="1892"/>
                  </a:lnTo>
                  <a:lnTo>
                    <a:pt x="545" y="1892"/>
                  </a:lnTo>
                  <a:lnTo>
                    <a:pt x="549" y="1891"/>
                  </a:lnTo>
                  <a:lnTo>
                    <a:pt x="554" y="1891"/>
                  </a:lnTo>
                  <a:lnTo>
                    <a:pt x="559" y="1891"/>
                  </a:lnTo>
                  <a:lnTo>
                    <a:pt x="563" y="1890"/>
                  </a:lnTo>
                  <a:lnTo>
                    <a:pt x="567" y="1889"/>
                  </a:lnTo>
                  <a:lnTo>
                    <a:pt x="569" y="1889"/>
                  </a:lnTo>
                  <a:lnTo>
                    <a:pt x="571" y="1890"/>
                  </a:lnTo>
                  <a:lnTo>
                    <a:pt x="572" y="1892"/>
                  </a:lnTo>
                  <a:lnTo>
                    <a:pt x="572" y="1895"/>
                  </a:lnTo>
                  <a:lnTo>
                    <a:pt x="572" y="1896"/>
                  </a:lnTo>
                  <a:lnTo>
                    <a:pt x="572" y="1897"/>
                  </a:lnTo>
                  <a:lnTo>
                    <a:pt x="571" y="1897"/>
                  </a:lnTo>
                  <a:lnTo>
                    <a:pt x="570" y="1897"/>
                  </a:lnTo>
                  <a:lnTo>
                    <a:pt x="569" y="1897"/>
                  </a:lnTo>
                  <a:lnTo>
                    <a:pt x="569" y="1899"/>
                  </a:lnTo>
                  <a:lnTo>
                    <a:pt x="570" y="1903"/>
                  </a:lnTo>
                  <a:lnTo>
                    <a:pt x="571" y="1906"/>
                  </a:lnTo>
                  <a:lnTo>
                    <a:pt x="572" y="1910"/>
                  </a:lnTo>
                  <a:lnTo>
                    <a:pt x="574" y="1912"/>
                  </a:lnTo>
                  <a:lnTo>
                    <a:pt x="576" y="1915"/>
                  </a:lnTo>
                  <a:lnTo>
                    <a:pt x="578" y="1920"/>
                  </a:lnTo>
                  <a:lnTo>
                    <a:pt x="578" y="1922"/>
                  </a:lnTo>
                  <a:lnTo>
                    <a:pt x="575" y="1921"/>
                  </a:lnTo>
                  <a:lnTo>
                    <a:pt x="569" y="1918"/>
                  </a:lnTo>
                  <a:lnTo>
                    <a:pt x="567" y="1914"/>
                  </a:lnTo>
                  <a:lnTo>
                    <a:pt x="566" y="1912"/>
                  </a:lnTo>
                  <a:lnTo>
                    <a:pt x="566" y="1910"/>
                  </a:lnTo>
                  <a:lnTo>
                    <a:pt x="564" y="1909"/>
                  </a:lnTo>
                  <a:lnTo>
                    <a:pt x="563" y="1907"/>
                  </a:lnTo>
                  <a:lnTo>
                    <a:pt x="561" y="1906"/>
                  </a:lnTo>
                  <a:lnTo>
                    <a:pt x="559" y="1906"/>
                  </a:lnTo>
                  <a:lnTo>
                    <a:pt x="555" y="1906"/>
                  </a:lnTo>
                  <a:lnTo>
                    <a:pt x="553" y="1904"/>
                  </a:lnTo>
                  <a:lnTo>
                    <a:pt x="551" y="1903"/>
                  </a:lnTo>
                  <a:lnTo>
                    <a:pt x="548" y="1903"/>
                  </a:lnTo>
                  <a:lnTo>
                    <a:pt x="545" y="1903"/>
                  </a:lnTo>
                  <a:lnTo>
                    <a:pt x="544" y="1904"/>
                  </a:lnTo>
                  <a:lnTo>
                    <a:pt x="543" y="1905"/>
                  </a:lnTo>
                  <a:lnTo>
                    <a:pt x="543" y="1906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8231381" y="1501520"/>
              <a:ext cx="295915" cy="250620"/>
            </a:xfrm>
            <a:prstGeom prst="star5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8F8F8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339700" y="1173873"/>
            <a:ext cx="7804299" cy="5616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Improve regulations of the socialist oriented market economy; ensure macroeconomic stability; effectively mobilize and use resources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industry and build it towards the direction of modernity and improving the quality and competitiveness to create foundations for an industrial country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agriculture towards the direction of modernity, effectiveness and sustainability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service industries, especially services with high value, great potential and competitiveness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infrastructure, especially transportation infrastructure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Harmoniously and sustainably develop regions, build up new urban and rural areas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cultural and social fields in harmony with economic development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Develop health cause and improve the quality of healthcare work for the people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Improve the quality of human resources and develop the education and training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Science and technology development is the key motivation for process of fast and sustainable development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Protect and improve environment quality, actively and effectively deal with climate change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>
                <a:solidFill>
                  <a:srgbClr val="F8F8F8">
                    <a:lumMod val="50000"/>
                  </a:srgbClr>
                </a:solidFill>
                <a:effectLst>
                  <a:glow rad="127000">
                    <a:srgbClr val="AAD5E4">
                      <a:lumMod val="40000"/>
                      <a:lumOff val="60000"/>
                      <a:alpha val="85000"/>
                    </a:srgbClr>
                  </a:glow>
                </a:effectLst>
                <a:latin typeface="Calibri"/>
              </a:rPr>
              <a:t>Strongly maintain independence, sovereignty, territorial unification, ensure political security and social order; extend external relations, actively integrate and improve the position of Vietnam in the international arena</a:t>
            </a:r>
            <a:endParaRPr lang="en-GB" sz="1600">
              <a:solidFill>
                <a:srgbClr val="F8F8F8">
                  <a:lumMod val="50000"/>
                </a:srgbClr>
              </a:solidFill>
              <a:effectLst>
                <a:glow rad="127000">
                  <a:srgbClr val="AAD5E4">
                    <a:lumMod val="40000"/>
                    <a:lumOff val="60000"/>
                    <a:alpha val="85000"/>
                  </a:srgbClr>
                </a:glow>
              </a:effectLst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9699" y="1173873"/>
            <a:ext cx="7804299" cy="5616922"/>
          </a:xfrm>
          <a:prstGeom prst="rect">
            <a:avLst/>
          </a:prstGeom>
          <a:noFill/>
          <a:effectLst>
            <a:glow rad="76200">
              <a:srgbClr val="FFFF99"/>
            </a:glow>
          </a:effectLst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Improve regulations of the socialist oriented market economy; ensure macroeconomic stability; effectively mobilize and use resources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Develop industry and build it towards the direction of modernity and improving the quality and competitiveness to create foundations for an industrial country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C00000"/>
                </a:solidFill>
                <a:effectLst>
                  <a:glow rad="76200">
                    <a:srgbClr val="FFFF99"/>
                  </a:glow>
                </a:effectLst>
                <a:latin typeface="Times New Roman" pitchFamily="18" charset="0"/>
                <a:cs typeface="Times New Roman" pitchFamily="18" charset="0"/>
              </a:rPr>
              <a:t>Develop agriculture towards the direction of modernity, effectiveness and sustainability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Develop service industries, especially services with high value, great potential and competitiveness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GB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Develop infrastructure, especially transportation infrastructure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Harmoniously and sustainably develop regions, build up new urban and rural areas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Develop cultural and social fields in harmony with economic development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C00000"/>
                </a:solidFill>
                <a:effectLst>
                  <a:glow rad="76200">
                    <a:srgbClr val="FFFF99"/>
                  </a:glow>
                </a:effectLst>
                <a:latin typeface="Times New Roman" pitchFamily="18" charset="0"/>
                <a:cs typeface="Times New Roman" pitchFamily="18" charset="0"/>
              </a:rPr>
              <a:t>Develop health cause and improve the quality of healthcare work for the people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C00000"/>
                </a:solidFill>
                <a:effectLst>
                  <a:glow rad="76200">
                    <a:srgbClr val="FFFF99"/>
                  </a:glow>
                </a:effectLst>
                <a:latin typeface="Times New Roman" pitchFamily="18" charset="0"/>
                <a:cs typeface="Times New Roman" pitchFamily="18" charset="0"/>
              </a:rPr>
              <a:t>Improve the quality of human resources and develop the education and training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C00000"/>
                </a:solidFill>
                <a:effectLst>
                  <a:glow rad="76200">
                    <a:srgbClr val="FFFF99"/>
                  </a:glow>
                </a:effectLst>
                <a:latin typeface="Times New Roman" pitchFamily="18" charset="0"/>
                <a:cs typeface="Times New Roman" pitchFamily="18" charset="0"/>
              </a:rPr>
              <a:t>Science and technology development is the key motivation for process of fast and sustainable development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C00000"/>
                </a:solidFill>
                <a:effectLst>
                  <a:glow rad="76200">
                    <a:srgbClr val="FFFF99"/>
                  </a:glow>
                </a:effectLst>
                <a:latin typeface="Times New Roman" pitchFamily="18" charset="0"/>
                <a:cs typeface="Times New Roman" pitchFamily="18" charset="0"/>
              </a:rPr>
              <a:t>Protect and improve environment quality, actively and effectively deal with climate change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dirty="0">
                <a:solidFill>
                  <a:srgbClr val="F8F8F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Strongly maintain independence, sovereignty, territorial unification, ensure political security and social order; extend external relations, actively integrate and improve the position of Vietnam in the international arena</a:t>
            </a:r>
            <a:endParaRPr lang="en-GB" sz="1600" dirty="0">
              <a:solidFill>
                <a:srgbClr val="F8F8F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2470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Dokumente\HU.OFIC\HueUni-prez\anh DHH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68" r="5957" b="8933"/>
          <a:stretch/>
        </p:blipFill>
        <p:spPr bwMode="auto">
          <a:xfrm>
            <a:off x="0" y="4419601"/>
            <a:ext cx="914400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24000" y="457200"/>
            <a:ext cx="6995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HUE UNIVERSITY STRATEGIC PLAN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2769783" y="2748516"/>
            <a:ext cx="6858000" cy="136096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nl-BE"/>
            </a:defPPr>
            <a:lvl1pPr>
              <a:defRPr b="1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chemeClr val="accent4">
                          <a:lumMod val="40000"/>
                          <a:lumOff val="60000"/>
                          <a:alpha val="5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chemeClr val="accent4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rgbClr val="FFC000">
                          <a:lumMod val="40000"/>
                          <a:lumOff val="60000"/>
                          <a:alpha val="50000"/>
                        </a:srgb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rgbClr val="FFC000">
                        <a:lumMod val="40000"/>
                        <a:lumOff val="60000"/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UNIVERSITY</a:t>
            </a:r>
            <a:endParaRPr lang="en-GB" dirty="0">
              <a:ln>
                <a:gradFill>
                  <a:gsLst>
                    <a:gs pos="0">
                      <a:srgbClr val="006600"/>
                    </a:gs>
                    <a:gs pos="50000">
                      <a:srgbClr val="006600">
                        <a:alpha val="25000"/>
                      </a:srgbClr>
                    </a:gs>
                    <a:gs pos="100000">
                      <a:srgbClr val="FFC000">
                        <a:lumMod val="40000"/>
                        <a:lumOff val="60000"/>
                        <a:alpha val="50000"/>
                      </a:srgbClr>
                    </a:gs>
                  </a:gsLst>
                  <a:lin ang="5400000" scaled="0"/>
                </a:gradFill>
              </a:ln>
              <a:gradFill flip="none" rotWithShape="1">
                <a:gsLst>
                  <a:gs pos="0">
                    <a:srgbClr val="006600"/>
                  </a:gs>
                  <a:gs pos="50000">
                    <a:srgbClr val="669900">
                      <a:tint val="44500"/>
                      <a:satMod val="160000"/>
                    </a:srgbClr>
                  </a:gs>
                  <a:gs pos="90000">
                    <a:srgbClr val="FFC000">
                      <a:lumMod val="40000"/>
                      <a:lumOff val="60000"/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0968" y="1066800"/>
            <a:ext cx="7448777" cy="3081397"/>
          </a:xfrm>
          <a:prstGeom prst="roundRect">
            <a:avLst>
              <a:gd name="adj" fmla="val 8931"/>
            </a:avLst>
          </a:prstGeom>
          <a:noFill/>
          <a:ln w="28575">
            <a:solidFill>
              <a:srgbClr val="008000"/>
            </a:solidFill>
          </a:ln>
          <a:effectLst>
            <a:glow rad="63500">
              <a:schemeClr val="accent4">
                <a:lumMod val="40000"/>
                <a:lumOff val="60000"/>
                <a:alpha val="5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prstClr val="black"/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improve the effectiveness Hue University management;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F8F8F8">
                    <a:lumMod val="25000"/>
                  </a:srgbClr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improve quality in education and training in accordance with the regional development needs;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prstClr val="black"/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improve effectiveness and connection between scientific research and socio-economic environment.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prstClr val="black"/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upgrade staff to position Hue University as a main regional university;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F8F8F8">
                    <a:lumMod val="25000"/>
                  </a:srgbClr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extend international cooperation, and to gradually expand cooperation with prestigious regional and international institutions and universities;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en-US" sz="1600" b="1" dirty="0">
                <a:solidFill>
                  <a:srgbClr val="F8F8F8">
                    <a:lumMod val="25000"/>
                  </a:srgbClr>
                </a:solidFill>
                <a:effectLst>
                  <a:glow rad="63500">
                    <a:srgbClr val="FFC000">
                      <a:lumMod val="40000"/>
                      <a:lumOff val="6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To diversify mobilization forms and utilize effectively financial sources to modernize facilities and implement main responsibilities.</a:t>
            </a:r>
          </a:p>
        </p:txBody>
      </p:sp>
    </p:spTree>
    <p:extLst>
      <p:ext uri="{BB962C8B-B14F-4D97-AF65-F5344CB8AC3E}">
        <p14:creationId xmlns="" xmlns:p14="http://schemas.microsoft.com/office/powerpoint/2010/main" val="20485715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43"/>
          <p:cNvSpPr/>
          <p:nvPr/>
        </p:nvSpPr>
        <p:spPr bwMode="auto">
          <a:xfrm rot="153947">
            <a:off x="4666583" y="5327521"/>
            <a:ext cx="679815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5" name="Freeform 44"/>
          <p:cNvSpPr/>
          <p:nvPr/>
        </p:nvSpPr>
        <p:spPr bwMode="auto">
          <a:xfrm rot="20189169">
            <a:off x="4578536" y="4938998"/>
            <a:ext cx="390343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6" name="Freeform 45"/>
          <p:cNvSpPr/>
          <p:nvPr/>
        </p:nvSpPr>
        <p:spPr bwMode="auto">
          <a:xfrm rot="1515496">
            <a:off x="4502683" y="5747629"/>
            <a:ext cx="438930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8" name="Freeform 37"/>
          <p:cNvSpPr/>
          <p:nvPr/>
        </p:nvSpPr>
        <p:spPr bwMode="auto">
          <a:xfrm rot="265746">
            <a:off x="5649507" y="3515410"/>
            <a:ext cx="561229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9" name="Freeform 38"/>
          <p:cNvSpPr/>
          <p:nvPr/>
        </p:nvSpPr>
        <p:spPr bwMode="auto">
          <a:xfrm rot="1750499">
            <a:off x="5500786" y="4045172"/>
            <a:ext cx="481688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0" name="Freeform 39"/>
          <p:cNvSpPr/>
          <p:nvPr/>
        </p:nvSpPr>
        <p:spPr bwMode="auto">
          <a:xfrm rot="20189169">
            <a:off x="5510001" y="2979073"/>
            <a:ext cx="470644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1" name="Freeform 30"/>
          <p:cNvSpPr/>
          <p:nvPr/>
        </p:nvSpPr>
        <p:spPr bwMode="auto">
          <a:xfrm rot="265746">
            <a:off x="4438053" y="1626404"/>
            <a:ext cx="834988" cy="33436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 rot="1478803">
            <a:off x="4344015" y="2055956"/>
            <a:ext cx="468000" cy="292231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3" name="Freeform 32"/>
          <p:cNvSpPr/>
          <p:nvPr/>
        </p:nvSpPr>
        <p:spPr bwMode="auto">
          <a:xfrm rot="20538612">
            <a:off x="4317033" y="1179789"/>
            <a:ext cx="332900" cy="296613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7" name="Freeform 26"/>
          <p:cNvSpPr/>
          <p:nvPr/>
        </p:nvSpPr>
        <p:spPr bwMode="auto">
          <a:xfrm rot="2277073">
            <a:off x="2508959" y="4437880"/>
            <a:ext cx="914929" cy="711193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106407" y="4659292"/>
            <a:ext cx="1572932" cy="15729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OUTREACH</a:t>
            </a:r>
            <a:endParaRPr lang="en-GB" sz="2000" b="1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2783840" y="3200400"/>
            <a:ext cx="1524000" cy="944880"/>
          </a:xfrm>
          <a:custGeom>
            <a:avLst/>
            <a:gdLst>
              <a:gd name="connsiteX0" fmla="*/ 0 w 1524000"/>
              <a:gd name="connsiteY0" fmla="*/ 50800 h 934720"/>
              <a:gd name="connsiteX1" fmla="*/ 772160 w 1524000"/>
              <a:gd name="connsiteY1" fmla="*/ 355600 h 934720"/>
              <a:gd name="connsiteX2" fmla="*/ 1513840 w 1524000"/>
              <a:gd name="connsiteY2" fmla="*/ 0 h 934720"/>
              <a:gd name="connsiteX3" fmla="*/ 1524000 w 1524000"/>
              <a:gd name="connsiteY3" fmla="*/ 924560 h 934720"/>
              <a:gd name="connsiteX4" fmla="*/ 772160 w 1524000"/>
              <a:gd name="connsiteY4" fmla="*/ 650240 h 934720"/>
              <a:gd name="connsiteX5" fmla="*/ 101600 w 1524000"/>
              <a:gd name="connsiteY5" fmla="*/ 934720 h 934720"/>
              <a:gd name="connsiteX6" fmla="*/ 0 w 1524000"/>
              <a:gd name="connsiteY6" fmla="*/ 50800 h 93472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64128 h 958208"/>
              <a:gd name="connsiteX1" fmla="*/ 772160 w 1524000"/>
              <a:gd name="connsiteY1" fmla="*/ 368928 h 958208"/>
              <a:gd name="connsiteX2" fmla="*/ 1513840 w 1524000"/>
              <a:gd name="connsiteY2" fmla="*/ 13328 h 958208"/>
              <a:gd name="connsiteX3" fmla="*/ 1524000 w 1524000"/>
              <a:gd name="connsiteY3" fmla="*/ 937888 h 958208"/>
              <a:gd name="connsiteX4" fmla="*/ 772160 w 1524000"/>
              <a:gd name="connsiteY4" fmla="*/ 663568 h 958208"/>
              <a:gd name="connsiteX5" fmla="*/ 30480 w 1524000"/>
              <a:gd name="connsiteY5" fmla="*/ 958208 h 958208"/>
              <a:gd name="connsiteX6" fmla="*/ 0 w 1524000"/>
              <a:gd name="connsiteY6" fmla="*/ 64128 h 958208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64128 h 974533"/>
              <a:gd name="connsiteX1" fmla="*/ 772160 w 1524000"/>
              <a:gd name="connsiteY1" fmla="*/ 368928 h 974533"/>
              <a:gd name="connsiteX2" fmla="*/ 1513840 w 1524000"/>
              <a:gd name="connsiteY2" fmla="*/ 13328 h 974533"/>
              <a:gd name="connsiteX3" fmla="*/ 1524000 w 1524000"/>
              <a:gd name="connsiteY3" fmla="*/ 937888 h 974533"/>
              <a:gd name="connsiteX4" fmla="*/ 772160 w 1524000"/>
              <a:gd name="connsiteY4" fmla="*/ 663568 h 974533"/>
              <a:gd name="connsiteX5" fmla="*/ 30480 w 1524000"/>
              <a:gd name="connsiteY5" fmla="*/ 958208 h 974533"/>
              <a:gd name="connsiteX6" fmla="*/ 0 w 1524000"/>
              <a:gd name="connsiteY6" fmla="*/ 64128 h 974533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61205"/>
              <a:gd name="connsiteX1" fmla="*/ 772160 w 1524000"/>
              <a:gd name="connsiteY1" fmla="*/ 355600 h 961205"/>
              <a:gd name="connsiteX2" fmla="*/ 1513840 w 1524000"/>
              <a:gd name="connsiteY2" fmla="*/ 0 h 961205"/>
              <a:gd name="connsiteX3" fmla="*/ 1524000 w 1524000"/>
              <a:gd name="connsiteY3" fmla="*/ 924560 h 961205"/>
              <a:gd name="connsiteX4" fmla="*/ 772160 w 1524000"/>
              <a:gd name="connsiteY4" fmla="*/ 650240 h 961205"/>
              <a:gd name="connsiteX5" fmla="*/ 30480 w 1524000"/>
              <a:gd name="connsiteY5" fmla="*/ 944880 h 961205"/>
              <a:gd name="connsiteX6" fmla="*/ 0 w 1524000"/>
              <a:gd name="connsiteY6" fmla="*/ 50800 h 961205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  <a:gd name="connsiteX0" fmla="*/ 0 w 1524000"/>
              <a:gd name="connsiteY0" fmla="*/ 50800 h 944880"/>
              <a:gd name="connsiteX1" fmla="*/ 772160 w 1524000"/>
              <a:gd name="connsiteY1" fmla="*/ 355600 h 944880"/>
              <a:gd name="connsiteX2" fmla="*/ 1513840 w 1524000"/>
              <a:gd name="connsiteY2" fmla="*/ 0 h 944880"/>
              <a:gd name="connsiteX3" fmla="*/ 1524000 w 1524000"/>
              <a:gd name="connsiteY3" fmla="*/ 924560 h 944880"/>
              <a:gd name="connsiteX4" fmla="*/ 772160 w 1524000"/>
              <a:gd name="connsiteY4" fmla="*/ 650240 h 944880"/>
              <a:gd name="connsiteX5" fmla="*/ 30480 w 1524000"/>
              <a:gd name="connsiteY5" fmla="*/ 944880 h 944880"/>
              <a:gd name="connsiteX6" fmla="*/ 0 w 1524000"/>
              <a:gd name="connsiteY6" fmla="*/ 5080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4000" h="944880">
                <a:moveTo>
                  <a:pt x="0" y="50800"/>
                </a:moveTo>
                <a:cubicBezTo>
                  <a:pt x="164253" y="226907"/>
                  <a:pt x="519853" y="364067"/>
                  <a:pt x="772160" y="355600"/>
                </a:cubicBezTo>
                <a:cubicBezTo>
                  <a:pt x="1024467" y="347133"/>
                  <a:pt x="1378373" y="169333"/>
                  <a:pt x="1513840" y="0"/>
                </a:cubicBezTo>
                <a:lnTo>
                  <a:pt x="1524000" y="924560"/>
                </a:lnTo>
                <a:cubicBezTo>
                  <a:pt x="1329267" y="829733"/>
                  <a:pt x="1051560" y="646853"/>
                  <a:pt x="772160" y="650240"/>
                </a:cubicBezTo>
                <a:cubicBezTo>
                  <a:pt x="492760" y="653627"/>
                  <a:pt x="220133" y="780627"/>
                  <a:pt x="30480" y="944880"/>
                </a:cubicBezTo>
                <a:lnTo>
                  <a:pt x="0" y="5080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endParaRPr lang="en-GB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2062480" y="1788159"/>
            <a:ext cx="1544320" cy="1483360"/>
          </a:xfrm>
          <a:custGeom>
            <a:avLst/>
            <a:gdLst>
              <a:gd name="connsiteX0" fmla="*/ 0 w 1513840"/>
              <a:gd name="connsiteY0" fmla="*/ 822960 h 1483360"/>
              <a:gd name="connsiteX1" fmla="*/ 640080 w 1513840"/>
              <a:gd name="connsiteY1" fmla="*/ 609600 h 1483360"/>
              <a:gd name="connsiteX2" fmla="*/ 822960 w 1513840"/>
              <a:gd name="connsiteY2" fmla="*/ 0 h 1483360"/>
              <a:gd name="connsiteX3" fmla="*/ 1513840 w 1513840"/>
              <a:gd name="connsiteY3" fmla="*/ 762000 h 1483360"/>
              <a:gd name="connsiteX4" fmla="*/ 904240 w 1513840"/>
              <a:gd name="connsiteY4" fmla="*/ 833120 h 1483360"/>
              <a:gd name="connsiteX5" fmla="*/ 721360 w 1513840"/>
              <a:gd name="connsiteY5" fmla="*/ 1483360 h 1483360"/>
              <a:gd name="connsiteX6" fmla="*/ 40640 w 1513840"/>
              <a:gd name="connsiteY6" fmla="*/ 853440 h 1483360"/>
              <a:gd name="connsiteX0" fmla="*/ 0 w 1513840"/>
              <a:gd name="connsiteY0" fmla="*/ 823897 h 1484297"/>
              <a:gd name="connsiteX1" fmla="*/ 640080 w 1513840"/>
              <a:gd name="connsiteY1" fmla="*/ 610537 h 1484297"/>
              <a:gd name="connsiteX2" fmla="*/ 822960 w 1513840"/>
              <a:gd name="connsiteY2" fmla="*/ 937 h 1484297"/>
              <a:gd name="connsiteX3" fmla="*/ 1513840 w 1513840"/>
              <a:gd name="connsiteY3" fmla="*/ 762937 h 1484297"/>
              <a:gd name="connsiteX4" fmla="*/ 904240 w 1513840"/>
              <a:gd name="connsiteY4" fmla="*/ 834057 h 1484297"/>
              <a:gd name="connsiteX5" fmla="*/ 721360 w 1513840"/>
              <a:gd name="connsiteY5" fmla="*/ 1484297 h 1484297"/>
              <a:gd name="connsiteX6" fmla="*/ 40640 w 1513840"/>
              <a:gd name="connsiteY6" fmla="*/ 854377 h 1484297"/>
              <a:gd name="connsiteX0" fmla="*/ 0 w 1513840"/>
              <a:gd name="connsiteY0" fmla="*/ 823976 h 1484376"/>
              <a:gd name="connsiteX1" fmla="*/ 640080 w 1513840"/>
              <a:gd name="connsiteY1" fmla="*/ 610616 h 1484376"/>
              <a:gd name="connsiteX2" fmla="*/ 822960 w 1513840"/>
              <a:gd name="connsiteY2" fmla="*/ 1016 h 1484376"/>
              <a:gd name="connsiteX3" fmla="*/ 1513840 w 1513840"/>
              <a:gd name="connsiteY3" fmla="*/ 763016 h 1484376"/>
              <a:gd name="connsiteX4" fmla="*/ 904240 w 1513840"/>
              <a:gd name="connsiteY4" fmla="*/ 834136 h 1484376"/>
              <a:gd name="connsiteX5" fmla="*/ 721360 w 1513840"/>
              <a:gd name="connsiteY5" fmla="*/ 1484376 h 1484376"/>
              <a:gd name="connsiteX6" fmla="*/ 40640 w 1513840"/>
              <a:gd name="connsiteY6" fmla="*/ 854456 h 1484376"/>
              <a:gd name="connsiteX0" fmla="*/ 0 w 1514114"/>
              <a:gd name="connsiteY0" fmla="*/ 823976 h 1484376"/>
              <a:gd name="connsiteX1" fmla="*/ 640080 w 1514114"/>
              <a:gd name="connsiteY1" fmla="*/ 610616 h 1484376"/>
              <a:gd name="connsiteX2" fmla="*/ 822960 w 1514114"/>
              <a:gd name="connsiteY2" fmla="*/ 1016 h 1484376"/>
              <a:gd name="connsiteX3" fmla="*/ 1513840 w 1514114"/>
              <a:gd name="connsiteY3" fmla="*/ 763016 h 1484376"/>
              <a:gd name="connsiteX4" fmla="*/ 904240 w 1514114"/>
              <a:gd name="connsiteY4" fmla="*/ 834136 h 1484376"/>
              <a:gd name="connsiteX5" fmla="*/ 721360 w 1514114"/>
              <a:gd name="connsiteY5" fmla="*/ 1484376 h 1484376"/>
              <a:gd name="connsiteX6" fmla="*/ 40640 w 1514114"/>
              <a:gd name="connsiteY6" fmla="*/ 854456 h 1484376"/>
              <a:gd name="connsiteX0" fmla="*/ 0 w 1514145"/>
              <a:gd name="connsiteY0" fmla="*/ 823976 h 1484376"/>
              <a:gd name="connsiteX1" fmla="*/ 640080 w 1514145"/>
              <a:gd name="connsiteY1" fmla="*/ 610616 h 1484376"/>
              <a:gd name="connsiteX2" fmla="*/ 822960 w 1514145"/>
              <a:gd name="connsiteY2" fmla="*/ 1016 h 1484376"/>
              <a:gd name="connsiteX3" fmla="*/ 1513840 w 1514145"/>
              <a:gd name="connsiteY3" fmla="*/ 763016 h 1484376"/>
              <a:gd name="connsiteX4" fmla="*/ 904240 w 1514145"/>
              <a:gd name="connsiteY4" fmla="*/ 834136 h 1484376"/>
              <a:gd name="connsiteX5" fmla="*/ 721360 w 1514145"/>
              <a:gd name="connsiteY5" fmla="*/ 1484376 h 1484376"/>
              <a:gd name="connsiteX6" fmla="*/ 40640 w 1514145"/>
              <a:gd name="connsiteY6" fmla="*/ 854456 h 1484376"/>
              <a:gd name="connsiteX0" fmla="*/ 0 w 1514145"/>
              <a:gd name="connsiteY0" fmla="*/ 823976 h 1484376"/>
              <a:gd name="connsiteX1" fmla="*/ 640080 w 1514145"/>
              <a:gd name="connsiteY1" fmla="*/ 610616 h 1484376"/>
              <a:gd name="connsiteX2" fmla="*/ 822960 w 1514145"/>
              <a:gd name="connsiteY2" fmla="*/ 1016 h 1484376"/>
              <a:gd name="connsiteX3" fmla="*/ 1513840 w 1514145"/>
              <a:gd name="connsiteY3" fmla="*/ 763016 h 1484376"/>
              <a:gd name="connsiteX4" fmla="*/ 904240 w 1514145"/>
              <a:gd name="connsiteY4" fmla="*/ 834136 h 1484376"/>
              <a:gd name="connsiteX5" fmla="*/ 721360 w 1514145"/>
              <a:gd name="connsiteY5" fmla="*/ 1484376 h 1484376"/>
              <a:gd name="connsiteX6" fmla="*/ 40640 w 1514145"/>
              <a:gd name="connsiteY6" fmla="*/ 854456 h 1484376"/>
              <a:gd name="connsiteX0" fmla="*/ 0 w 1513840"/>
              <a:gd name="connsiteY0" fmla="*/ 823976 h 1484376"/>
              <a:gd name="connsiteX1" fmla="*/ 640080 w 1513840"/>
              <a:gd name="connsiteY1" fmla="*/ 610616 h 1484376"/>
              <a:gd name="connsiteX2" fmla="*/ 822960 w 1513840"/>
              <a:gd name="connsiteY2" fmla="*/ 1016 h 1484376"/>
              <a:gd name="connsiteX3" fmla="*/ 1513840 w 1513840"/>
              <a:gd name="connsiteY3" fmla="*/ 763016 h 1484376"/>
              <a:gd name="connsiteX4" fmla="*/ 904240 w 1513840"/>
              <a:gd name="connsiteY4" fmla="*/ 834136 h 1484376"/>
              <a:gd name="connsiteX5" fmla="*/ 721360 w 1513840"/>
              <a:gd name="connsiteY5" fmla="*/ 1484376 h 1484376"/>
              <a:gd name="connsiteX6" fmla="*/ 40640 w 1513840"/>
              <a:gd name="connsiteY6" fmla="*/ 854456 h 1484376"/>
              <a:gd name="connsiteX0" fmla="*/ 0 w 1513840"/>
              <a:gd name="connsiteY0" fmla="*/ 822960 h 1483360"/>
              <a:gd name="connsiteX1" fmla="*/ 640080 w 1513840"/>
              <a:gd name="connsiteY1" fmla="*/ 609600 h 1483360"/>
              <a:gd name="connsiteX2" fmla="*/ 822960 w 1513840"/>
              <a:gd name="connsiteY2" fmla="*/ 0 h 1483360"/>
              <a:gd name="connsiteX3" fmla="*/ 1513840 w 1513840"/>
              <a:gd name="connsiteY3" fmla="*/ 762000 h 1483360"/>
              <a:gd name="connsiteX4" fmla="*/ 904240 w 1513840"/>
              <a:gd name="connsiteY4" fmla="*/ 833120 h 1483360"/>
              <a:gd name="connsiteX5" fmla="*/ 721360 w 1513840"/>
              <a:gd name="connsiteY5" fmla="*/ 1483360 h 1483360"/>
              <a:gd name="connsiteX6" fmla="*/ 40640 w 1513840"/>
              <a:gd name="connsiteY6" fmla="*/ 853440 h 1483360"/>
              <a:gd name="connsiteX0" fmla="*/ 0 w 1513840"/>
              <a:gd name="connsiteY0" fmla="*/ 822960 h 1483360"/>
              <a:gd name="connsiteX1" fmla="*/ 640080 w 1513840"/>
              <a:gd name="connsiteY1" fmla="*/ 609600 h 1483360"/>
              <a:gd name="connsiteX2" fmla="*/ 822960 w 1513840"/>
              <a:gd name="connsiteY2" fmla="*/ 0 h 1483360"/>
              <a:gd name="connsiteX3" fmla="*/ 1513840 w 1513840"/>
              <a:gd name="connsiteY3" fmla="*/ 762000 h 1483360"/>
              <a:gd name="connsiteX4" fmla="*/ 904240 w 1513840"/>
              <a:gd name="connsiteY4" fmla="*/ 833120 h 1483360"/>
              <a:gd name="connsiteX5" fmla="*/ 721360 w 1513840"/>
              <a:gd name="connsiteY5" fmla="*/ 1483360 h 1483360"/>
              <a:gd name="connsiteX6" fmla="*/ 50800 w 1513840"/>
              <a:gd name="connsiteY6" fmla="*/ 965200 h 1483360"/>
              <a:gd name="connsiteX0" fmla="*/ 0 w 1513840"/>
              <a:gd name="connsiteY0" fmla="*/ 822960 h 1483360"/>
              <a:gd name="connsiteX1" fmla="*/ 640080 w 1513840"/>
              <a:gd name="connsiteY1" fmla="*/ 609600 h 1483360"/>
              <a:gd name="connsiteX2" fmla="*/ 822960 w 1513840"/>
              <a:gd name="connsiteY2" fmla="*/ 0 h 1483360"/>
              <a:gd name="connsiteX3" fmla="*/ 1513840 w 1513840"/>
              <a:gd name="connsiteY3" fmla="*/ 762000 h 1483360"/>
              <a:gd name="connsiteX4" fmla="*/ 904240 w 1513840"/>
              <a:gd name="connsiteY4" fmla="*/ 833120 h 1483360"/>
              <a:gd name="connsiteX5" fmla="*/ 721360 w 1513840"/>
              <a:gd name="connsiteY5" fmla="*/ 1483360 h 1483360"/>
              <a:gd name="connsiteX6" fmla="*/ 50800 w 1513840"/>
              <a:gd name="connsiteY6" fmla="*/ 965200 h 1483360"/>
              <a:gd name="connsiteX7" fmla="*/ 0 w 1513840"/>
              <a:gd name="connsiteY7" fmla="*/ 822960 h 1483360"/>
              <a:gd name="connsiteX0" fmla="*/ 0 w 1513840"/>
              <a:gd name="connsiteY0" fmla="*/ 822960 h 1483360"/>
              <a:gd name="connsiteX1" fmla="*/ 640080 w 1513840"/>
              <a:gd name="connsiteY1" fmla="*/ 609600 h 1483360"/>
              <a:gd name="connsiteX2" fmla="*/ 822960 w 1513840"/>
              <a:gd name="connsiteY2" fmla="*/ 0 h 1483360"/>
              <a:gd name="connsiteX3" fmla="*/ 1513840 w 1513840"/>
              <a:gd name="connsiteY3" fmla="*/ 762000 h 1483360"/>
              <a:gd name="connsiteX4" fmla="*/ 904240 w 1513840"/>
              <a:gd name="connsiteY4" fmla="*/ 833120 h 1483360"/>
              <a:gd name="connsiteX5" fmla="*/ 721360 w 1513840"/>
              <a:gd name="connsiteY5" fmla="*/ 1483360 h 1483360"/>
              <a:gd name="connsiteX6" fmla="*/ 0 w 1513840"/>
              <a:gd name="connsiteY6" fmla="*/ 822960 h 1483360"/>
              <a:gd name="connsiteX0" fmla="*/ 0 w 1544320"/>
              <a:gd name="connsiteY0" fmla="*/ 741680 h 1483360"/>
              <a:gd name="connsiteX1" fmla="*/ 670560 w 1544320"/>
              <a:gd name="connsiteY1" fmla="*/ 609600 h 1483360"/>
              <a:gd name="connsiteX2" fmla="*/ 853440 w 1544320"/>
              <a:gd name="connsiteY2" fmla="*/ 0 h 1483360"/>
              <a:gd name="connsiteX3" fmla="*/ 1544320 w 1544320"/>
              <a:gd name="connsiteY3" fmla="*/ 762000 h 1483360"/>
              <a:gd name="connsiteX4" fmla="*/ 934720 w 1544320"/>
              <a:gd name="connsiteY4" fmla="*/ 833120 h 1483360"/>
              <a:gd name="connsiteX5" fmla="*/ 751840 w 1544320"/>
              <a:gd name="connsiteY5" fmla="*/ 1483360 h 1483360"/>
              <a:gd name="connsiteX6" fmla="*/ 0 w 1544320"/>
              <a:gd name="connsiteY6" fmla="*/ 741680 h 1483360"/>
              <a:gd name="connsiteX0" fmla="*/ 0 w 1544320"/>
              <a:gd name="connsiteY0" fmla="*/ 741680 h 1483360"/>
              <a:gd name="connsiteX1" fmla="*/ 670560 w 1544320"/>
              <a:gd name="connsiteY1" fmla="*/ 609600 h 1483360"/>
              <a:gd name="connsiteX2" fmla="*/ 853440 w 1544320"/>
              <a:gd name="connsiteY2" fmla="*/ 0 h 1483360"/>
              <a:gd name="connsiteX3" fmla="*/ 1544320 w 1544320"/>
              <a:gd name="connsiteY3" fmla="*/ 762000 h 1483360"/>
              <a:gd name="connsiteX4" fmla="*/ 934720 w 1544320"/>
              <a:gd name="connsiteY4" fmla="*/ 833120 h 1483360"/>
              <a:gd name="connsiteX5" fmla="*/ 751840 w 1544320"/>
              <a:gd name="connsiteY5" fmla="*/ 1483360 h 1483360"/>
              <a:gd name="connsiteX6" fmla="*/ 0 w 1544320"/>
              <a:gd name="connsiteY6" fmla="*/ 741680 h 1483360"/>
              <a:gd name="connsiteX0" fmla="*/ 0 w 1544320"/>
              <a:gd name="connsiteY0" fmla="*/ 741680 h 1483360"/>
              <a:gd name="connsiteX1" fmla="*/ 670560 w 1544320"/>
              <a:gd name="connsiteY1" fmla="*/ 609600 h 1483360"/>
              <a:gd name="connsiteX2" fmla="*/ 853440 w 1544320"/>
              <a:gd name="connsiteY2" fmla="*/ 0 h 1483360"/>
              <a:gd name="connsiteX3" fmla="*/ 1544320 w 1544320"/>
              <a:gd name="connsiteY3" fmla="*/ 762000 h 1483360"/>
              <a:gd name="connsiteX4" fmla="*/ 894080 w 1544320"/>
              <a:gd name="connsiteY4" fmla="*/ 863600 h 1483360"/>
              <a:gd name="connsiteX5" fmla="*/ 751840 w 1544320"/>
              <a:gd name="connsiteY5" fmla="*/ 1483360 h 1483360"/>
              <a:gd name="connsiteX6" fmla="*/ 0 w 1544320"/>
              <a:gd name="connsiteY6" fmla="*/ 741680 h 148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4320" h="1483360">
                <a:moveTo>
                  <a:pt x="0" y="741680"/>
                </a:moveTo>
                <a:cubicBezTo>
                  <a:pt x="233680" y="802640"/>
                  <a:pt x="528320" y="733213"/>
                  <a:pt x="670560" y="609600"/>
                </a:cubicBezTo>
                <a:cubicBezTo>
                  <a:pt x="812800" y="485987"/>
                  <a:pt x="860213" y="218440"/>
                  <a:pt x="853440" y="0"/>
                </a:cubicBezTo>
                <a:lnTo>
                  <a:pt x="1544320" y="762000"/>
                </a:lnTo>
                <a:cubicBezTo>
                  <a:pt x="1273387" y="738293"/>
                  <a:pt x="1076960" y="672253"/>
                  <a:pt x="894080" y="863600"/>
                </a:cubicBezTo>
                <a:cubicBezTo>
                  <a:pt x="711200" y="1054947"/>
                  <a:pt x="702733" y="1297093"/>
                  <a:pt x="751840" y="1483360"/>
                </a:cubicBezTo>
                <a:lnTo>
                  <a:pt x="0" y="741680"/>
                </a:lnTo>
                <a:close/>
              </a:path>
            </a:pathLst>
          </a:custGeom>
          <a:solidFill>
            <a:srgbClr val="A50021"/>
          </a:solidFill>
          <a:ln w="19050">
            <a:noFill/>
            <a:miter lim="800000"/>
            <a:headEnd/>
            <a:tailEnd/>
          </a:ln>
          <a:effectLst/>
        </p:spPr>
        <p:txBody>
          <a:bodyPr vert="horz" wrap="none" lIns="54000" tIns="0" rIns="54000" bIns="36000" numCol="1" rtlCol="0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endParaRPr lang="en-GB" smtClean="0">
              <a:solidFill>
                <a:prstClr val="black"/>
              </a:solidFill>
              <a:latin typeface="Trebuchet MS" pitchFamily="34" charset="0"/>
              <a:cs typeface="Arial" charset="0"/>
            </a:endParaRPr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0FC35"/>
              </a:clrFrom>
              <a:clrTo>
                <a:srgbClr val="D0FC35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06" t="3284" r="11147" b="-15329"/>
          <a:stretch/>
        </p:blipFill>
        <p:spPr bwMode="auto">
          <a:xfrm>
            <a:off x="182879" y="2435869"/>
            <a:ext cx="2712721" cy="2654289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99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Oval 3"/>
          <p:cNvSpPr/>
          <p:nvPr/>
        </p:nvSpPr>
        <p:spPr bwMode="auto">
          <a:xfrm>
            <a:off x="2895600" y="992216"/>
            <a:ext cx="1572932" cy="157293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EDUCATION</a:t>
            </a:r>
            <a:endParaRPr lang="en-GB" sz="2000" b="1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4130255" y="2886374"/>
            <a:ext cx="1572932" cy="1572932"/>
          </a:xfrm>
          <a:prstGeom prst="ellipse">
            <a:avLst/>
          </a:prstGeom>
          <a:solidFill>
            <a:srgbClr val="DBBB5F"/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algn="ctr" eaLnBrk="1" hangingPunct="1"/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RESEARCH</a:t>
            </a:r>
            <a:endParaRPr lang="en-GB" sz="2000" b="1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4578015" y="919681"/>
            <a:ext cx="572779" cy="57277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esearch based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9BBB59">
                    <a:lumMod val="60000"/>
                    <a:lumOff val="40000"/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171244" y="1537045"/>
            <a:ext cx="572779" cy="57277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pgrade staff level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9BBB59">
                    <a:lumMod val="60000"/>
                    <a:lumOff val="40000"/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717258" y="2109824"/>
            <a:ext cx="572779" cy="57277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9BBB59">
                      <a:lumMod val="60000"/>
                      <a:lumOff val="4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nnovative teaching methods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9BBB59">
                    <a:lumMod val="60000"/>
                    <a:lumOff val="40000"/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880826" y="2698740"/>
            <a:ext cx="572779" cy="572779"/>
          </a:xfrm>
          <a:prstGeom prst="ellipse">
            <a:avLst/>
          </a:prstGeom>
          <a:solidFill>
            <a:srgbClr val="DBBB5F"/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ocietal relevant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DBBB5F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167216" y="3423919"/>
            <a:ext cx="572779" cy="572779"/>
          </a:xfrm>
          <a:prstGeom prst="ellipse">
            <a:avLst/>
          </a:prstGeom>
          <a:solidFill>
            <a:srgbClr val="DBBB5F"/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GB" sz="2000" b="1" dirty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qual partnerships</a:t>
            </a:r>
            <a:endParaRPr lang="en-GB" sz="28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DBBB5F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5880825" y="4172916"/>
            <a:ext cx="572779" cy="572779"/>
          </a:xfrm>
          <a:prstGeom prst="ellipse">
            <a:avLst/>
          </a:prstGeom>
          <a:solidFill>
            <a:srgbClr val="DBBB5F"/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DBBB5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ultidisciplinary</a:t>
            </a:r>
            <a:endParaRPr lang="en-GB" sz="28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DBBB5F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4851435" y="4659292"/>
            <a:ext cx="572779" cy="57277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alorisation (traditional </a:t>
            </a:r>
            <a:r>
              <a:rPr lang="en-GB" sz="2000" b="1" dirty="0" err="1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dev’co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n-GB" sz="28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4F81BD">
                    <a:lumMod val="20000"/>
                    <a:lumOff val="80000"/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5308046" y="5232071"/>
            <a:ext cx="572779" cy="57277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ommercialisation (business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Arial" charset="0"/>
                <a:cs typeface="Arial" charset="0"/>
              </a:rPr>
              <a:t>)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4F81BD">
                    <a:lumMod val="20000"/>
                    <a:lumOff val="80000"/>
                    <a:alpha val="60000"/>
                  </a:srgbClr>
                </a:glow>
              </a:effectLst>
              <a:latin typeface="Arial" charset="0"/>
              <a:cs typeface="Arial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4829749" y="5804850"/>
            <a:ext cx="572779" cy="57277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wrap="none" lIns="54000" tIns="0" rIns="54000" bIns="36000" rtlCol="0" anchor="ctr">
            <a:noAutofit/>
          </a:bodyPr>
          <a:lstStyle/>
          <a:p>
            <a:pPr eaLnBrk="1" hangingPunct="1"/>
            <a:r>
              <a:rPr lang="en-GB" sz="28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GB" sz="2000" b="1" dirty="0" smtClean="0">
                <a:solidFill>
                  <a:srgbClr val="4F81BD">
                    <a:lumMod val="50000"/>
                  </a:srgbClr>
                </a:solidFill>
                <a:effectLst>
                  <a:glow rad="101600">
                    <a:srgbClr val="4F81BD">
                      <a:lumMod val="20000"/>
                      <a:lumOff val="80000"/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olicy-making/shaping</a:t>
            </a:r>
            <a:endParaRPr lang="en-GB" sz="2000" b="1" dirty="0">
              <a:solidFill>
                <a:srgbClr val="4F81BD">
                  <a:lumMod val="50000"/>
                </a:srgbClr>
              </a:solidFill>
              <a:effectLst>
                <a:glow rad="101600">
                  <a:srgbClr val="4F81BD">
                    <a:lumMod val="20000"/>
                    <a:lumOff val="80000"/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183410"/>
            <a:ext cx="91439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BE" sz="2400" b="1" dirty="0" smtClean="0">
                <a:solidFill>
                  <a:srgbClr val="C5C9B5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SHARING HEI COOPERATION PRINCIPLES</a:t>
            </a:r>
            <a:endParaRPr lang="en-GB" sz="2400" b="1" dirty="0">
              <a:solidFill>
                <a:srgbClr val="C5C9B5">
                  <a:lumMod val="5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800" y="6172200"/>
            <a:ext cx="2778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© Patrick </a:t>
            </a:r>
            <a:r>
              <a:rPr lang="de-DE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Sorgeloos</a:t>
            </a:r>
            <a:r>
              <a:rPr lang="de-DE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UGent</a:t>
            </a:r>
            <a:endParaRPr lang="en-US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2724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Vision For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Internationalisation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5910"/>
            <a:ext cx="7391400" cy="5160963"/>
          </a:xfrm>
        </p:spPr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Global vision with ASEAN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Integration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Take most advantages of 2 level–admin model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Inter-university cooperation: joint research and education efforts HR and community development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Promote Education Innovation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Research-based, Entrepreneurship-based education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Joint Training Programs, Innovative VET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Internationalisation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Academic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Credit Exchange &amp; Recognition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Promote Quality culture: quality-based research organization, modern university governance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International activities with cultural interaction</a:t>
            </a:r>
            <a:r>
              <a:rPr lang="en-US" sz="2400" dirty="0" smtClean="0"/>
              <a:t>s</a:t>
            </a:r>
          </a:p>
        </p:txBody>
      </p:sp>
    </p:spTree>
    <p:extLst>
      <p:ext uri="{BB962C8B-B14F-4D97-AF65-F5344CB8AC3E}">
        <p14:creationId xmlns="" xmlns:p14="http://schemas.microsoft.com/office/powerpoint/2010/main" val="5947286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EACEA Projects (2010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2017 )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- mobility and capacity building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1" y="5380272"/>
            <a:ext cx="2195384" cy="6464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4291" y="5390935"/>
            <a:ext cx="3122037" cy="6357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275" y="189799"/>
            <a:ext cx="2458995" cy="15427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2472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EACEA Projects @ HU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Erasmus Mundus: 06 Mobility projects + 01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EU education promotion project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EMA2: 5 x LOTUS projects: 2010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EMA2: ALFABET: 2015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EMA3: ASK-Asia: 2014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Erasmus+ KA1:</a:t>
            </a:r>
          </a:p>
          <a:p>
            <a:pPr lvl="1"/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SHARE (ASEAN and EU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Erasmus+ KA107: 06 projects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02 MOBILE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+ (Porto)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02 MERGING VOICES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(4 Portuguese Universities)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UAIC (Romania), URV (Spain),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UMarche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(Italy)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1348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21837"/>
            <a:ext cx="6712688" cy="136207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Student / Staff mobility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Cooperation Activities 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033514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International mobility @ HU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EMA2: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LOTUS Projects (Ghent,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Upssala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Groningen,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Goettingen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Limmerick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Kent, Toulouse): 50 students and staff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moblities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ALFABET (CULS): 5 students and staff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mobilities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Erasmus+ KA1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MOBILE+ (2015 - 2016, Porto): 5 student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mobilities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MERGING VOICE (2016 - 2017 with 4 Portuguese Universities): 3 student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mobilities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IUAC: 5 student and staff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mobilites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URV: 2 staff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mobilities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047764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contents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Brief on Hue and Hue University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Internationalisation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@ HU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Successful cooperation in HE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Selective achievements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Lessons learnt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Recommendations for future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91257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EXPECTATIONS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High…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support of HU central leadership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opportunities for local students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change of management perception in educational and training affairs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Looking for bilateral cooperation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sharing common understandings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stimulate WIN-WIN principle in cooperation</a:t>
            </a:r>
          </a:p>
          <a:p>
            <a:pPr lvl="1"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more chances for research and education cooperation with EU partners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4474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WHAT MET?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Students get to know how “exchange/mobility” is.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found the chance to go abroad for studies during their time at university -&gt; new!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Lecturers had more chance for personal and departmental development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University started to change towards positive perspective about “credit exchange/recognition”</a:t>
            </a:r>
          </a:p>
          <a:p>
            <a:pPr>
              <a:spcAft>
                <a:spcPts val="6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 learnt how to coordinate a team project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9519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94056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Issues and Challenges: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SWOT Analysis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7383517" cy="4633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4179"/>
                <a:gridCol w="3899338"/>
              </a:tblGrid>
              <a:tr h="231684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Strength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n-US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Strong consortium </a:t>
                      </a:r>
                      <a:r>
                        <a:rPr lang="mr-IN" b="0" dirty="0" smtClean="0">
                          <a:latin typeface="Times New Roman" pitchFamily="18" charset="0"/>
                        </a:rPr>
                        <a:t>–</a:t>
                      </a: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comprehensive and multidisciplinary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Big</a:t>
                      </a: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number of students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Good management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Promotion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Weakness</a:t>
                      </a:r>
                    </a:p>
                    <a:p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English proficiency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Shyness of students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“New” to </a:t>
                      </a:r>
                      <a:r>
                        <a:rPr lang="en-US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exchange</a:t>
                      </a: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 programs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Local administration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endParaRPr lang="en-US" b="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168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Opportunities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International perception of staff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Bilateral cooperation</a:t>
                      </a:r>
                      <a:endParaRPr lang="en-US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Staff</a:t>
                      </a: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trained with int’l experience</a:t>
                      </a:r>
                      <a:endParaRPr lang="en-US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Threats</a:t>
                      </a:r>
                    </a:p>
                    <a:p>
                      <a:endParaRPr lang="en-US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Credit recognition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Length</a:t>
                      </a: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of studying period &gt;&lt; scholarship grant duration</a:t>
                      </a: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Braindrain</a:t>
                      </a:r>
                      <a:endParaRPr lang="en-US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85750" indent="-285750">
                        <a:buFont typeface="Arial"/>
                        <a:buChar char="•"/>
                      </a:pPr>
                      <a:r>
                        <a:rPr lang="en-US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English-teaching </a:t>
                      </a:r>
                      <a:r>
                        <a:rPr lang="en-US" b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programmes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219589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Capacity building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Cooperation Activities 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4270944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SHARE Project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963" y="1620837"/>
            <a:ext cx="7239000" cy="5160963"/>
          </a:xfrm>
        </p:spPr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 Erasmus+ Project of EU and ASEAN: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Policy Dialogues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QRF and QA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Credit Transfer and Scholarships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Vietnam: VNU,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HUST,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HCMUTE</a:t>
            </a:r>
          </a:p>
          <a:p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Hue University in 2 important components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QRF and QA: Institutional Assessment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 AQAF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Credit Transfer + Scholarship: 4 HU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stdents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7 ASEAN students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Infor: http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share-asean.eu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Implemented by: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97" y="152400"/>
            <a:ext cx="2397903" cy="13160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4" y="6015205"/>
            <a:ext cx="8104056" cy="6372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05785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EACEA Projects @ HU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Erasmus+ CBHE:</a:t>
            </a:r>
          </a:p>
          <a:p>
            <a:pPr lvl="1"/>
            <a:r>
              <a:rPr lang="en-US" b="1" dirty="0" smtClean="0"/>
              <a:t>HU central: </a:t>
            </a:r>
            <a:r>
              <a:rPr lang="en-US" dirty="0"/>
              <a:t>03 projects</a:t>
            </a:r>
            <a:endParaRPr lang="en-US" b="1" dirty="0" smtClean="0"/>
          </a:p>
          <a:p>
            <a:pPr lvl="2"/>
            <a:r>
              <a:rPr lang="en-US" b="1" dirty="0" err="1" smtClean="0"/>
              <a:t>NutriSEA</a:t>
            </a:r>
            <a:r>
              <a:rPr lang="en-US" b="1" dirty="0" smtClean="0"/>
              <a:t>: 2015-2017- multi-disciplinary</a:t>
            </a:r>
          </a:p>
          <a:p>
            <a:pPr lvl="2"/>
            <a:r>
              <a:rPr lang="en-US" b="1" dirty="0" smtClean="0"/>
              <a:t>VETEC: 2016-2018 </a:t>
            </a:r>
            <a:r>
              <a:rPr lang="mr-IN" b="1" dirty="0" smtClean="0"/>
              <a:t>–</a:t>
            </a:r>
            <a:r>
              <a:rPr lang="en-US" b="1" dirty="0" smtClean="0"/>
              <a:t> tech transfer</a:t>
            </a:r>
          </a:p>
          <a:p>
            <a:pPr lvl="2"/>
            <a:r>
              <a:rPr lang="en-US" b="1" dirty="0" smtClean="0"/>
              <a:t>EVENT: 2016-2018 - employability</a:t>
            </a:r>
          </a:p>
          <a:p>
            <a:pPr lvl="1"/>
            <a:r>
              <a:rPr lang="en-US" dirty="0" smtClean="0"/>
              <a:t>HU-MP: 01</a:t>
            </a:r>
          </a:p>
          <a:p>
            <a:pPr lvl="2"/>
            <a:r>
              <a:rPr lang="en-US" dirty="0" smtClean="0"/>
              <a:t>EDUSHARE (2016 - 2019)</a:t>
            </a:r>
          </a:p>
          <a:p>
            <a:pPr lvl="1"/>
            <a:r>
              <a:rPr lang="en-US" dirty="0" smtClean="0"/>
              <a:t>HU-AF: 01</a:t>
            </a:r>
          </a:p>
          <a:p>
            <a:pPr lvl="2"/>
            <a:r>
              <a:rPr lang="en-US" dirty="0" smtClean="0"/>
              <a:t>ENHANCE (2015 - 2017)</a:t>
            </a:r>
          </a:p>
        </p:txBody>
      </p:sp>
    </p:spTree>
    <p:extLst>
      <p:ext uri="{BB962C8B-B14F-4D97-AF65-F5344CB8AC3E}">
        <p14:creationId xmlns="" xmlns:p14="http://schemas.microsoft.com/office/powerpoint/2010/main" val="14934593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EACEA Projects @ HU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NutriSEA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2015-2017 with Gent University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Internationalisation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Entrepreneurship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Education Innovation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Food safety &amp; quality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EVENT: 2016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 with VUB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Employability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Competence center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/>
              </a:rPr>
              <a:t>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Soft skills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VETEC: 2016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 with Uppsala University</a:t>
            </a:r>
          </a:p>
          <a:p>
            <a:pPr lvl="1"/>
            <a:r>
              <a:rPr lang="en-US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TT, Incubation and Entrepreneurship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KTT center </a:t>
            </a:r>
            <a:r>
              <a:rPr lang="en-US" dirty="0">
                <a:latin typeface="Times New Roman" pitchFamily="18" charset="0"/>
                <a:cs typeface="Times New Roman" pitchFamily="18" charset="0"/>
                <a:sym typeface="Wingdings"/>
              </a:rPr>
              <a:t>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/>
              </a:rPr>
              <a:t>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TT skills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27318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91514" y="3785672"/>
            <a:ext cx="6255488" cy="136207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VLIR-IUC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Phase I: 2013 - 2018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091514" y="2868835"/>
            <a:ext cx="6255488" cy="743507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Long-term Partnership in Hue University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1" y="275689"/>
            <a:ext cx="1459733" cy="1132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209"/>
          <a:stretch/>
        </p:blipFill>
        <p:spPr bwMode="auto">
          <a:xfrm>
            <a:off x="420119" y="1682584"/>
            <a:ext cx="1263900" cy="3765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Picture 7" descr="/Users/hhhanh/Downloads/Flemish Us/VUBlogo_txt.png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355" y="1696066"/>
            <a:ext cx="1272759" cy="437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/Users/hhhanh/Downloads/KULeuven-logo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306" y="1686224"/>
            <a:ext cx="1129443" cy="372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/Users/hhhanh/Downloads/UA logo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222" y="1686224"/>
            <a:ext cx="1171662" cy="372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/Users/hhhanh/Downloads/n01_eng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077" b="35384"/>
          <a:stretch/>
        </p:blipFill>
        <p:spPr bwMode="auto">
          <a:xfrm>
            <a:off x="5468775" y="6202369"/>
            <a:ext cx="1878227" cy="364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546" y="6147124"/>
            <a:ext cx="2026508" cy="4749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57029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9701" y="14584"/>
            <a:ext cx="78042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VLIR-IUC OBJECTIVES</a:t>
            </a:r>
            <a:endParaRPr lang="en-GB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2769783" y="2748516"/>
            <a:ext cx="6858000" cy="136096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nl-BE"/>
            </a:defPPr>
            <a:lvl1pPr>
              <a:defRPr b="1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chemeClr val="accent4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rgbClr val="AAD5E4">
                          <a:lumMod val="40000"/>
                          <a:lumOff val="60000"/>
                        </a:srgb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rgbClr val="AAD5E4">
                        <a:lumMod val="40000"/>
                        <a:lumOff val="60000"/>
                      </a:srgbClr>
                    </a:gs>
                  </a:gsLst>
                  <a:lin ang="5400000" scaled="1"/>
                  <a:tileRect/>
                </a:gradFill>
              </a:rPr>
              <a:t>PROGRAMME</a:t>
            </a: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1635666" y="3976742"/>
            <a:ext cx="1035167" cy="2203836"/>
          </a:xfrm>
          <a:custGeom>
            <a:avLst/>
            <a:gdLst>
              <a:gd name="T0" fmla="*/ 636 w 1008"/>
              <a:gd name="T1" fmla="*/ 1928 h 2147"/>
              <a:gd name="T2" fmla="*/ 634 w 1008"/>
              <a:gd name="T3" fmla="*/ 1890 h 2147"/>
              <a:gd name="T4" fmla="*/ 622 w 1008"/>
              <a:gd name="T5" fmla="*/ 1832 h 2147"/>
              <a:gd name="T6" fmla="*/ 639 w 1008"/>
              <a:gd name="T7" fmla="*/ 1788 h 2147"/>
              <a:gd name="T8" fmla="*/ 647 w 1008"/>
              <a:gd name="T9" fmla="*/ 1844 h 2147"/>
              <a:gd name="T10" fmla="*/ 698 w 1008"/>
              <a:gd name="T11" fmla="*/ 1881 h 2147"/>
              <a:gd name="T12" fmla="*/ 813 w 1008"/>
              <a:gd name="T13" fmla="*/ 1821 h 2147"/>
              <a:gd name="T14" fmla="*/ 899 w 1008"/>
              <a:gd name="T15" fmla="*/ 1768 h 2147"/>
              <a:gd name="T16" fmla="*/ 960 w 1008"/>
              <a:gd name="T17" fmla="*/ 1703 h 2147"/>
              <a:gd name="T18" fmla="*/ 982 w 1008"/>
              <a:gd name="T19" fmla="*/ 1636 h 2147"/>
              <a:gd name="T20" fmla="*/ 990 w 1008"/>
              <a:gd name="T21" fmla="*/ 1541 h 2147"/>
              <a:gd name="T22" fmla="*/ 984 w 1008"/>
              <a:gd name="T23" fmla="*/ 1449 h 2147"/>
              <a:gd name="T24" fmla="*/ 967 w 1008"/>
              <a:gd name="T25" fmla="*/ 1328 h 2147"/>
              <a:gd name="T26" fmla="*/ 929 w 1008"/>
              <a:gd name="T27" fmla="*/ 1179 h 2147"/>
              <a:gd name="T28" fmla="*/ 840 w 1008"/>
              <a:gd name="T29" fmla="*/ 1077 h 2147"/>
              <a:gd name="T30" fmla="*/ 787 w 1008"/>
              <a:gd name="T31" fmla="*/ 1029 h 2147"/>
              <a:gd name="T32" fmla="*/ 736 w 1008"/>
              <a:gd name="T33" fmla="*/ 985 h 2147"/>
              <a:gd name="T34" fmla="*/ 640 w 1008"/>
              <a:gd name="T35" fmla="*/ 887 h 2147"/>
              <a:gd name="T36" fmla="*/ 513 w 1008"/>
              <a:gd name="T37" fmla="*/ 713 h 2147"/>
              <a:gd name="T38" fmla="*/ 505 w 1008"/>
              <a:gd name="T39" fmla="*/ 552 h 2147"/>
              <a:gd name="T40" fmla="*/ 599 w 1008"/>
              <a:gd name="T41" fmla="*/ 461 h 2147"/>
              <a:gd name="T42" fmla="*/ 627 w 1008"/>
              <a:gd name="T43" fmla="*/ 404 h 2147"/>
              <a:gd name="T44" fmla="*/ 714 w 1008"/>
              <a:gd name="T45" fmla="*/ 350 h 2147"/>
              <a:gd name="T46" fmla="*/ 739 w 1008"/>
              <a:gd name="T47" fmla="*/ 339 h 2147"/>
              <a:gd name="T48" fmla="*/ 798 w 1008"/>
              <a:gd name="T49" fmla="*/ 270 h 2147"/>
              <a:gd name="T50" fmla="*/ 646 w 1008"/>
              <a:gd name="T51" fmla="*/ 203 h 2147"/>
              <a:gd name="T52" fmla="*/ 568 w 1008"/>
              <a:gd name="T53" fmla="*/ 63 h 2147"/>
              <a:gd name="T54" fmla="*/ 401 w 1008"/>
              <a:gd name="T55" fmla="*/ 16 h 2147"/>
              <a:gd name="T56" fmla="*/ 281 w 1008"/>
              <a:gd name="T57" fmla="*/ 77 h 2147"/>
              <a:gd name="T58" fmla="*/ 195 w 1008"/>
              <a:gd name="T59" fmla="*/ 92 h 2147"/>
              <a:gd name="T60" fmla="*/ 73 w 1008"/>
              <a:gd name="T61" fmla="*/ 89 h 2147"/>
              <a:gd name="T62" fmla="*/ 21 w 1008"/>
              <a:gd name="T63" fmla="*/ 180 h 2147"/>
              <a:gd name="T64" fmla="*/ 97 w 1008"/>
              <a:gd name="T65" fmla="*/ 264 h 2147"/>
              <a:gd name="T66" fmla="*/ 135 w 1008"/>
              <a:gd name="T67" fmla="*/ 375 h 2147"/>
              <a:gd name="T68" fmla="*/ 269 w 1008"/>
              <a:gd name="T69" fmla="*/ 370 h 2147"/>
              <a:gd name="T70" fmla="*/ 320 w 1008"/>
              <a:gd name="T71" fmla="*/ 446 h 2147"/>
              <a:gd name="T72" fmla="*/ 354 w 1008"/>
              <a:gd name="T73" fmla="*/ 516 h 2147"/>
              <a:gd name="T74" fmla="*/ 275 w 1008"/>
              <a:gd name="T75" fmla="*/ 531 h 2147"/>
              <a:gd name="T76" fmla="*/ 254 w 1008"/>
              <a:gd name="T77" fmla="*/ 610 h 2147"/>
              <a:gd name="T78" fmla="*/ 389 w 1008"/>
              <a:gd name="T79" fmla="*/ 690 h 2147"/>
              <a:gd name="T80" fmla="*/ 463 w 1008"/>
              <a:gd name="T81" fmla="*/ 798 h 2147"/>
              <a:gd name="T82" fmla="*/ 562 w 1008"/>
              <a:gd name="T83" fmla="*/ 911 h 2147"/>
              <a:gd name="T84" fmla="*/ 653 w 1008"/>
              <a:gd name="T85" fmla="*/ 1035 h 2147"/>
              <a:gd name="T86" fmla="*/ 688 w 1008"/>
              <a:gd name="T87" fmla="*/ 1105 h 2147"/>
              <a:gd name="T88" fmla="*/ 724 w 1008"/>
              <a:gd name="T89" fmla="*/ 1234 h 2147"/>
              <a:gd name="T90" fmla="*/ 733 w 1008"/>
              <a:gd name="T91" fmla="*/ 1551 h 2147"/>
              <a:gd name="T92" fmla="*/ 610 w 1008"/>
              <a:gd name="T93" fmla="*/ 1646 h 2147"/>
              <a:gd name="T94" fmla="*/ 499 w 1008"/>
              <a:gd name="T95" fmla="*/ 1693 h 2147"/>
              <a:gd name="T96" fmla="*/ 532 w 1008"/>
              <a:gd name="T97" fmla="*/ 1809 h 2147"/>
              <a:gd name="T98" fmla="*/ 429 w 1008"/>
              <a:gd name="T99" fmla="*/ 1800 h 2147"/>
              <a:gd name="T100" fmla="*/ 297 w 1008"/>
              <a:gd name="T101" fmla="*/ 1883 h 2147"/>
              <a:gd name="T102" fmla="*/ 379 w 1008"/>
              <a:gd name="T103" fmla="*/ 1923 h 2147"/>
              <a:gd name="T104" fmla="*/ 361 w 1008"/>
              <a:gd name="T105" fmla="*/ 2012 h 2147"/>
              <a:gd name="T106" fmla="*/ 363 w 1008"/>
              <a:gd name="T107" fmla="*/ 2117 h 2147"/>
              <a:gd name="T108" fmla="*/ 429 w 1008"/>
              <a:gd name="T109" fmla="*/ 2109 h 2147"/>
              <a:gd name="T110" fmla="*/ 551 w 1008"/>
              <a:gd name="T111" fmla="*/ 2009 h 2147"/>
              <a:gd name="T112" fmla="*/ 549 w 1008"/>
              <a:gd name="T113" fmla="*/ 1986 h 2147"/>
              <a:gd name="T114" fmla="*/ 572 w 1008"/>
              <a:gd name="T115" fmla="*/ 1950 h 2147"/>
              <a:gd name="T116" fmla="*/ 427 w 1008"/>
              <a:gd name="T117" fmla="*/ 1856 h 2147"/>
              <a:gd name="T118" fmla="*/ 470 w 1008"/>
              <a:gd name="T119" fmla="*/ 1875 h 2147"/>
              <a:gd name="T120" fmla="*/ 572 w 1008"/>
              <a:gd name="T121" fmla="*/ 1895 h 2147"/>
              <a:gd name="T122" fmla="*/ 548 w 1008"/>
              <a:gd name="T123" fmla="*/ 1903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08" h="2147">
                <a:moveTo>
                  <a:pt x="543" y="1906"/>
                </a:moveTo>
                <a:lnTo>
                  <a:pt x="596" y="1957"/>
                </a:lnTo>
                <a:lnTo>
                  <a:pt x="599" y="1958"/>
                </a:lnTo>
                <a:lnTo>
                  <a:pt x="607" y="1958"/>
                </a:lnTo>
                <a:lnTo>
                  <a:pt x="614" y="1959"/>
                </a:lnTo>
                <a:lnTo>
                  <a:pt x="617" y="1957"/>
                </a:lnTo>
                <a:lnTo>
                  <a:pt x="617" y="1953"/>
                </a:lnTo>
                <a:lnTo>
                  <a:pt x="616" y="1952"/>
                </a:lnTo>
                <a:lnTo>
                  <a:pt x="615" y="1951"/>
                </a:lnTo>
                <a:lnTo>
                  <a:pt x="614" y="1947"/>
                </a:lnTo>
                <a:lnTo>
                  <a:pt x="614" y="1940"/>
                </a:lnTo>
                <a:lnTo>
                  <a:pt x="613" y="1933"/>
                </a:lnTo>
                <a:lnTo>
                  <a:pt x="613" y="1927"/>
                </a:lnTo>
                <a:lnTo>
                  <a:pt x="614" y="1925"/>
                </a:lnTo>
                <a:lnTo>
                  <a:pt x="616" y="1925"/>
                </a:lnTo>
                <a:lnTo>
                  <a:pt x="617" y="1925"/>
                </a:lnTo>
                <a:lnTo>
                  <a:pt x="620" y="1926"/>
                </a:lnTo>
                <a:lnTo>
                  <a:pt x="621" y="1926"/>
                </a:lnTo>
                <a:lnTo>
                  <a:pt x="623" y="1925"/>
                </a:lnTo>
                <a:lnTo>
                  <a:pt x="625" y="1922"/>
                </a:lnTo>
                <a:lnTo>
                  <a:pt x="627" y="1922"/>
                </a:lnTo>
                <a:lnTo>
                  <a:pt x="629" y="1923"/>
                </a:lnTo>
                <a:lnTo>
                  <a:pt x="630" y="1925"/>
                </a:lnTo>
                <a:lnTo>
                  <a:pt x="631" y="1927"/>
                </a:lnTo>
                <a:lnTo>
                  <a:pt x="634" y="1928"/>
                </a:lnTo>
                <a:lnTo>
                  <a:pt x="636" y="1928"/>
                </a:lnTo>
                <a:lnTo>
                  <a:pt x="637" y="1926"/>
                </a:lnTo>
                <a:lnTo>
                  <a:pt x="637" y="1923"/>
                </a:lnTo>
                <a:lnTo>
                  <a:pt x="636" y="1919"/>
                </a:lnTo>
                <a:lnTo>
                  <a:pt x="634" y="1915"/>
                </a:lnTo>
                <a:lnTo>
                  <a:pt x="630" y="1912"/>
                </a:lnTo>
                <a:lnTo>
                  <a:pt x="627" y="1910"/>
                </a:lnTo>
                <a:lnTo>
                  <a:pt x="623" y="1909"/>
                </a:lnTo>
                <a:lnTo>
                  <a:pt x="619" y="1909"/>
                </a:lnTo>
                <a:lnTo>
                  <a:pt x="610" y="1907"/>
                </a:lnTo>
                <a:lnTo>
                  <a:pt x="601" y="1905"/>
                </a:lnTo>
                <a:lnTo>
                  <a:pt x="592" y="1904"/>
                </a:lnTo>
                <a:lnTo>
                  <a:pt x="589" y="1903"/>
                </a:lnTo>
                <a:lnTo>
                  <a:pt x="587" y="1902"/>
                </a:lnTo>
                <a:lnTo>
                  <a:pt x="587" y="1898"/>
                </a:lnTo>
                <a:lnTo>
                  <a:pt x="587" y="1896"/>
                </a:lnTo>
                <a:lnTo>
                  <a:pt x="591" y="1894"/>
                </a:lnTo>
                <a:lnTo>
                  <a:pt x="598" y="1892"/>
                </a:lnTo>
                <a:lnTo>
                  <a:pt x="608" y="1892"/>
                </a:lnTo>
                <a:lnTo>
                  <a:pt x="617" y="1892"/>
                </a:lnTo>
                <a:lnTo>
                  <a:pt x="622" y="1894"/>
                </a:lnTo>
                <a:lnTo>
                  <a:pt x="624" y="1895"/>
                </a:lnTo>
                <a:lnTo>
                  <a:pt x="627" y="1897"/>
                </a:lnTo>
                <a:lnTo>
                  <a:pt x="630" y="1898"/>
                </a:lnTo>
                <a:lnTo>
                  <a:pt x="631" y="1897"/>
                </a:lnTo>
                <a:lnTo>
                  <a:pt x="632" y="1895"/>
                </a:lnTo>
                <a:lnTo>
                  <a:pt x="634" y="1890"/>
                </a:lnTo>
                <a:lnTo>
                  <a:pt x="635" y="1885"/>
                </a:lnTo>
                <a:lnTo>
                  <a:pt x="636" y="1883"/>
                </a:lnTo>
                <a:lnTo>
                  <a:pt x="637" y="1881"/>
                </a:lnTo>
                <a:lnTo>
                  <a:pt x="638" y="1877"/>
                </a:lnTo>
                <a:lnTo>
                  <a:pt x="637" y="1875"/>
                </a:lnTo>
                <a:lnTo>
                  <a:pt x="635" y="1874"/>
                </a:lnTo>
                <a:lnTo>
                  <a:pt x="631" y="1874"/>
                </a:lnTo>
                <a:lnTo>
                  <a:pt x="628" y="1874"/>
                </a:lnTo>
                <a:lnTo>
                  <a:pt x="625" y="1874"/>
                </a:lnTo>
                <a:lnTo>
                  <a:pt x="622" y="1875"/>
                </a:lnTo>
                <a:lnTo>
                  <a:pt x="620" y="1876"/>
                </a:lnTo>
                <a:lnTo>
                  <a:pt x="617" y="1877"/>
                </a:lnTo>
                <a:lnTo>
                  <a:pt x="615" y="1877"/>
                </a:lnTo>
                <a:lnTo>
                  <a:pt x="614" y="1876"/>
                </a:lnTo>
                <a:lnTo>
                  <a:pt x="610" y="1874"/>
                </a:lnTo>
                <a:lnTo>
                  <a:pt x="608" y="1872"/>
                </a:lnTo>
                <a:lnTo>
                  <a:pt x="607" y="1871"/>
                </a:lnTo>
                <a:lnTo>
                  <a:pt x="609" y="1868"/>
                </a:lnTo>
                <a:lnTo>
                  <a:pt x="615" y="1867"/>
                </a:lnTo>
                <a:lnTo>
                  <a:pt x="619" y="1865"/>
                </a:lnTo>
                <a:lnTo>
                  <a:pt x="621" y="1862"/>
                </a:lnTo>
                <a:lnTo>
                  <a:pt x="622" y="1860"/>
                </a:lnTo>
                <a:lnTo>
                  <a:pt x="623" y="1854"/>
                </a:lnTo>
                <a:lnTo>
                  <a:pt x="624" y="1846"/>
                </a:lnTo>
                <a:lnTo>
                  <a:pt x="625" y="1838"/>
                </a:lnTo>
                <a:lnTo>
                  <a:pt x="622" y="1832"/>
                </a:lnTo>
                <a:lnTo>
                  <a:pt x="617" y="1829"/>
                </a:lnTo>
                <a:lnTo>
                  <a:pt x="616" y="1826"/>
                </a:lnTo>
                <a:lnTo>
                  <a:pt x="616" y="1823"/>
                </a:lnTo>
                <a:lnTo>
                  <a:pt x="620" y="1822"/>
                </a:lnTo>
                <a:lnTo>
                  <a:pt x="624" y="1821"/>
                </a:lnTo>
                <a:lnTo>
                  <a:pt x="628" y="1820"/>
                </a:lnTo>
                <a:lnTo>
                  <a:pt x="629" y="1819"/>
                </a:lnTo>
                <a:lnTo>
                  <a:pt x="631" y="1820"/>
                </a:lnTo>
                <a:lnTo>
                  <a:pt x="632" y="1822"/>
                </a:lnTo>
                <a:lnTo>
                  <a:pt x="634" y="1824"/>
                </a:lnTo>
                <a:lnTo>
                  <a:pt x="635" y="1826"/>
                </a:lnTo>
                <a:lnTo>
                  <a:pt x="636" y="1827"/>
                </a:lnTo>
                <a:lnTo>
                  <a:pt x="638" y="1826"/>
                </a:lnTo>
                <a:lnTo>
                  <a:pt x="639" y="1824"/>
                </a:lnTo>
                <a:lnTo>
                  <a:pt x="640" y="1821"/>
                </a:lnTo>
                <a:lnTo>
                  <a:pt x="639" y="1818"/>
                </a:lnTo>
                <a:lnTo>
                  <a:pt x="637" y="1813"/>
                </a:lnTo>
                <a:lnTo>
                  <a:pt x="636" y="1811"/>
                </a:lnTo>
                <a:lnTo>
                  <a:pt x="635" y="1808"/>
                </a:lnTo>
                <a:lnTo>
                  <a:pt x="632" y="1805"/>
                </a:lnTo>
                <a:lnTo>
                  <a:pt x="630" y="1799"/>
                </a:lnTo>
                <a:lnTo>
                  <a:pt x="629" y="1793"/>
                </a:lnTo>
                <a:lnTo>
                  <a:pt x="630" y="1788"/>
                </a:lnTo>
                <a:lnTo>
                  <a:pt x="634" y="1784"/>
                </a:lnTo>
                <a:lnTo>
                  <a:pt x="637" y="1784"/>
                </a:lnTo>
                <a:lnTo>
                  <a:pt x="639" y="1788"/>
                </a:lnTo>
                <a:lnTo>
                  <a:pt x="639" y="1791"/>
                </a:lnTo>
                <a:lnTo>
                  <a:pt x="640" y="1794"/>
                </a:lnTo>
                <a:lnTo>
                  <a:pt x="640" y="1797"/>
                </a:lnTo>
                <a:lnTo>
                  <a:pt x="642" y="1800"/>
                </a:lnTo>
                <a:lnTo>
                  <a:pt x="642" y="1804"/>
                </a:lnTo>
                <a:lnTo>
                  <a:pt x="642" y="1808"/>
                </a:lnTo>
                <a:lnTo>
                  <a:pt x="642" y="1813"/>
                </a:lnTo>
                <a:lnTo>
                  <a:pt x="642" y="1816"/>
                </a:lnTo>
                <a:lnTo>
                  <a:pt x="642" y="1819"/>
                </a:lnTo>
                <a:lnTo>
                  <a:pt x="644" y="1821"/>
                </a:lnTo>
                <a:lnTo>
                  <a:pt x="647" y="1824"/>
                </a:lnTo>
                <a:lnTo>
                  <a:pt x="648" y="1827"/>
                </a:lnTo>
                <a:lnTo>
                  <a:pt x="648" y="1830"/>
                </a:lnTo>
                <a:lnTo>
                  <a:pt x="647" y="1832"/>
                </a:lnTo>
                <a:lnTo>
                  <a:pt x="646" y="1834"/>
                </a:lnTo>
                <a:lnTo>
                  <a:pt x="645" y="1836"/>
                </a:lnTo>
                <a:lnTo>
                  <a:pt x="644" y="1837"/>
                </a:lnTo>
                <a:lnTo>
                  <a:pt x="640" y="1837"/>
                </a:lnTo>
                <a:lnTo>
                  <a:pt x="635" y="1837"/>
                </a:lnTo>
                <a:lnTo>
                  <a:pt x="631" y="1838"/>
                </a:lnTo>
                <a:lnTo>
                  <a:pt x="630" y="1841"/>
                </a:lnTo>
                <a:lnTo>
                  <a:pt x="632" y="1842"/>
                </a:lnTo>
                <a:lnTo>
                  <a:pt x="636" y="1843"/>
                </a:lnTo>
                <a:lnTo>
                  <a:pt x="640" y="1844"/>
                </a:lnTo>
                <a:lnTo>
                  <a:pt x="645" y="1844"/>
                </a:lnTo>
                <a:lnTo>
                  <a:pt x="647" y="1844"/>
                </a:lnTo>
                <a:lnTo>
                  <a:pt x="650" y="1845"/>
                </a:lnTo>
                <a:lnTo>
                  <a:pt x="653" y="1847"/>
                </a:lnTo>
                <a:lnTo>
                  <a:pt x="657" y="1851"/>
                </a:lnTo>
                <a:lnTo>
                  <a:pt x="658" y="1854"/>
                </a:lnTo>
                <a:lnTo>
                  <a:pt x="659" y="1857"/>
                </a:lnTo>
                <a:lnTo>
                  <a:pt x="660" y="1860"/>
                </a:lnTo>
                <a:lnTo>
                  <a:pt x="662" y="1864"/>
                </a:lnTo>
                <a:lnTo>
                  <a:pt x="665" y="1867"/>
                </a:lnTo>
                <a:lnTo>
                  <a:pt x="667" y="1868"/>
                </a:lnTo>
                <a:lnTo>
                  <a:pt x="670" y="1868"/>
                </a:lnTo>
                <a:lnTo>
                  <a:pt x="673" y="1868"/>
                </a:lnTo>
                <a:lnTo>
                  <a:pt x="675" y="1869"/>
                </a:lnTo>
                <a:lnTo>
                  <a:pt x="676" y="1872"/>
                </a:lnTo>
                <a:lnTo>
                  <a:pt x="677" y="1876"/>
                </a:lnTo>
                <a:lnTo>
                  <a:pt x="677" y="1881"/>
                </a:lnTo>
                <a:lnTo>
                  <a:pt x="677" y="1884"/>
                </a:lnTo>
                <a:lnTo>
                  <a:pt x="677" y="1887"/>
                </a:lnTo>
                <a:lnTo>
                  <a:pt x="678" y="1887"/>
                </a:lnTo>
                <a:lnTo>
                  <a:pt x="680" y="1885"/>
                </a:lnTo>
                <a:lnTo>
                  <a:pt x="682" y="1883"/>
                </a:lnTo>
                <a:lnTo>
                  <a:pt x="685" y="1880"/>
                </a:lnTo>
                <a:lnTo>
                  <a:pt x="688" y="1879"/>
                </a:lnTo>
                <a:lnTo>
                  <a:pt x="689" y="1877"/>
                </a:lnTo>
                <a:lnTo>
                  <a:pt x="692" y="1879"/>
                </a:lnTo>
                <a:lnTo>
                  <a:pt x="696" y="1880"/>
                </a:lnTo>
                <a:lnTo>
                  <a:pt x="698" y="1881"/>
                </a:lnTo>
                <a:lnTo>
                  <a:pt x="701" y="1881"/>
                </a:lnTo>
                <a:lnTo>
                  <a:pt x="704" y="1880"/>
                </a:lnTo>
                <a:lnTo>
                  <a:pt x="705" y="1879"/>
                </a:lnTo>
                <a:lnTo>
                  <a:pt x="705" y="1876"/>
                </a:lnTo>
                <a:lnTo>
                  <a:pt x="706" y="1875"/>
                </a:lnTo>
                <a:lnTo>
                  <a:pt x="711" y="1874"/>
                </a:lnTo>
                <a:lnTo>
                  <a:pt x="718" y="1873"/>
                </a:lnTo>
                <a:lnTo>
                  <a:pt x="722" y="1872"/>
                </a:lnTo>
                <a:lnTo>
                  <a:pt x="728" y="1869"/>
                </a:lnTo>
                <a:lnTo>
                  <a:pt x="733" y="1866"/>
                </a:lnTo>
                <a:lnTo>
                  <a:pt x="738" y="1861"/>
                </a:lnTo>
                <a:lnTo>
                  <a:pt x="747" y="1856"/>
                </a:lnTo>
                <a:lnTo>
                  <a:pt x="756" y="1851"/>
                </a:lnTo>
                <a:lnTo>
                  <a:pt x="760" y="1846"/>
                </a:lnTo>
                <a:lnTo>
                  <a:pt x="762" y="1844"/>
                </a:lnTo>
                <a:lnTo>
                  <a:pt x="767" y="1843"/>
                </a:lnTo>
                <a:lnTo>
                  <a:pt x="771" y="1842"/>
                </a:lnTo>
                <a:lnTo>
                  <a:pt x="776" y="1841"/>
                </a:lnTo>
                <a:lnTo>
                  <a:pt x="781" y="1837"/>
                </a:lnTo>
                <a:lnTo>
                  <a:pt x="787" y="1835"/>
                </a:lnTo>
                <a:lnTo>
                  <a:pt x="791" y="1832"/>
                </a:lnTo>
                <a:lnTo>
                  <a:pt x="796" y="1831"/>
                </a:lnTo>
                <a:lnTo>
                  <a:pt x="800" y="1830"/>
                </a:lnTo>
                <a:lnTo>
                  <a:pt x="806" y="1828"/>
                </a:lnTo>
                <a:lnTo>
                  <a:pt x="811" y="1826"/>
                </a:lnTo>
                <a:lnTo>
                  <a:pt x="813" y="1821"/>
                </a:lnTo>
                <a:lnTo>
                  <a:pt x="815" y="1816"/>
                </a:lnTo>
                <a:lnTo>
                  <a:pt x="818" y="1811"/>
                </a:lnTo>
                <a:lnTo>
                  <a:pt x="822" y="1805"/>
                </a:lnTo>
                <a:lnTo>
                  <a:pt x="830" y="1800"/>
                </a:lnTo>
                <a:lnTo>
                  <a:pt x="840" y="1798"/>
                </a:lnTo>
                <a:lnTo>
                  <a:pt x="847" y="1799"/>
                </a:lnTo>
                <a:lnTo>
                  <a:pt x="852" y="1799"/>
                </a:lnTo>
                <a:lnTo>
                  <a:pt x="858" y="1799"/>
                </a:lnTo>
                <a:lnTo>
                  <a:pt x="858" y="1797"/>
                </a:lnTo>
                <a:lnTo>
                  <a:pt x="860" y="1792"/>
                </a:lnTo>
                <a:lnTo>
                  <a:pt x="861" y="1788"/>
                </a:lnTo>
                <a:lnTo>
                  <a:pt x="865" y="1789"/>
                </a:lnTo>
                <a:lnTo>
                  <a:pt x="867" y="1791"/>
                </a:lnTo>
                <a:lnTo>
                  <a:pt x="870" y="1791"/>
                </a:lnTo>
                <a:lnTo>
                  <a:pt x="871" y="1790"/>
                </a:lnTo>
                <a:lnTo>
                  <a:pt x="873" y="1786"/>
                </a:lnTo>
                <a:lnTo>
                  <a:pt x="875" y="1783"/>
                </a:lnTo>
                <a:lnTo>
                  <a:pt x="876" y="1780"/>
                </a:lnTo>
                <a:lnTo>
                  <a:pt x="879" y="1777"/>
                </a:lnTo>
                <a:lnTo>
                  <a:pt x="881" y="1775"/>
                </a:lnTo>
                <a:lnTo>
                  <a:pt x="886" y="1771"/>
                </a:lnTo>
                <a:lnTo>
                  <a:pt x="891" y="1769"/>
                </a:lnTo>
                <a:lnTo>
                  <a:pt x="895" y="1767"/>
                </a:lnTo>
                <a:lnTo>
                  <a:pt x="897" y="1766"/>
                </a:lnTo>
                <a:lnTo>
                  <a:pt x="898" y="1767"/>
                </a:lnTo>
                <a:lnTo>
                  <a:pt x="899" y="1768"/>
                </a:lnTo>
                <a:lnTo>
                  <a:pt x="902" y="1768"/>
                </a:lnTo>
                <a:lnTo>
                  <a:pt x="904" y="1766"/>
                </a:lnTo>
                <a:lnTo>
                  <a:pt x="908" y="1762"/>
                </a:lnTo>
                <a:lnTo>
                  <a:pt x="909" y="1759"/>
                </a:lnTo>
                <a:lnTo>
                  <a:pt x="911" y="1756"/>
                </a:lnTo>
                <a:lnTo>
                  <a:pt x="913" y="1753"/>
                </a:lnTo>
                <a:lnTo>
                  <a:pt x="916" y="1751"/>
                </a:lnTo>
                <a:lnTo>
                  <a:pt x="918" y="1748"/>
                </a:lnTo>
                <a:lnTo>
                  <a:pt x="920" y="1746"/>
                </a:lnTo>
                <a:lnTo>
                  <a:pt x="924" y="1745"/>
                </a:lnTo>
                <a:lnTo>
                  <a:pt x="927" y="1745"/>
                </a:lnTo>
                <a:lnTo>
                  <a:pt x="929" y="1744"/>
                </a:lnTo>
                <a:lnTo>
                  <a:pt x="932" y="1744"/>
                </a:lnTo>
                <a:lnTo>
                  <a:pt x="934" y="1744"/>
                </a:lnTo>
                <a:lnTo>
                  <a:pt x="937" y="1745"/>
                </a:lnTo>
                <a:lnTo>
                  <a:pt x="940" y="1747"/>
                </a:lnTo>
                <a:lnTo>
                  <a:pt x="942" y="1747"/>
                </a:lnTo>
                <a:lnTo>
                  <a:pt x="944" y="1743"/>
                </a:lnTo>
                <a:lnTo>
                  <a:pt x="944" y="1735"/>
                </a:lnTo>
                <a:lnTo>
                  <a:pt x="944" y="1728"/>
                </a:lnTo>
                <a:lnTo>
                  <a:pt x="944" y="1721"/>
                </a:lnTo>
                <a:lnTo>
                  <a:pt x="948" y="1715"/>
                </a:lnTo>
                <a:lnTo>
                  <a:pt x="951" y="1710"/>
                </a:lnTo>
                <a:lnTo>
                  <a:pt x="955" y="1707"/>
                </a:lnTo>
                <a:lnTo>
                  <a:pt x="957" y="1705"/>
                </a:lnTo>
                <a:lnTo>
                  <a:pt x="960" y="1703"/>
                </a:lnTo>
                <a:lnTo>
                  <a:pt x="965" y="1703"/>
                </a:lnTo>
                <a:lnTo>
                  <a:pt x="969" y="1703"/>
                </a:lnTo>
                <a:lnTo>
                  <a:pt x="972" y="1702"/>
                </a:lnTo>
                <a:lnTo>
                  <a:pt x="975" y="1699"/>
                </a:lnTo>
                <a:lnTo>
                  <a:pt x="978" y="1694"/>
                </a:lnTo>
                <a:lnTo>
                  <a:pt x="982" y="1690"/>
                </a:lnTo>
                <a:lnTo>
                  <a:pt x="984" y="1686"/>
                </a:lnTo>
                <a:lnTo>
                  <a:pt x="981" y="1682"/>
                </a:lnTo>
                <a:lnTo>
                  <a:pt x="978" y="1678"/>
                </a:lnTo>
                <a:lnTo>
                  <a:pt x="975" y="1676"/>
                </a:lnTo>
                <a:lnTo>
                  <a:pt x="973" y="1674"/>
                </a:lnTo>
                <a:lnTo>
                  <a:pt x="970" y="1670"/>
                </a:lnTo>
                <a:lnTo>
                  <a:pt x="966" y="1664"/>
                </a:lnTo>
                <a:lnTo>
                  <a:pt x="966" y="1660"/>
                </a:lnTo>
                <a:lnTo>
                  <a:pt x="969" y="1656"/>
                </a:lnTo>
                <a:lnTo>
                  <a:pt x="972" y="1655"/>
                </a:lnTo>
                <a:lnTo>
                  <a:pt x="975" y="1659"/>
                </a:lnTo>
                <a:lnTo>
                  <a:pt x="978" y="1663"/>
                </a:lnTo>
                <a:lnTo>
                  <a:pt x="979" y="1667"/>
                </a:lnTo>
                <a:lnTo>
                  <a:pt x="981" y="1667"/>
                </a:lnTo>
                <a:lnTo>
                  <a:pt x="982" y="1663"/>
                </a:lnTo>
                <a:lnTo>
                  <a:pt x="985" y="1660"/>
                </a:lnTo>
                <a:lnTo>
                  <a:pt x="985" y="1654"/>
                </a:lnTo>
                <a:lnTo>
                  <a:pt x="985" y="1648"/>
                </a:lnTo>
                <a:lnTo>
                  <a:pt x="984" y="1641"/>
                </a:lnTo>
                <a:lnTo>
                  <a:pt x="982" y="1636"/>
                </a:lnTo>
                <a:lnTo>
                  <a:pt x="980" y="1629"/>
                </a:lnTo>
                <a:lnTo>
                  <a:pt x="978" y="1619"/>
                </a:lnTo>
                <a:lnTo>
                  <a:pt x="974" y="1611"/>
                </a:lnTo>
                <a:lnTo>
                  <a:pt x="973" y="1604"/>
                </a:lnTo>
                <a:lnTo>
                  <a:pt x="973" y="1600"/>
                </a:lnTo>
                <a:lnTo>
                  <a:pt x="974" y="1596"/>
                </a:lnTo>
                <a:lnTo>
                  <a:pt x="977" y="1594"/>
                </a:lnTo>
                <a:lnTo>
                  <a:pt x="980" y="1595"/>
                </a:lnTo>
                <a:lnTo>
                  <a:pt x="984" y="1595"/>
                </a:lnTo>
                <a:lnTo>
                  <a:pt x="985" y="1595"/>
                </a:lnTo>
                <a:lnTo>
                  <a:pt x="986" y="1591"/>
                </a:lnTo>
                <a:lnTo>
                  <a:pt x="989" y="1584"/>
                </a:lnTo>
                <a:lnTo>
                  <a:pt x="990" y="1578"/>
                </a:lnTo>
                <a:lnTo>
                  <a:pt x="989" y="1573"/>
                </a:lnTo>
                <a:lnTo>
                  <a:pt x="987" y="1572"/>
                </a:lnTo>
                <a:lnTo>
                  <a:pt x="985" y="1573"/>
                </a:lnTo>
                <a:lnTo>
                  <a:pt x="984" y="1574"/>
                </a:lnTo>
                <a:lnTo>
                  <a:pt x="980" y="1572"/>
                </a:lnTo>
                <a:lnTo>
                  <a:pt x="978" y="1568"/>
                </a:lnTo>
                <a:lnTo>
                  <a:pt x="977" y="1563"/>
                </a:lnTo>
                <a:lnTo>
                  <a:pt x="978" y="1558"/>
                </a:lnTo>
                <a:lnTo>
                  <a:pt x="980" y="1551"/>
                </a:lnTo>
                <a:lnTo>
                  <a:pt x="982" y="1546"/>
                </a:lnTo>
                <a:lnTo>
                  <a:pt x="986" y="1542"/>
                </a:lnTo>
                <a:lnTo>
                  <a:pt x="988" y="1541"/>
                </a:lnTo>
                <a:lnTo>
                  <a:pt x="990" y="1541"/>
                </a:lnTo>
                <a:lnTo>
                  <a:pt x="993" y="1543"/>
                </a:lnTo>
                <a:lnTo>
                  <a:pt x="995" y="1546"/>
                </a:lnTo>
                <a:lnTo>
                  <a:pt x="996" y="1546"/>
                </a:lnTo>
                <a:lnTo>
                  <a:pt x="998" y="1538"/>
                </a:lnTo>
                <a:lnTo>
                  <a:pt x="1000" y="1528"/>
                </a:lnTo>
                <a:lnTo>
                  <a:pt x="1000" y="1524"/>
                </a:lnTo>
                <a:lnTo>
                  <a:pt x="1002" y="1520"/>
                </a:lnTo>
                <a:lnTo>
                  <a:pt x="1004" y="1518"/>
                </a:lnTo>
                <a:lnTo>
                  <a:pt x="1007" y="1515"/>
                </a:lnTo>
                <a:lnTo>
                  <a:pt x="1008" y="1511"/>
                </a:lnTo>
                <a:lnTo>
                  <a:pt x="1008" y="1509"/>
                </a:lnTo>
                <a:lnTo>
                  <a:pt x="1004" y="1505"/>
                </a:lnTo>
                <a:lnTo>
                  <a:pt x="1001" y="1503"/>
                </a:lnTo>
                <a:lnTo>
                  <a:pt x="998" y="1500"/>
                </a:lnTo>
                <a:lnTo>
                  <a:pt x="997" y="1496"/>
                </a:lnTo>
                <a:lnTo>
                  <a:pt x="996" y="1493"/>
                </a:lnTo>
                <a:lnTo>
                  <a:pt x="994" y="1488"/>
                </a:lnTo>
                <a:lnTo>
                  <a:pt x="992" y="1482"/>
                </a:lnTo>
                <a:lnTo>
                  <a:pt x="990" y="1477"/>
                </a:lnTo>
                <a:lnTo>
                  <a:pt x="989" y="1472"/>
                </a:lnTo>
                <a:lnTo>
                  <a:pt x="988" y="1467"/>
                </a:lnTo>
                <a:lnTo>
                  <a:pt x="988" y="1463"/>
                </a:lnTo>
                <a:lnTo>
                  <a:pt x="988" y="1459"/>
                </a:lnTo>
                <a:lnTo>
                  <a:pt x="987" y="1456"/>
                </a:lnTo>
                <a:lnTo>
                  <a:pt x="985" y="1452"/>
                </a:lnTo>
                <a:lnTo>
                  <a:pt x="984" y="1449"/>
                </a:lnTo>
                <a:lnTo>
                  <a:pt x="984" y="1447"/>
                </a:lnTo>
                <a:lnTo>
                  <a:pt x="987" y="1443"/>
                </a:lnTo>
                <a:lnTo>
                  <a:pt x="990" y="1440"/>
                </a:lnTo>
                <a:lnTo>
                  <a:pt x="990" y="1435"/>
                </a:lnTo>
                <a:lnTo>
                  <a:pt x="989" y="1431"/>
                </a:lnTo>
                <a:lnTo>
                  <a:pt x="987" y="1427"/>
                </a:lnTo>
                <a:lnTo>
                  <a:pt x="985" y="1425"/>
                </a:lnTo>
                <a:lnTo>
                  <a:pt x="982" y="1422"/>
                </a:lnTo>
                <a:lnTo>
                  <a:pt x="980" y="1420"/>
                </a:lnTo>
                <a:lnTo>
                  <a:pt x="978" y="1416"/>
                </a:lnTo>
                <a:lnTo>
                  <a:pt x="977" y="1409"/>
                </a:lnTo>
                <a:lnTo>
                  <a:pt x="977" y="1401"/>
                </a:lnTo>
                <a:lnTo>
                  <a:pt x="977" y="1395"/>
                </a:lnTo>
                <a:lnTo>
                  <a:pt x="979" y="1390"/>
                </a:lnTo>
                <a:lnTo>
                  <a:pt x="982" y="1388"/>
                </a:lnTo>
                <a:lnTo>
                  <a:pt x="984" y="1386"/>
                </a:lnTo>
                <a:lnTo>
                  <a:pt x="985" y="1384"/>
                </a:lnTo>
                <a:lnTo>
                  <a:pt x="985" y="1381"/>
                </a:lnTo>
                <a:lnTo>
                  <a:pt x="985" y="1379"/>
                </a:lnTo>
                <a:lnTo>
                  <a:pt x="985" y="1378"/>
                </a:lnTo>
                <a:lnTo>
                  <a:pt x="984" y="1375"/>
                </a:lnTo>
                <a:lnTo>
                  <a:pt x="981" y="1369"/>
                </a:lnTo>
                <a:lnTo>
                  <a:pt x="979" y="1360"/>
                </a:lnTo>
                <a:lnTo>
                  <a:pt x="977" y="1351"/>
                </a:lnTo>
                <a:lnTo>
                  <a:pt x="973" y="1341"/>
                </a:lnTo>
                <a:lnTo>
                  <a:pt x="967" y="1328"/>
                </a:lnTo>
                <a:lnTo>
                  <a:pt x="964" y="1319"/>
                </a:lnTo>
                <a:lnTo>
                  <a:pt x="964" y="1315"/>
                </a:lnTo>
                <a:lnTo>
                  <a:pt x="964" y="1312"/>
                </a:lnTo>
                <a:lnTo>
                  <a:pt x="962" y="1304"/>
                </a:lnTo>
                <a:lnTo>
                  <a:pt x="958" y="1295"/>
                </a:lnTo>
                <a:lnTo>
                  <a:pt x="956" y="1289"/>
                </a:lnTo>
                <a:lnTo>
                  <a:pt x="955" y="1284"/>
                </a:lnTo>
                <a:lnTo>
                  <a:pt x="955" y="1277"/>
                </a:lnTo>
                <a:lnTo>
                  <a:pt x="956" y="1268"/>
                </a:lnTo>
                <a:lnTo>
                  <a:pt x="957" y="1259"/>
                </a:lnTo>
                <a:lnTo>
                  <a:pt x="956" y="1251"/>
                </a:lnTo>
                <a:lnTo>
                  <a:pt x="950" y="1242"/>
                </a:lnTo>
                <a:lnTo>
                  <a:pt x="943" y="1235"/>
                </a:lnTo>
                <a:lnTo>
                  <a:pt x="940" y="1229"/>
                </a:lnTo>
                <a:lnTo>
                  <a:pt x="939" y="1226"/>
                </a:lnTo>
                <a:lnTo>
                  <a:pt x="936" y="1221"/>
                </a:lnTo>
                <a:lnTo>
                  <a:pt x="932" y="1217"/>
                </a:lnTo>
                <a:lnTo>
                  <a:pt x="929" y="1217"/>
                </a:lnTo>
                <a:lnTo>
                  <a:pt x="927" y="1215"/>
                </a:lnTo>
                <a:lnTo>
                  <a:pt x="927" y="1211"/>
                </a:lnTo>
                <a:lnTo>
                  <a:pt x="928" y="1205"/>
                </a:lnTo>
                <a:lnTo>
                  <a:pt x="931" y="1201"/>
                </a:lnTo>
                <a:lnTo>
                  <a:pt x="933" y="1198"/>
                </a:lnTo>
                <a:lnTo>
                  <a:pt x="933" y="1191"/>
                </a:lnTo>
                <a:lnTo>
                  <a:pt x="932" y="1184"/>
                </a:lnTo>
                <a:lnTo>
                  <a:pt x="929" y="1179"/>
                </a:lnTo>
                <a:lnTo>
                  <a:pt x="928" y="1175"/>
                </a:lnTo>
                <a:lnTo>
                  <a:pt x="925" y="1171"/>
                </a:lnTo>
                <a:lnTo>
                  <a:pt x="922" y="1168"/>
                </a:lnTo>
                <a:lnTo>
                  <a:pt x="920" y="1166"/>
                </a:lnTo>
                <a:lnTo>
                  <a:pt x="917" y="1163"/>
                </a:lnTo>
                <a:lnTo>
                  <a:pt x="912" y="1161"/>
                </a:lnTo>
                <a:lnTo>
                  <a:pt x="908" y="1159"/>
                </a:lnTo>
                <a:lnTo>
                  <a:pt x="904" y="1158"/>
                </a:lnTo>
                <a:lnTo>
                  <a:pt x="903" y="1155"/>
                </a:lnTo>
                <a:lnTo>
                  <a:pt x="902" y="1152"/>
                </a:lnTo>
                <a:lnTo>
                  <a:pt x="898" y="1147"/>
                </a:lnTo>
                <a:lnTo>
                  <a:pt x="891" y="1141"/>
                </a:lnTo>
                <a:lnTo>
                  <a:pt x="885" y="1136"/>
                </a:lnTo>
                <a:lnTo>
                  <a:pt x="881" y="1130"/>
                </a:lnTo>
                <a:lnTo>
                  <a:pt x="881" y="1124"/>
                </a:lnTo>
                <a:lnTo>
                  <a:pt x="881" y="1122"/>
                </a:lnTo>
                <a:lnTo>
                  <a:pt x="880" y="1121"/>
                </a:lnTo>
                <a:lnTo>
                  <a:pt x="876" y="1121"/>
                </a:lnTo>
                <a:lnTo>
                  <a:pt x="874" y="1120"/>
                </a:lnTo>
                <a:lnTo>
                  <a:pt x="874" y="1116"/>
                </a:lnTo>
                <a:lnTo>
                  <a:pt x="872" y="1111"/>
                </a:lnTo>
                <a:lnTo>
                  <a:pt x="868" y="1107"/>
                </a:lnTo>
                <a:lnTo>
                  <a:pt x="861" y="1100"/>
                </a:lnTo>
                <a:lnTo>
                  <a:pt x="852" y="1092"/>
                </a:lnTo>
                <a:lnTo>
                  <a:pt x="844" y="1084"/>
                </a:lnTo>
                <a:lnTo>
                  <a:pt x="840" y="1077"/>
                </a:lnTo>
                <a:lnTo>
                  <a:pt x="837" y="1070"/>
                </a:lnTo>
                <a:lnTo>
                  <a:pt x="835" y="1064"/>
                </a:lnTo>
                <a:lnTo>
                  <a:pt x="833" y="1061"/>
                </a:lnTo>
                <a:lnTo>
                  <a:pt x="828" y="1058"/>
                </a:lnTo>
                <a:lnTo>
                  <a:pt x="825" y="1055"/>
                </a:lnTo>
                <a:lnTo>
                  <a:pt x="823" y="1050"/>
                </a:lnTo>
                <a:lnTo>
                  <a:pt x="823" y="1047"/>
                </a:lnTo>
                <a:lnTo>
                  <a:pt x="823" y="1045"/>
                </a:lnTo>
                <a:lnTo>
                  <a:pt x="822" y="1044"/>
                </a:lnTo>
                <a:lnTo>
                  <a:pt x="821" y="1040"/>
                </a:lnTo>
                <a:lnTo>
                  <a:pt x="819" y="1037"/>
                </a:lnTo>
                <a:lnTo>
                  <a:pt x="817" y="1037"/>
                </a:lnTo>
                <a:lnTo>
                  <a:pt x="814" y="1038"/>
                </a:lnTo>
                <a:lnTo>
                  <a:pt x="813" y="1038"/>
                </a:lnTo>
                <a:lnTo>
                  <a:pt x="812" y="1038"/>
                </a:lnTo>
                <a:lnTo>
                  <a:pt x="810" y="1035"/>
                </a:lnTo>
                <a:lnTo>
                  <a:pt x="806" y="1031"/>
                </a:lnTo>
                <a:lnTo>
                  <a:pt x="802" y="1025"/>
                </a:lnTo>
                <a:lnTo>
                  <a:pt x="797" y="1020"/>
                </a:lnTo>
                <a:lnTo>
                  <a:pt x="795" y="1020"/>
                </a:lnTo>
                <a:lnTo>
                  <a:pt x="794" y="1024"/>
                </a:lnTo>
                <a:lnTo>
                  <a:pt x="794" y="1026"/>
                </a:lnTo>
                <a:lnTo>
                  <a:pt x="792" y="1029"/>
                </a:lnTo>
                <a:lnTo>
                  <a:pt x="790" y="1030"/>
                </a:lnTo>
                <a:lnTo>
                  <a:pt x="788" y="1030"/>
                </a:lnTo>
                <a:lnTo>
                  <a:pt x="787" y="1029"/>
                </a:lnTo>
                <a:lnTo>
                  <a:pt x="787" y="1029"/>
                </a:lnTo>
                <a:lnTo>
                  <a:pt x="784" y="1030"/>
                </a:lnTo>
                <a:lnTo>
                  <a:pt x="782" y="1031"/>
                </a:lnTo>
                <a:lnTo>
                  <a:pt x="779" y="1032"/>
                </a:lnTo>
                <a:lnTo>
                  <a:pt x="777" y="1031"/>
                </a:lnTo>
                <a:lnTo>
                  <a:pt x="777" y="1027"/>
                </a:lnTo>
                <a:lnTo>
                  <a:pt x="779" y="1024"/>
                </a:lnTo>
                <a:lnTo>
                  <a:pt x="781" y="1022"/>
                </a:lnTo>
                <a:lnTo>
                  <a:pt x="781" y="1019"/>
                </a:lnTo>
                <a:lnTo>
                  <a:pt x="780" y="1016"/>
                </a:lnTo>
                <a:lnTo>
                  <a:pt x="779" y="1011"/>
                </a:lnTo>
                <a:lnTo>
                  <a:pt x="776" y="1008"/>
                </a:lnTo>
                <a:lnTo>
                  <a:pt x="775" y="1004"/>
                </a:lnTo>
                <a:lnTo>
                  <a:pt x="773" y="1003"/>
                </a:lnTo>
                <a:lnTo>
                  <a:pt x="771" y="1004"/>
                </a:lnTo>
                <a:lnTo>
                  <a:pt x="769" y="1006"/>
                </a:lnTo>
                <a:lnTo>
                  <a:pt x="767" y="1006"/>
                </a:lnTo>
                <a:lnTo>
                  <a:pt x="764" y="1003"/>
                </a:lnTo>
                <a:lnTo>
                  <a:pt x="759" y="997"/>
                </a:lnTo>
                <a:lnTo>
                  <a:pt x="752" y="993"/>
                </a:lnTo>
                <a:lnTo>
                  <a:pt x="747" y="991"/>
                </a:lnTo>
                <a:lnTo>
                  <a:pt x="744" y="989"/>
                </a:lnTo>
                <a:lnTo>
                  <a:pt x="742" y="989"/>
                </a:lnTo>
                <a:lnTo>
                  <a:pt x="739" y="987"/>
                </a:lnTo>
                <a:lnTo>
                  <a:pt x="737" y="986"/>
                </a:lnTo>
                <a:lnTo>
                  <a:pt x="736" y="985"/>
                </a:lnTo>
                <a:lnTo>
                  <a:pt x="735" y="985"/>
                </a:lnTo>
                <a:lnTo>
                  <a:pt x="734" y="985"/>
                </a:lnTo>
                <a:lnTo>
                  <a:pt x="731" y="985"/>
                </a:lnTo>
                <a:lnTo>
                  <a:pt x="730" y="982"/>
                </a:lnTo>
                <a:lnTo>
                  <a:pt x="730" y="980"/>
                </a:lnTo>
                <a:lnTo>
                  <a:pt x="730" y="978"/>
                </a:lnTo>
                <a:lnTo>
                  <a:pt x="729" y="976"/>
                </a:lnTo>
                <a:lnTo>
                  <a:pt x="723" y="970"/>
                </a:lnTo>
                <a:lnTo>
                  <a:pt x="716" y="964"/>
                </a:lnTo>
                <a:lnTo>
                  <a:pt x="712" y="959"/>
                </a:lnTo>
                <a:lnTo>
                  <a:pt x="706" y="955"/>
                </a:lnTo>
                <a:lnTo>
                  <a:pt x="700" y="949"/>
                </a:lnTo>
                <a:lnTo>
                  <a:pt x="693" y="943"/>
                </a:lnTo>
                <a:lnTo>
                  <a:pt x="689" y="938"/>
                </a:lnTo>
                <a:lnTo>
                  <a:pt x="686" y="934"/>
                </a:lnTo>
                <a:lnTo>
                  <a:pt x="684" y="931"/>
                </a:lnTo>
                <a:lnTo>
                  <a:pt x="682" y="926"/>
                </a:lnTo>
                <a:lnTo>
                  <a:pt x="677" y="918"/>
                </a:lnTo>
                <a:lnTo>
                  <a:pt x="672" y="910"/>
                </a:lnTo>
                <a:lnTo>
                  <a:pt x="667" y="904"/>
                </a:lnTo>
                <a:lnTo>
                  <a:pt x="662" y="903"/>
                </a:lnTo>
                <a:lnTo>
                  <a:pt x="659" y="903"/>
                </a:lnTo>
                <a:lnTo>
                  <a:pt x="657" y="902"/>
                </a:lnTo>
                <a:lnTo>
                  <a:pt x="653" y="898"/>
                </a:lnTo>
                <a:lnTo>
                  <a:pt x="647" y="893"/>
                </a:lnTo>
                <a:lnTo>
                  <a:pt x="640" y="887"/>
                </a:lnTo>
                <a:lnTo>
                  <a:pt x="634" y="880"/>
                </a:lnTo>
                <a:lnTo>
                  <a:pt x="628" y="875"/>
                </a:lnTo>
                <a:lnTo>
                  <a:pt x="622" y="870"/>
                </a:lnTo>
                <a:lnTo>
                  <a:pt x="614" y="860"/>
                </a:lnTo>
                <a:lnTo>
                  <a:pt x="606" y="850"/>
                </a:lnTo>
                <a:lnTo>
                  <a:pt x="601" y="843"/>
                </a:lnTo>
                <a:lnTo>
                  <a:pt x="598" y="839"/>
                </a:lnTo>
                <a:lnTo>
                  <a:pt x="593" y="832"/>
                </a:lnTo>
                <a:lnTo>
                  <a:pt x="591" y="825"/>
                </a:lnTo>
                <a:lnTo>
                  <a:pt x="589" y="814"/>
                </a:lnTo>
                <a:lnTo>
                  <a:pt x="590" y="803"/>
                </a:lnTo>
                <a:lnTo>
                  <a:pt x="591" y="790"/>
                </a:lnTo>
                <a:lnTo>
                  <a:pt x="590" y="779"/>
                </a:lnTo>
                <a:lnTo>
                  <a:pt x="582" y="769"/>
                </a:lnTo>
                <a:lnTo>
                  <a:pt x="576" y="766"/>
                </a:lnTo>
                <a:lnTo>
                  <a:pt x="569" y="761"/>
                </a:lnTo>
                <a:lnTo>
                  <a:pt x="563" y="757"/>
                </a:lnTo>
                <a:lnTo>
                  <a:pt x="558" y="751"/>
                </a:lnTo>
                <a:lnTo>
                  <a:pt x="552" y="746"/>
                </a:lnTo>
                <a:lnTo>
                  <a:pt x="546" y="742"/>
                </a:lnTo>
                <a:lnTo>
                  <a:pt x="540" y="737"/>
                </a:lnTo>
                <a:lnTo>
                  <a:pt x="536" y="734"/>
                </a:lnTo>
                <a:lnTo>
                  <a:pt x="531" y="729"/>
                </a:lnTo>
                <a:lnTo>
                  <a:pt x="525" y="724"/>
                </a:lnTo>
                <a:lnTo>
                  <a:pt x="518" y="719"/>
                </a:lnTo>
                <a:lnTo>
                  <a:pt x="513" y="713"/>
                </a:lnTo>
                <a:lnTo>
                  <a:pt x="508" y="707"/>
                </a:lnTo>
                <a:lnTo>
                  <a:pt x="503" y="703"/>
                </a:lnTo>
                <a:lnTo>
                  <a:pt x="500" y="698"/>
                </a:lnTo>
                <a:lnTo>
                  <a:pt x="499" y="695"/>
                </a:lnTo>
                <a:lnTo>
                  <a:pt x="498" y="690"/>
                </a:lnTo>
                <a:lnTo>
                  <a:pt x="499" y="686"/>
                </a:lnTo>
                <a:lnTo>
                  <a:pt x="497" y="681"/>
                </a:lnTo>
                <a:lnTo>
                  <a:pt x="492" y="674"/>
                </a:lnTo>
                <a:lnTo>
                  <a:pt x="486" y="665"/>
                </a:lnTo>
                <a:lnTo>
                  <a:pt x="483" y="654"/>
                </a:lnTo>
                <a:lnTo>
                  <a:pt x="482" y="646"/>
                </a:lnTo>
                <a:lnTo>
                  <a:pt x="482" y="638"/>
                </a:lnTo>
                <a:lnTo>
                  <a:pt x="483" y="632"/>
                </a:lnTo>
                <a:lnTo>
                  <a:pt x="485" y="628"/>
                </a:lnTo>
                <a:lnTo>
                  <a:pt x="486" y="623"/>
                </a:lnTo>
                <a:lnTo>
                  <a:pt x="487" y="619"/>
                </a:lnTo>
                <a:lnTo>
                  <a:pt x="488" y="614"/>
                </a:lnTo>
                <a:lnTo>
                  <a:pt x="492" y="609"/>
                </a:lnTo>
                <a:lnTo>
                  <a:pt x="497" y="605"/>
                </a:lnTo>
                <a:lnTo>
                  <a:pt x="499" y="595"/>
                </a:lnTo>
                <a:lnTo>
                  <a:pt x="500" y="585"/>
                </a:lnTo>
                <a:lnTo>
                  <a:pt x="501" y="575"/>
                </a:lnTo>
                <a:lnTo>
                  <a:pt x="502" y="567"/>
                </a:lnTo>
                <a:lnTo>
                  <a:pt x="502" y="560"/>
                </a:lnTo>
                <a:lnTo>
                  <a:pt x="503" y="554"/>
                </a:lnTo>
                <a:lnTo>
                  <a:pt x="505" y="552"/>
                </a:lnTo>
                <a:lnTo>
                  <a:pt x="508" y="548"/>
                </a:lnTo>
                <a:lnTo>
                  <a:pt x="510" y="544"/>
                </a:lnTo>
                <a:lnTo>
                  <a:pt x="514" y="537"/>
                </a:lnTo>
                <a:lnTo>
                  <a:pt x="516" y="530"/>
                </a:lnTo>
                <a:lnTo>
                  <a:pt x="518" y="523"/>
                </a:lnTo>
                <a:lnTo>
                  <a:pt x="518" y="516"/>
                </a:lnTo>
                <a:lnTo>
                  <a:pt x="518" y="513"/>
                </a:lnTo>
                <a:lnTo>
                  <a:pt x="521" y="510"/>
                </a:lnTo>
                <a:lnTo>
                  <a:pt x="524" y="509"/>
                </a:lnTo>
                <a:lnTo>
                  <a:pt x="529" y="508"/>
                </a:lnTo>
                <a:lnTo>
                  <a:pt x="533" y="507"/>
                </a:lnTo>
                <a:lnTo>
                  <a:pt x="541" y="504"/>
                </a:lnTo>
                <a:lnTo>
                  <a:pt x="549" y="501"/>
                </a:lnTo>
                <a:lnTo>
                  <a:pt x="556" y="495"/>
                </a:lnTo>
                <a:lnTo>
                  <a:pt x="560" y="488"/>
                </a:lnTo>
                <a:lnTo>
                  <a:pt x="563" y="483"/>
                </a:lnTo>
                <a:lnTo>
                  <a:pt x="566" y="479"/>
                </a:lnTo>
                <a:lnTo>
                  <a:pt x="569" y="477"/>
                </a:lnTo>
                <a:lnTo>
                  <a:pt x="575" y="476"/>
                </a:lnTo>
                <a:lnTo>
                  <a:pt x="578" y="472"/>
                </a:lnTo>
                <a:lnTo>
                  <a:pt x="583" y="470"/>
                </a:lnTo>
                <a:lnTo>
                  <a:pt x="590" y="466"/>
                </a:lnTo>
                <a:lnTo>
                  <a:pt x="597" y="464"/>
                </a:lnTo>
                <a:lnTo>
                  <a:pt x="600" y="463"/>
                </a:lnTo>
                <a:lnTo>
                  <a:pt x="601" y="463"/>
                </a:lnTo>
                <a:lnTo>
                  <a:pt x="599" y="461"/>
                </a:lnTo>
                <a:lnTo>
                  <a:pt x="596" y="457"/>
                </a:lnTo>
                <a:lnTo>
                  <a:pt x="594" y="455"/>
                </a:lnTo>
                <a:lnTo>
                  <a:pt x="594" y="454"/>
                </a:lnTo>
                <a:lnTo>
                  <a:pt x="596" y="453"/>
                </a:lnTo>
                <a:lnTo>
                  <a:pt x="599" y="450"/>
                </a:lnTo>
                <a:lnTo>
                  <a:pt x="602" y="448"/>
                </a:lnTo>
                <a:lnTo>
                  <a:pt x="604" y="446"/>
                </a:lnTo>
                <a:lnTo>
                  <a:pt x="602" y="445"/>
                </a:lnTo>
                <a:lnTo>
                  <a:pt x="600" y="443"/>
                </a:lnTo>
                <a:lnTo>
                  <a:pt x="599" y="442"/>
                </a:lnTo>
                <a:lnTo>
                  <a:pt x="598" y="441"/>
                </a:lnTo>
                <a:lnTo>
                  <a:pt x="598" y="439"/>
                </a:lnTo>
                <a:lnTo>
                  <a:pt x="599" y="437"/>
                </a:lnTo>
                <a:lnTo>
                  <a:pt x="600" y="433"/>
                </a:lnTo>
                <a:lnTo>
                  <a:pt x="601" y="430"/>
                </a:lnTo>
                <a:lnTo>
                  <a:pt x="604" y="425"/>
                </a:lnTo>
                <a:lnTo>
                  <a:pt x="606" y="420"/>
                </a:lnTo>
                <a:lnTo>
                  <a:pt x="608" y="416"/>
                </a:lnTo>
                <a:lnTo>
                  <a:pt x="612" y="411"/>
                </a:lnTo>
                <a:lnTo>
                  <a:pt x="614" y="408"/>
                </a:lnTo>
                <a:lnTo>
                  <a:pt x="615" y="404"/>
                </a:lnTo>
                <a:lnTo>
                  <a:pt x="617" y="401"/>
                </a:lnTo>
                <a:lnTo>
                  <a:pt x="619" y="400"/>
                </a:lnTo>
                <a:lnTo>
                  <a:pt x="621" y="401"/>
                </a:lnTo>
                <a:lnTo>
                  <a:pt x="623" y="403"/>
                </a:lnTo>
                <a:lnTo>
                  <a:pt x="627" y="404"/>
                </a:lnTo>
                <a:lnTo>
                  <a:pt x="629" y="403"/>
                </a:lnTo>
                <a:lnTo>
                  <a:pt x="631" y="401"/>
                </a:lnTo>
                <a:lnTo>
                  <a:pt x="631" y="397"/>
                </a:lnTo>
                <a:lnTo>
                  <a:pt x="630" y="394"/>
                </a:lnTo>
                <a:lnTo>
                  <a:pt x="630" y="388"/>
                </a:lnTo>
                <a:lnTo>
                  <a:pt x="635" y="380"/>
                </a:lnTo>
                <a:lnTo>
                  <a:pt x="642" y="371"/>
                </a:lnTo>
                <a:lnTo>
                  <a:pt x="646" y="365"/>
                </a:lnTo>
                <a:lnTo>
                  <a:pt x="650" y="363"/>
                </a:lnTo>
                <a:lnTo>
                  <a:pt x="653" y="363"/>
                </a:lnTo>
                <a:lnTo>
                  <a:pt x="657" y="364"/>
                </a:lnTo>
                <a:lnTo>
                  <a:pt x="659" y="365"/>
                </a:lnTo>
                <a:lnTo>
                  <a:pt x="661" y="366"/>
                </a:lnTo>
                <a:lnTo>
                  <a:pt x="665" y="365"/>
                </a:lnTo>
                <a:lnTo>
                  <a:pt x="667" y="362"/>
                </a:lnTo>
                <a:lnTo>
                  <a:pt x="668" y="358"/>
                </a:lnTo>
                <a:lnTo>
                  <a:pt x="669" y="356"/>
                </a:lnTo>
                <a:lnTo>
                  <a:pt x="672" y="356"/>
                </a:lnTo>
                <a:lnTo>
                  <a:pt x="676" y="357"/>
                </a:lnTo>
                <a:lnTo>
                  <a:pt x="682" y="361"/>
                </a:lnTo>
                <a:lnTo>
                  <a:pt x="688" y="363"/>
                </a:lnTo>
                <a:lnTo>
                  <a:pt x="693" y="363"/>
                </a:lnTo>
                <a:lnTo>
                  <a:pt x="700" y="361"/>
                </a:lnTo>
                <a:lnTo>
                  <a:pt x="707" y="358"/>
                </a:lnTo>
                <a:lnTo>
                  <a:pt x="712" y="355"/>
                </a:lnTo>
                <a:lnTo>
                  <a:pt x="714" y="350"/>
                </a:lnTo>
                <a:lnTo>
                  <a:pt x="714" y="346"/>
                </a:lnTo>
                <a:lnTo>
                  <a:pt x="714" y="340"/>
                </a:lnTo>
                <a:lnTo>
                  <a:pt x="714" y="333"/>
                </a:lnTo>
                <a:lnTo>
                  <a:pt x="715" y="327"/>
                </a:lnTo>
                <a:lnTo>
                  <a:pt x="718" y="321"/>
                </a:lnTo>
                <a:lnTo>
                  <a:pt x="720" y="317"/>
                </a:lnTo>
                <a:lnTo>
                  <a:pt x="722" y="316"/>
                </a:lnTo>
                <a:lnTo>
                  <a:pt x="723" y="318"/>
                </a:lnTo>
                <a:lnTo>
                  <a:pt x="723" y="323"/>
                </a:lnTo>
                <a:lnTo>
                  <a:pt x="722" y="328"/>
                </a:lnTo>
                <a:lnTo>
                  <a:pt x="721" y="333"/>
                </a:lnTo>
                <a:lnTo>
                  <a:pt x="721" y="337"/>
                </a:lnTo>
                <a:lnTo>
                  <a:pt x="722" y="340"/>
                </a:lnTo>
                <a:lnTo>
                  <a:pt x="724" y="341"/>
                </a:lnTo>
                <a:lnTo>
                  <a:pt x="726" y="342"/>
                </a:lnTo>
                <a:lnTo>
                  <a:pt x="727" y="341"/>
                </a:lnTo>
                <a:lnTo>
                  <a:pt x="729" y="340"/>
                </a:lnTo>
                <a:lnTo>
                  <a:pt x="731" y="340"/>
                </a:lnTo>
                <a:lnTo>
                  <a:pt x="734" y="341"/>
                </a:lnTo>
                <a:lnTo>
                  <a:pt x="736" y="342"/>
                </a:lnTo>
                <a:lnTo>
                  <a:pt x="737" y="344"/>
                </a:lnTo>
                <a:lnTo>
                  <a:pt x="739" y="346"/>
                </a:lnTo>
                <a:lnTo>
                  <a:pt x="741" y="344"/>
                </a:lnTo>
                <a:lnTo>
                  <a:pt x="742" y="342"/>
                </a:lnTo>
                <a:lnTo>
                  <a:pt x="741" y="340"/>
                </a:lnTo>
                <a:lnTo>
                  <a:pt x="739" y="339"/>
                </a:lnTo>
                <a:lnTo>
                  <a:pt x="738" y="336"/>
                </a:lnTo>
                <a:lnTo>
                  <a:pt x="737" y="331"/>
                </a:lnTo>
                <a:lnTo>
                  <a:pt x="736" y="325"/>
                </a:lnTo>
                <a:lnTo>
                  <a:pt x="736" y="321"/>
                </a:lnTo>
                <a:lnTo>
                  <a:pt x="736" y="319"/>
                </a:lnTo>
                <a:lnTo>
                  <a:pt x="738" y="316"/>
                </a:lnTo>
                <a:lnTo>
                  <a:pt x="743" y="312"/>
                </a:lnTo>
                <a:lnTo>
                  <a:pt x="747" y="309"/>
                </a:lnTo>
                <a:lnTo>
                  <a:pt x="751" y="304"/>
                </a:lnTo>
                <a:lnTo>
                  <a:pt x="754" y="298"/>
                </a:lnTo>
                <a:lnTo>
                  <a:pt x="758" y="293"/>
                </a:lnTo>
                <a:lnTo>
                  <a:pt x="762" y="288"/>
                </a:lnTo>
                <a:lnTo>
                  <a:pt x="766" y="287"/>
                </a:lnTo>
                <a:lnTo>
                  <a:pt x="769" y="286"/>
                </a:lnTo>
                <a:lnTo>
                  <a:pt x="773" y="286"/>
                </a:lnTo>
                <a:lnTo>
                  <a:pt x="774" y="286"/>
                </a:lnTo>
                <a:lnTo>
                  <a:pt x="775" y="284"/>
                </a:lnTo>
                <a:lnTo>
                  <a:pt x="776" y="281"/>
                </a:lnTo>
                <a:lnTo>
                  <a:pt x="779" y="276"/>
                </a:lnTo>
                <a:lnTo>
                  <a:pt x="781" y="274"/>
                </a:lnTo>
                <a:lnTo>
                  <a:pt x="783" y="274"/>
                </a:lnTo>
                <a:lnTo>
                  <a:pt x="787" y="275"/>
                </a:lnTo>
                <a:lnTo>
                  <a:pt x="791" y="275"/>
                </a:lnTo>
                <a:lnTo>
                  <a:pt x="795" y="274"/>
                </a:lnTo>
                <a:lnTo>
                  <a:pt x="797" y="272"/>
                </a:lnTo>
                <a:lnTo>
                  <a:pt x="798" y="270"/>
                </a:lnTo>
                <a:lnTo>
                  <a:pt x="796" y="265"/>
                </a:lnTo>
                <a:lnTo>
                  <a:pt x="792" y="260"/>
                </a:lnTo>
                <a:lnTo>
                  <a:pt x="788" y="256"/>
                </a:lnTo>
                <a:lnTo>
                  <a:pt x="782" y="251"/>
                </a:lnTo>
                <a:lnTo>
                  <a:pt x="776" y="246"/>
                </a:lnTo>
                <a:lnTo>
                  <a:pt x="769" y="244"/>
                </a:lnTo>
                <a:lnTo>
                  <a:pt x="762" y="243"/>
                </a:lnTo>
                <a:lnTo>
                  <a:pt x="757" y="244"/>
                </a:lnTo>
                <a:lnTo>
                  <a:pt x="754" y="248"/>
                </a:lnTo>
                <a:lnTo>
                  <a:pt x="754" y="249"/>
                </a:lnTo>
                <a:lnTo>
                  <a:pt x="752" y="251"/>
                </a:lnTo>
                <a:lnTo>
                  <a:pt x="745" y="251"/>
                </a:lnTo>
                <a:lnTo>
                  <a:pt x="738" y="251"/>
                </a:lnTo>
                <a:lnTo>
                  <a:pt x="733" y="250"/>
                </a:lnTo>
                <a:lnTo>
                  <a:pt x="729" y="249"/>
                </a:lnTo>
                <a:lnTo>
                  <a:pt x="723" y="246"/>
                </a:lnTo>
                <a:lnTo>
                  <a:pt x="719" y="244"/>
                </a:lnTo>
                <a:lnTo>
                  <a:pt x="714" y="244"/>
                </a:lnTo>
                <a:lnTo>
                  <a:pt x="710" y="243"/>
                </a:lnTo>
                <a:lnTo>
                  <a:pt x="703" y="240"/>
                </a:lnTo>
                <a:lnTo>
                  <a:pt x="697" y="236"/>
                </a:lnTo>
                <a:lnTo>
                  <a:pt x="689" y="232"/>
                </a:lnTo>
                <a:lnTo>
                  <a:pt x="678" y="225"/>
                </a:lnTo>
                <a:lnTo>
                  <a:pt x="668" y="217"/>
                </a:lnTo>
                <a:lnTo>
                  <a:pt x="657" y="210"/>
                </a:lnTo>
                <a:lnTo>
                  <a:pt x="646" y="203"/>
                </a:lnTo>
                <a:lnTo>
                  <a:pt x="637" y="198"/>
                </a:lnTo>
                <a:lnTo>
                  <a:pt x="631" y="195"/>
                </a:lnTo>
                <a:lnTo>
                  <a:pt x="625" y="190"/>
                </a:lnTo>
                <a:lnTo>
                  <a:pt x="623" y="182"/>
                </a:lnTo>
                <a:lnTo>
                  <a:pt x="623" y="174"/>
                </a:lnTo>
                <a:lnTo>
                  <a:pt x="623" y="167"/>
                </a:lnTo>
                <a:lnTo>
                  <a:pt x="621" y="161"/>
                </a:lnTo>
                <a:lnTo>
                  <a:pt x="617" y="157"/>
                </a:lnTo>
                <a:lnTo>
                  <a:pt x="615" y="153"/>
                </a:lnTo>
                <a:lnTo>
                  <a:pt x="615" y="147"/>
                </a:lnTo>
                <a:lnTo>
                  <a:pt x="619" y="142"/>
                </a:lnTo>
                <a:lnTo>
                  <a:pt x="624" y="134"/>
                </a:lnTo>
                <a:lnTo>
                  <a:pt x="631" y="126"/>
                </a:lnTo>
                <a:lnTo>
                  <a:pt x="637" y="120"/>
                </a:lnTo>
                <a:lnTo>
                  <a:pt x="642" y="111"/>
                </a:lnTo>
                <a:lnTo>
                  <a:pt x="645" y="98"/>
                </a:lnTo>
                <a:lnTo>
                  <a:pt x="643" y="85"/>
                </a:lnTo>
                <a:lnTo>
                  <a:pt x="630" y="75"/>
                </a:lnTo>
                <a:lnTo>
                  <a:pt x="620" y="71"/>
                </a:lnTo>
                <a:lnTo>
                  <a:pt x="612" y="69"/>
                </a:lnTo>
                <a:lnTo>
                  <a:pt x="604" y="68"/>
                </a:lnTo>
                <a:lnTo>
                  <a:pt x="596" y="68"/>
                </a:lnTo>
                <a:lnTo>
                  <a:pt x="589" y="68"/>
                </a:lnTo>
                <a:lnTo>
                  <a:pt x="582" y="67"/>
                </a:lnTo>
                <a:lnTo>
                  <a:pt x="575" y="66"/>
                </a:lnTo>
                <a:lnTo>
                  <a:pt x="568" y="63"/>
                </a:lnTo>
                <a:lnTo>
                  <a:pt x="558" y="58"/>
                </a:lnTo>
                <a:lnTo>
                  <a:pt x="553" y="54"/>
                </a:lnTo>
                <a:lnTo>
                  <a:pt x="548" y="52"/>
                </a:lnTo>
                <a:lnTo>
                  <a:pt x="543" y="52"/>
                </a:lnTo>
                <a:lnTo>
                  <a:pt x="536" y="54"/>
                </a:lnTo>
                <a:lnTo>
                  <a:pt x="532" y="55"/>
                </a:lnTo>
                <a:lnTo>
                  <a:pt x="526" y="56"/>
                </a:lnTo>
                <a:lnTo>
                  <a:pt x="517" y="55"/>
                </a:lnTo>
                <a:lnTo>
                  <a:pt x="506" y="53"/>
                </a:lnTo>
                <a:lnTo>
                  <a:pt x="498" y="52"/>
                </a:lnTo>
                <a:lnTo>
                  <a:pt x="492" y="50"/>
                </a:lnTo>
                <a:lnTo>
                  <a:pt x="485" y="44"/>
                </a:lnTo>
                <a:lnTo>
                  <a:pt x="480" y="39"/>
                </a:lnTo>
                <a:lnTo>
                  <a:pt x="475" y="33"/>
                </a:lnTo>
                <a:lnTo>
                  <a:pt x="468" y="25"/>
                </a:lnTo>
                <a:lnTo>
                  <a:pt x="460" y="18"/>
                </a:lnTo>
                <a:lnTo>
                  <a:pt x="452" y="12"/>
                </a:lnTo>
                <a:lnTo>
                  <a:pt x="444" y="6"/>
                </a:lnTo>
                <a:lnTo>
                  <a:pt x="434" y="1"/>
                </a:lnTo>
                <a:lnTo>
                  <a:pt x="427" y="0"/>
                </a:lnTo>
                <a:lnTo>
                  <a:pt x="425" y="0"/>
                </a:lnTo>
                <a:lnTo>
                  <a:pt x="423" y="1"/>
                </a:lnTo>
                <a:lnTo>
                  <a:pt x="422" y="2"/>
                </a:lnTo>
                <a:lnTo>
                  <a:pt x="419" y="3"/>
                </a:lnTo>
                <a:lnTo>
                  <a:pt x="409" y="12"/>
                </a:lnTo>
                <a:lnTo>
                  <a:pt x="401" y="16"/>
                </a:lnTo>
                <a:lnTo>
                  <a:pt x="395" y="18"/>
                </a:lnTo>
                <a:lnTo>
                  <a:pt x="394" y="20"/>
                </a:lnTo>
                <a:lnTo>
                  <a:pt x="391" y="20"/>
                </a:lnTo>
                <a:lnTo>
                  <a:pt x="381" y="21"/>
                </a:lnTo>
                <a:lnTo>
                  <a:pt x="372" y="24"/>
                </a:lnTo>
                <a:lnTo>
                  <a:pt x="365" y="30"/>
                </a:lnTo>
                <a:lnTo>
                  <a:pt x="362" y="39"/>
                </a:lnTo>
                <a:lnTo>
                  <a:pt x="358" y="50"/>
                </a:lnTo>
                <a:lnTo>
                  <a:pt x="355" y="59"/>
                </a:lnTo>
                <a:lnTo>
                  <a:pt x="354" y="66"/>
                </a:lnTo>
                <a:lnTo>
                  <a:pt x="354" y="69"/>
                </a:lnTo>
                <a:lnTo>
                  <a:pt x="353" y="73"/>
                </a:lnTo>
                <a:lnTo>
                  <a:pt x="349" y="75"/>
                </a:lnTo>
                <a:lnTo>
                  <a:pt x="340" y="77"/>
                </a:lnTo>
                <a:lnTo>
                  <a:pt x="331" y="78"/>
                </a:lnTo>
                <a:lnTo>
                  <a:pt x="325" y="82"/>
                </a:lnTo>
                <a:lnTo>
                  <a:pt x="322" y="84"/>
                </a:lnTo>
                <a:lnTo>
                  <a:pt x="318" y="86"/>
                </a:lnTo>
                <a:lnTo>
                  <a:pt x="315" y="86"/>
                </a:lnTo>
                <a:lnTo>
                  <a:pt x="312" y="86"/>
                </a:lnTo>
                <a:lnTo>
                  <a:pt x="308" y="84"/>
                </a:lnTo>
                <a:lnTo>
                  <a:pt x="301" y="82"/>
                </a:lnTo>
                <a:lnTo>
                  <a:pt x="296" y="81"/>
                </a:lnTo>
                <a:lnTo>
                  <a:pt x="292" y="79"/>
                </a:lnTo>
                <a:lnTo>
                  <a:pt x="286" y="78"/>
                </a:lnTo>
                <a:lnTo>
                  <a:pt x="281" y="77"/>
                </a:lnTo>
                <a:lnTo>
                  <a:pt x="277" y="76"/>
                </a:lnTo>
                <a:lnTo>
                  <a:pt x="273" y="76"/>
                </a:lnTo>
                <a:lnTo>
                  <a:pt x="270" y="77"/>
                </a:lnTo>
                <a:lnTo>
                  <a:pt x="266" y="78"/>
                </a:lnTo>
                <a:lnTo>
                  <a:pt x="262" y="83"/>
                </a:lnTo>
                <a:lnTo>
                  <a:pt x="258" y="90"/>
                </a:lnTo>
                <a:lnTo>
                  <a:pt x="256" y="98"/>
                </a:lnTo>
                <a:lnTo>
                  <a:pt x="255" y="106"/>
                </a:lnTo>
                <a:lnTo>
                  <a:pt x="254" y="114"/>
                </a:lnTo>
                <a:lnTo>
                  <a:pt x="252" y="120"/>
                </a:lnTo>
                <a:lnTo>
                  <a:pt x="250" y="121"/>
                </a:lnTo>
                <a:lnTo>
                  <a:pt x="247" y="116"/>
                </a:lnTo>
                <a:lnTo>
                  <a:pt x="243" y="111"/>
                </a:lnTo>
                <a:lnTo>
                  <a:pt x="241" y="106"/>
                </a:lnTo>
                <a:lnTo>
                  <a:pt x="239" y="103"/>
                </a:lnTo>
                <a:lnTo>
                  <a:pt x="235" y="97"/>
                </a:lnTo>
                <a:lnTo>
                  <a:pt x="232" y="90"/>
                </a:lnTo>
                <a:lnTo>
                  <a:pt x="229" y="85"/>
                </a:lnTo>
                <a:lnTo>
                  <a:pt x="225" y="82"/>
                </a:lnTo>
                <a:lnTo>
                  <a:pt x="216" y="81"/>
                </a:lnTo>
                <a:lnTo>
                  <a:pt x="206" y="83"/>
                </a:lnTo>
                <a:lnTo>
                  <a:pt x="202" y="86"/>
                </a:lnTo>
                <a:lnTo>
                  <a:pt x="199" y="92"/>
                </a:lnTo>
                <a:lnTo>
                  <a:pt x="198" y="96"/>
                </a:lnTo>
                <a:lnTo>
                  <a:pt x="197" y="96"/>
                </a:lnTo>
                <a:lnTo>
                  <a:pt x="195" y="92"/>
                </a:lnTo>
                <a:lnTo>
                  <a:pt x="191" y="88"/>
                </a:lnTo>
                <a:lnTo>
                  <a:pt x="187" y="84"/>
                </a:lnTo>
                <a:lnTo>
                  <a:pt x="180" y="82"/>
                </a:lnTo>
                <a:lnTo>
                  <a:pt x="173" y="81"/>
                </a:lnTo>
                <a:lnTo>
                  <a:pt x="166" y="81"/>
                </a:lnTo>
                <a:lnTo>
                  <a:pt x="161" y="84"/>
                </a:lnTo>
                <a:lnTo>
                  <a:pt x="157" y="91"/>
                </a:lnTo>
                <a:lnTo>
                  <a:pt x="152" y="100"/>
                </a:lnTo>
                <a:lnTo>
                  <a:pt x="147" y="109"/>
                </a:lnTo>
                <a:lnTo>
                  <a:pt x="142" y="116"/>
                </a:lnTo>
                <a:lnTo>
                  <a:pt x="138" y="121"/>
                </a:lnTo>
                <a:lnTo>
                  <a:pt x="134" y="126"/>
                </a:lnTo>
                <a:lnTo>
                  <a:pt x="129" y="127"/>
                </a:lnTo>
                <a:lnTo>
                  <a:pt x="123" y="123"/>
                </a:lnTo>
                <a:lnTo>
                  <a:pt x="120" y="117"/>
                </a:lnTo>
                <a:lnTo>
                  <a:pt x="119" y="114"/>
                </a:lnTo>
                <a:lnTo>
                  <a:pt x="118" y="109"/>
                </a:lnTo>
                <a:lnTo>
                  <a:pt x="111" y="105"/>
                </a:lnTo>
                <a:lnTo>
                  <a:pt x="106" y="103"/>
                </a:lnTo>
                <a:lnTo>
                  <a:pt x="100" y="100"/>
                </a:lnTo>
                <a:lnTo>
                  <a:pt x="96" y="98"/>
                </a:lnTo>
                <a:lnTo>
                  <a:pt x="91" y="97"/>
                </a:lnTo>
                <a:lnTo>
                  <a:pt x="85" y="94"/>
                </a:lnTo>
                <a:lnTo>
                  <a:pt x="81" y="93"/>
                </a:lnTo>
                <a:lnTo>
                  <a:pt x="77" y="91"/>
                </a:lnTo>
                <a:lnTo>
                  <a:pt x="73" y="89"/>
                </a:lnTo>
                <a:lnTo>
                  <a:pt x="67" y="83"/>
                </a:lnTo>
                <a:lnTo>
                  <a:pt x="62" y="78"/>
                </a:lnTo>
                <a:lnTo>
                  <a:pt x="58" y="77"/>
                </a:lnTo>
                <a:lnTo>
                  <a:pt x="52" y="78"/>
                </a:lnTo>
                <a:lnTo>
                  <a:pt x="47" y="81"/>
                </a:lnTo>
                <a:lnTo>
                  <a:pt x="44" y="84"/>
                </a:lnTo>
                <a:lnTo>
                  <a:pt x="41" y="89"/>
                </a:lnTo>
                <a:lnTo>
                  <a:pt x="37" y="94"/>
                </a:lnTo>
                <a:lnTo>
                  <a:pt x="35" y="101"/>
                </a:lnTo>
                <a:lnTo>
                  <a:pt x="31" y="106"/>
                </a:lnTo>
                <a:lnTo>
                  <a:pt x="28" y="111"/>
                </a:lnTo>
                <a:lnTo>
                  <a:pt x="22" y="113"/>
                </a:lnTo>
                <a:lnTo>
                  <a:pt x="18" y="115"/>
                </a:lnTo>
                <a:lnTo>
                  <a:pt x="16" y="117"/>
                </a:lnTo>
                <a:lnTo>
                  <a:pt x="15" y="122"/>
                </a:lnTo>
                <a:lnTo>
                  <a:pt x="12" y="127"/>
                </a:lnTo>
                <a:lnTo>
                  <a:pt x="6" y="132"/>
                </a:lnTo>
                <a:lnTo>
                  <a:pt x="3" y="138"/>
                </a:lnTo>
                <a:lnTo>
                  <a:pt x="0" y="144"/>
                </a:lnTo>
                <a:lnTo>
                  <a:pt x="0" y="151"/>
                </a:lnTo>
                <a:lnTo>
                  <a:pt x="3" y="158"/>
                </a:lnTo>
                <a:lnTo>
                  <a:pt x="4" y="164"/>
                </a:lnTo>
                <a:lnTo>
                  <a:pt x="6" y="168"/>
                </a:lnTo>
                <a:lnTo>
                  <a:pt x="10" y="172"/>
                </a:lnTo>
                <a:lnTo>
                  <a:pt x="15" y="175"/>
                </a:lnTo>
                <a:lnTo>
                  <a:pt x="21" y="180"/>
                </a:lnTo>
                <a:lnTo>
                  <a:pt x="27" y="184"/>
                </a:lnTo>
                <a:lnTo>
                  <a:pt x="30" y="189"/>
                </a:lnTo>
                <a:lnTo>
                  <a:pt x="35" y="195"/>
                </a:lnTo>
                <a:lnTo>
                  <a:pt x="39" y="200"/>
                </a:lnTo>
                <a:lnTo>
                  <a:pt x="45" y="207"/>
                </a:lnTo>
                <a:lnTo>
                  <a:pt x="50" y="213"/>
                </a:lnTo>
                <a:lnTo>
                  <a:pt x="53" y="217"/>
                </a:lnTo>
                <a:lnTo>
                  <a:pt x="57" y="218"/>
                </a:lnTo>
                <a:lnTo>
                  <a:pt x="60" y="218"/>
                </a:lnTo>
                <a:lnTo>
                  <a:pt x="62" y="220"/>
                </a:lnTo>
                <a:lnTo>
                  <a:pt x="65" y="223"/>
                </a:lnTo>
                <a:lnTo>
                  <a:pt x="68" y="227"/>
                </a:lnTo>
                <a:lnTo>
                  <a:pt x="69" y="230"/>
                </a:lnTo>
                <a:lnTo>
                  <a:pt x="69" y="235"/>
                </a:lnTo>
                <a:lnTo>
                  <a:pt x="69" y="242"/>
                </a:lnTo>
                <a:lnTo>
                  <a:pt x="71" y="250"/>
                </a:lnTo>
                <a:lnTo>
                  <a:pt x="73" y="259"/>
                </a:lnTo>
                <a:lnTo>
                  <a:pt x="74" y="264"/>
                </a:lnTo>
                <a:lnTo>
                  <a:pt x="76" y="266"/>
                </a:lnTo>
                <a:lnTo>
                  <a:pt x="79" y="267"/>
                </a:lnTo>
                <a:lnTo>
                  <a:pt x="82" y="267"/>
                </a:lnTo>
                <a:lnTo>
                  <a:pt x="87" y="267"/>
                </a:lnTo>
                <a:lnTo>
                  <a:pt x="90" y="267"/>
                </a:lnTo>
                <a:lnTo>
                  <a:pt x="94" y="266"/>
                </a:lnTo>
                <a:lnTo>
                  <a:pt x="95" y="265"/>
                </a:lnTo>
                <a:lnTo>
                  <a:pt x="97" y="264"/>
                </a:lnTo>
                <a:lnTo>
                  <a:pt x="98" y="260"/>
                </a:lnTo>
                <a:lnTo>
                  <a:pt x="99" y="257"/>
                </a:lnTo>
                <a:lnTo>
                  <a:pt x="102" y="255"/>
                </a:lnTo>
                <a:lnTo>
                  <a:pt x="105" y="255"/>
                </a:lnTo>
                <a:lnTo>
                  <a:pt x="109" y="256"/>
                </a:lnTo>
                <a:lnTo>
                  <a:pt x="110" y="258"/>
                </a:lnTo>
                <a:lnTo>
                  <a:pt x="110" y="261"/>
                </a:lnTo>
                <a:lnTo>
                  <a:pt x="109" y="264"/>
                </a:lnTo>
                <a:lnTo>
                  <a:pt x="106" y="266"/>
                </a:lnTo>
                <a:lnTo>
                  <a:pt x="105" y="271"/>
                </a:lnTo>
                <a:lnTo>
                  <a:pt x="105" y="276"/>
                </a:lnTo>
                <a:lnTo>
                  <a:pt x="104" y="283"/>
                </a:lnTo>
                <a:lnTo>
                  <a:pt x="103" y="288"/>
                </a:lnTo>
                <a:lnTo>
                  <a:pt x="102" y="289"/>
                </a:lnTo>
                <a:lnTo>
                  <a:pt x="100" y="290"/>
                </a:lnTo>
                <a:lnTo>
                  <a:pt x="100" y="298"/>
                </a:lnTo>
                <a:lnTo>
                  <a:pt x="100" y="310"/>
                </a:lnTo>
                <a:lnTo>
                  <a:pt x="102" y="319"/>
                </a:lnTo>
                <a:lnTo>
                  <a:pt x="104" y="328"/>
                </a:lnTo>
                <a:lnTo>
                  <a:pt x="107" y="336"/>
                </a:lnTo>
                <a:lnTo>
                  <a:pt x="113" y="344"/>
                </a:lnTo>
                <a:lnTo>
                  <a:pt x="118" y="352"/>
                </a:lnTo>
                <a:lnTo>
                  <a:pt x="122" y="359"/>
                </a:lnTo>
                <a:lnTo>
                  <a:pt x="123" y="365"/>
                </a:lnTo>
                <a:lnTo>
                  <a:pt x="127" y="370"/>
                </a:lnTo>
                <a:lnTo>
                  <a:pt x="135" y="375"/>
                </a:lnTo>
                <a:lnTo>
                  <a:pt x="145" y="380"/>
                </a:lnTo>
                <a:lnTo>
                  <a:pt x="156" y="384"/>
                </a:lnTo>
                <a:lnTo>
                  <a:pt x="161" y="385"/>
                </a:lnTo>
                <a:lnTo>
                  <a:pt x="167" y="386"/>
                </a:lnTo>
                <a:lnTo>
                  <a:pt x="173" y="387"/>
                </a:lnTo>
                <a:lnTo>
                  <a:pt x="179" y="388"/>
                </a:lnTo>
                <a:lnTo>
                  <a:pt x="185" y="390"/>
                </a:lnTo>
                <a:lnTo>
                  <a:pt x="189" y="393"/>
                </a:lnTo>
                <a:lnTo>
                  <a:pt x="193" y="395"/>
                </a:lnTo>
                <a:lnTo>
                  <a:pt x="195" y="397"/>
                </a:lnTo>
                <a:lnTo>
                  <a:pt x="199" y="403"/>
                </a:lnTo>
                <a:lnTo>
                  <a:pt x="205" y="408"/>
                </a:lnTo>
                <a:lnTo>
                  <a:pt x="213" y="411"/>
                </a:lnTo>
                <a:lnTo>
                  <a:pt x="220" y="410"/>
                </a:lnTo>
                <a:lnTo>
                  <a:pt x="227" y="407"/>
                </a:lnTo>
                <a:lnTo>
                  <a:pt x="232" y="401"/>
                </a:lnTo>
                <a:lnTo>
                  <a:pt x="236" y="394"/>
                </a:lnTo>
                <a:lnTo>
                  <a:pt x="240" y="389"/>
                </a:lnTo>
                <a:lnTo>
                  <a:pt x="241" y="385"/>
                </a:lnTo>
                <a:lnTo>
                  <a:pt x="240" y="380"/>
                </a:lnTo>
                <a:lnTo>
                  <a:pt x="241" y="377"/>
                </a:lnTo>
                <a:lnTo>
                  <a:pt x="249" y="374"/>
                </a:lnTo>
                <a:lnTo>
                  <a:pt x="255" y="373"/>
                </a:lnTo>
                <a:lnTo>
                  <a:pt x="259" y="372"/>
                </a:lnTo>
                <a:lnTo>
                  <a:pt x="264" y="371"/>
                </a:lnTo>
                <a:lnTo>
                  <a:pt x="269" y="370"/>
                </a:lnTo>
                <a:lnTo>
                  <a:pt x="273" y="369"/>
                </a:lnTo>
                <a:lnTo>
                  <a:pt x="278" y="370"/>
                </a:lnTo>
                <a:lnTo>
                  <a:pt x="281" y="371"/>
                </a:lnTo>
                <a:lnTo>
                  <a:pt x="285" y="373"/>
                </a:lnTo>
                <a:lnTo>
                  <a:pt x="289" y="377"/>
                </a:lnTo>
                <a:lnTo>
                  <a:pt x="294" y="380"/>
                </a:lnTo>
                <a:lnTo>
                  <a:pt x="300" y="384"/>
                </a:lnTo>
                <a:lnTo>
                  <a:pt x="305" y="387"/>
                </a:lnTo>
                <a:lnTo>
                  <a:pt x="311" y="392"/>
                </a:lnTo>
                <a:lnTo>
                  <a:pt x="317" y="395"/>
                </a:lnTo>
                <a:lnTo>
                  <a:pt x="320" y="397"/>
                </a:lnTo>
                <a:lnTo>
                  <a:pt x="324" y="400"/>
                </a:lnTo>
                <a:lnTo>
                  <a:pt x="327" y="403"/>
                </a:lnTo>
                <a:lnTo>
                  <a:pt x="328" y="405"/>
                </a:lnTo>
                <a:lnTo>
                  <a:pt x="327" y="409"/>
                </a:lnTo>
                <a:lnTo>
                  <a:pt x="324" y="411"/>
                </a:lnTo>
                <a:lnTo>
                  <a:pt x="318" y="412"/>
                </a:lnTo>
                <a:lnTo>
                  <a:pt x="313" y="413"/>
                </a:lnTo>
                <a:lnTo>
                  <a:pt x="310" y="415"/>
                </a:lnTo>
                <a:lnTo>
                  <a:pt x="305" y="417"/>
                </a:lnTo>
                <a:lnTo>
                  <a:pt x="302" y="422"/>
                </a:lnTo>
                <a:lnTo>
                  <a:pt x="300" y="426"/>
                </a:lnTo>
                <a:lnTo>
                  <a:pt x="301" y="433"/>
                </a:lnTo>
                <a:lnTo>
                  <a:pt x="307" y="441"/>
                </a:lnTo>
                <a:lnTo>
                  <a:pt x="315" y="447"/>
                </a:lnTo>
                <a:lnTo>
                  <a:pt x="320" y="446"/>
                </a:lnTo>
                <a:lnTo>
                  <a:pt x="325" y="445"/>
                </a:lnTo>
                <a:lnTo>
                  <a:pt x="330" y="447"/>
                </a:lnTo>
                <a:lnTo>
                  <a:pt x="334" y="452"/>
                </a:lnTo>
                <a:lnTo>
                  <a:pt x="338" y="455"/>
                </a:lnTo>
                <a:lnTo>
                  <a:pt x="340" y="458"/>
                </a:lnTo>
                <a:lnTo>
                  <a:pt x="341" y="463"/>
                </a:lnTo>
                <a:lnTo>
                  <a:pt x="343" y="468"/>
                </a:lnTo>
                <a:lnTo>
                  <a:pt x="348" y="470"/>
                </a:lnTo>
                <a:lnTo>
                  <a:pt x="355" y="471"/>
                </a:lnTo>
                <a:lnTo>
                  <a:pt x="363" y="472"/>
                </a:lnTo>
                <a:lnTo>
                  <a:pt x="369" y="473"/>
                </a:lnTo>
                <a:lnTo>
                  <a:pt x="371" y="476"/>
                </a:lnTo>
                <a:lnTo>
                  <a:pt x="372" y="478"/>
                </a:lnTo>
                <a:lnTo>
                  <a:pt x="374" y="481"/>
                </a:lnTo>
                <a:lnTo>
                  <a:pt x="377" y="485"/>
                </a:lnTo>
                <a:lnTo>
                  <a:pt x="377" y="487"/>
                </a:lnTo>
                <a:lnTo>
                  <a:pt x="376" y="490"/>
                </a:lnTo>
                <a:lnTo>
                  <a:pt x="372" y="491"/>
                </a:lnTo>
                <a:lnTo>
                  <a:pt x="369" y="492"/>
                </a:lnTo>
                <a:lnTo>
                  <a:pt x="365" y="494"/>
                </a:lnTo>
                <a:lnTo>
                  <a:pt x="362" y="496"/>
                </a:lnTo>
                <a:lnTo>
                  <a:pt x="360" y="499"/>
                </a:lnTo>
                <a:lnTo>
                  <a:pt x="357" y="502"/>
                </a:lnTo>
                <a:lnTo>
                  <a:pt x="355" y="507"/>
                </a:lnTo>
                <a:lnTo>
                  <a:pt x="354" y="513"/>
                </a:lnTo>
                <a:lnTo>
                  <a:pt x="354" y="516"/>
                </a:lnTo>
                <a:lnTo>
                  <a:pt x="353" y="518"/>
                </a:lnTo>
                <a:lnTo>
                  <a:pt x="350" y="519"/>
                </a:lnTo>
                <a:lnTo>
                  <a:pt x="348" y="521"/>
                </a:lnTo>
                <a:lnTo>
                  <a:pt x="345" y="523"/>
                </a:lnTo>
                <a:lnTo>
                  <a:pt x="343" y="525"/>
                </a:lnTo>
                <a:lnTo>
                  <a:pt x="341" y="526"/>
                </a:lnTo>
                <a:lnTo>
                  <a:pt x="340" y="529"/>
                </a:lnTo>
                <a:lnTo>
                  <a:pt x="339" y="531"/>
                </a:lnTo>
                <a:lnTo>
                  <a:pt x="338" y="534"/>
                </a:lnTo>
                <a:lnTo>
                  <a:pt x="336" y="537"/>
                </a:lnTo>
                <a:lnTo>
                  <a:pt x="335" y="539"/>
                </a:lnTo>
                <a:lnTo>
                  <a:pt x="332" y="539"/>
                </a:lnTo>
                <a:lnTo>
                  <a:pt x="328" y="539"/>
                </a:lnTo>
                <a:lnTo>
                  <a:pt x="326" y="537"/>
                </a:lnTo>
                <a:lnTo>
                  <a:pt x="325" y="536"/>
                </a:lnTo>
                <a:lnTo>
                  <a:pt x="323" y="534"/>
                </a:lnTo>
                <a:lnTo>
                  <a:pt x="320" y="533"/>
                </a:lnTo>
                <a:lnTo>
                  <a:pt x="318" y="533"/>
                </a:lnTo>
                <a:lnTo>
                  <a:pt x="316" y="533"/>
                </a:lnTo>
                <a:lnTo>
                  <a:pt x="310" y="533"/>
                </a:lnTo>
                <a:lnTo>
                  <a:pt x="305" y="533"/>
                </a:lnTo>
                <a:lnTo>
                  <a:pt x="301" y="533"/>
                </a:lnTo>
                <a:lnTo>
                  <a:pt x="294" y="532"/>
                </a:lnTo>
                <a:lnTo>
                  <a:pt x="288" y="532"/>
                </a:lnTo>
                <a:lnTo>
                  <a:pt x="281" y="531"/>
                </a:lnTo>
                <a:lnTo>
                  <a:pt x="275" y="531"/>
                </a:lnTo>
                <a:lnTo>
                  <a:pt x="271" y="531"/>
                </a:lnTo>
                <a:lnTo>
                  <a:pt x="267" y="532"/>
                </a:lnTo>
                <a:lnTo>
                  <a:pt x="263" y="533"/>
                </a:lnTo>
                <a:lnTo>
                  <a:pt x="260" y="534"/>
                </a:lnTo>
                <a:lnTo>
                  <a:pt x="258" y="537"/>
                </a:lnTo>
                <a:lnTo>
                  <a:pt x="256" y="538"/>
                </a:lnTo>
                <a:lnTo>
                  <a:pt x="254" y="541"/>
                </a:lnTo>
                <a:lnTo>
                  <a:pt x="251" y="547"/>
                </a:lnTo>
                <a:lnTo>
                  <a:pt x="251" y="553"/>
                </a:lnTo>
                <a:lnTo>
                  <a:pt x="254" y="557"/>
                </a:lnTo>
                <a:lnTo>
                  <a:pt x="257" y="562"/>
                </a:lnTo>
                <a:lnTo>
                  <a:pt x="257" y="566"/>
                </a:lnTo>
                <a:lnTo>
                  <a:pt x="256" y="569"/>
                </a:lnTo>
                <a:lnTo>
                  <a:pt x="252" y="571"/>
                </a:lnTo>
                <a:lnTo>
                  <a:pt x="248" y="574"/>
                </a:lnTo>
                <a:lnTo>
                  <a:pt x="243" y="575"/>
                </a:lnTo>
                <a:lnTo>
                  <a:pt x="240" y="577"/>
                </a:lnTo>
                <a:lnTo>
                  <a:pt x="237" y="579"/>
                </a:lnTo>
                <a:lnTo>
                  <a:pt x="235" y="583"/>
                </a:lnTo>
                <a:lnTo>
                  <a:pt x="234" y="587"/>
                </a:lnTo>
                <a:lnTo>
                  <a:pt x="233" y="593"/>
                </a:lnTo>
                <a:lnTo>
                  <a:pt x="233" y="597"/>
                </a:lnTo>
                <a:lnTo>
                  <a:pt x="236" y="600"/>
                </a:lnTo>
                <a:lnTo>
                  <a:pt x="242" y="605"/>
                </a:lnTo>
                <a:lnTo>
                  <a:pt x="249" y="608"/>
                </a:lnTo>
                <a:lnTo>
                  <a:pt x="254" y="610"/>
                </a:lnTo>
                <a:lnTo>
                  <a:pt x="257" y="610"/>
                </a:lnTo>
                <a:lnTo>
                  <a:pt x="262" y="613"/>
                </a:lnTo>
                <a:lnTo>
                  <a:pt x="265" y="615"/>
                </a:lnTo>
                <a:lnTo>
                  <a:pt x="270" y="619"/>
                </a:lnTo>
                <a:lnTo>
                  <a:pt x="274" y="622"/>
                </a:lnTo>
                <a:lnTo>
                  <a:pt x="278" y="625"/>
                </a:lnTo>
                <a:lnTo>
                  <a:pt x="282" y="628"/>
                </a:lnTo>
                <a:lnTo>
                  <a:pt x="290" y="632"/>
                </a:lnTo>
                <a:lnTo>
                  <a:pt x="300" y="638"/>
                </a:lnTo>
                <a:lnTo>
                  <a:pt x="308" y="642"/>
                </a:lnTo>
                <a:lnTo>
                  <a:pt x="313" y="646"/>
                </a:lnTo>
                <a:lnTo>
                  <a:pt x="317" y="650"/>
                </a:lnTo>
                <a:lnTo>
                  <a:pt x="322" y="654"/>
                </a:lnTo>
                <a:lnTo>
                  <a:pt x="328" y="660"/>
                </a:lnTo>
                <a:lnTo>
                  <a:pt x="336" y="666"/>
                </a:lnTo>
                <a:lnTo>
                  <a:pt x="342" y="671"/>
                </a:lnTo>
                <a:lnTo>
                  <a:pt x="347" y="675"/>
                </a:lnTo>
                <a:lnTo>
                  <a:pt x="354" y="676"/>
                </a:lnTo>
                <a:lnTo>
                  <a:pt x="361" y="677"/>
                </a:lnTo>
                <a:lnTo>
                  <a:pt x="365" y="678"/>
                </a:lnTo>
                <a:lnTo>
                  <a:pt x="368" y="680"/>
                </a:lnTo>
                <a:lnTo>
                  <a:pt x="369" y="682"/>
                </a:lnTo>
                <a:lnTo>
                  <a:pt x="370" y="683"/>
                </a:lnTo>
                <a:lnTo>
                  <a:pt x="374" y="685"/>
                </a:lnTo>
                <a:lnTo>
                  <a:pt x="381" y="688"/>
                </a:lnTo>
                <a:lnTo>
                  <a:pt x="389" y="690"/>
                </a:lnTo>
                <a:lnTo>
                  <a:pt x="396" y="692"/>
                </a:lnTo>
                <a:lnTo>
                  <a:pt x="397" y="696"/>
                </a:lnTo>
                <a:lnTo>
                  <a:pt x="396" y="699"/>
                </a:lnTo>
                <a:lnTo>
                  <a:pt x="396" y="700"/>
                </a:lnTo>
                <a:lnTo>
                  <a:pt x="395" y="703"/>
                </a:lnTo>
                <a:lnTo>
                  <a:pt x="394" y="706"/>
                </a:lnTo>
                <a:lnTo>
                  <a:pt x="393" y="711"/>
                </a:lnTo>
                <a:lnTo>
                  <a:pt x="393" y="716"/>
                </a:lnTo>
                <a:lnTo>
                  <a:pt x="393" y="723"/>
                </a:lnTo>
                <a:lnTo>
                  <a:pt x="394" y="729"/>
                </a:lnTo>
                <a:lnTo>
                  <a:pt x="397" y="734"/>
                </a:lnTo>
                <a:lnTo>
                  <a:pt x="402" y="736"/>
                </a:lnTo>
                <a:lnTo>
                  <a:pt x="406" y="738"/>
                </a:lnTo>
                <a:lnTo>
                  <a:pt x="409" y="744"/>
                </a:lnTo>
                <a:lnTo>
                  <a:pt x="414" y="751"/>
                </a:lnTo>
                <a:lnTo>
                  <a:pt x="418" y="757"/>
                </a:lnTo>
                <a:lnTo>
                  <a:pt x="424" y="760"/>
                </a:lnTo>
                <a:lnTo>
                  <a:pt x="431" y="764"/>
                </a:lnTo>
                <a:lnTo>
                  <a:pt x="435" y="765"/>
                </a:lnTo>
                <a:lnTo>
                  <a:pt x="440" y="765"/>
                </a:lnTo>
                <a:lnTo>
                  <a:pt x="444" y="767"/>
                </a:lnTo>
                <a:lnTo>
                  <a:pt x="447" y="772"/>
                </a:lnTo>
                <a:lnTo>
                  <a:pt x="452" y="780"/>
                </a:lnTo>
                <a:lnTo>
                  <a:pt x="457" y="787"/>
                </a:lnTo>
                <a:lnTo>
                  <a:pt x="462" y="794"/>
                </a:lnTo>
                <a:lnTo>
                  <a:pt x="463" y="798"/>
                </a:lnTo>
                <a:lnTo>
                  <a:pt x="465" y="804"/>
                </a:lnTo>
                <a:lnTo>
                  <a:pt x="468" y="810"/>
                </a:lnTo>
                <a:lnTo>
                  <a:pt x="471" y="817"/>
                </a:lnTo>
                <a:lnTo>
                  <a:pt x="473" y="824"/>
                </a:lnTo>
                <a:lnTo>
                  <a:pt x="476" y="828"/>
                </a:lnTo>
                <a:lnTo>
                  <a:pt x="478" y="834"/>
                </a:lnTo>
                <a:lnTo>
                  <a:pt x="485" y="839"/>
                </a:lnTo>
                <a:lnTo>
                  <a:pt x="497" y="842"/>
                </a:lnTo>
                <a:lnTo>
                  <a:pt x="498" y="843"/>
                </a:lnTo>
                <a:lnTo>
                  <a:pt x="500" y="847"/>
                </a:lnTo>
                <a:lnTo>
                  <a:pt x="502" y="850"/>
                </a:lnTo>
                <a:lnTo>
                  <a:pt x="505" y="855"/>
                </a:lnTo>
                <a:lnTo>
                  <a:pt x="508" y="859"/>
                </a:lnTo>
                <a:lnTo>
                  <a:pt x="515" y="865"/>
                </a:lnTo>
                <a:lnTo>
                  <a:pt x="521" y="871"/>
                </a:lnTo>
                <a:lnTo>
                  <a:pt x="524" y="874"/>
                </a:lnTo>
                <a:lnTo>
                  <a:pt x="524" y="875"/>
                </a:lnTo>
                <a:lnTo>
                  <a:pt x="524" y="879"/>
                </a:lnTo>
                <a:lnTo>
                  <a:pt x="526" y="882"/>
                </a:lnTo>
                <a:lnTo>
                  <a:pt x="535" y="890"/>
                </a:lnTo>
                <a:lnTo>
                  <a:pt x="544" y="897"/>
                </a:lnTo>
                <a:lnTo>
                  <a:pt x="551" y="901"/>
                </a:lnTo>
                <a:lnTo>
                  <a:pt x="555" y="902"/>
                </a:lnTo>
                <a:lnTo>
                  <a:pt x="556" y="902"/>
                </a:lnTo>
                <a:lnTo>
                  <a:pt x="558" y="904"/>
                </a:lnTo>
                <a:lnTo>
                  <a:pt x="562" y="911"/>
                </a:lnTo>
                <a:lnTo>
                  <a:pt x="567" y="919"/>
                </a:lnTo>
                <a:lnTo>
                  <a:pt x="571" y="925"/>
                </a:lnTo>
                <a:lnTo>
                  <a:pt x="575" y="929"/>
                </a:lnTo>
                <a:lnTo>
                  <a:pt x="579" y="935"/>
                </a:lnTo>
                <a:lnTo>
                  <a:pt x="584" y="940"/>
                </a:lnTo>
                <a:lnTo>
                  <a:pt x="585" y="942"/>
                </a:lnTo>
                <a:lnTo>
                  <a:pt x="594" y="946"/>
                </a:lnTo>
                <a:lnTo>
                  <a:pt x="594" y="951"/>
                </a:lnTo>
                <a:lnTo>
                  <a:pt x="594" y="964"/>
                </a:lnTo>
                <a:lnTo>
                  <a:pt x="594" y="977"/>
                </a:lnTo>
                <a:lnTo>
                  <a:pt x="594" y="984"/>
                </a:lnTo>
                <a:lnTo>
                  <a:pt x="597" y="987"/>
                </a:lnTo>
                <a:lnTo>
                  <a:pt x="601" y="992"/>
                </a:lnTo>
                <a:lnTo>
                  <a:pt x="605" y="999"/>
                </a:lnTo>
                <a:lnTo>
                  <a:pt x="607" y="1003"/>
                </a:lnTo>
                <a:lnTo>
                  <a:pt x="607" y="1007"/>
                </a:lnTo>
                <a:lnTo>
                  <a:pt x="608" y="1011"/>
                </a:lnTo>
                <a:lnTo>
                  <a:pt x="610" y="1014"/>
                </a:lnTo>
                <a:lnTo>
                  <a:pt x="616" y="1016"/>
                </a:lnTo>
                <a:lnTo>
                  <a:pt x="623" y="1017"/>
                </a:lnTo>
                <a:lnTo>
                  <a:pt x="630" y="1017"/>
                </a:lnTo>
                <a:lnTo>
                  <a:pt x="636" y="1019"/>
                </a:lnTo>
                <a:lnTo>
                  <a:pt x="639" y="1023"/>
                </a:lnTo>
                <a:lnTo>
                  <a:pt x="643" y="1027"/>
                </a:lnTo>
                <a:lnTo>
                  <a:pt x="648" y="1032"/>
                </a:lnTo>
                <a:lnTo>
                  <a:pt x="653" y="1035"/>
                </a:lnTo>
                <a:lnTo>
                  <a:pt x="657" y="1037"/>
                </a:lnTo>
                <a:lnTo>
                  <a:pt x="660" y="1037"/>
                </a:lnTo>
                <a:lnTo>
                  <a:pt x="662" y="1038"/>
                </a:lnTo>
                <a:lnTo>
                  <a:pt x="666" y="1040"/>
                </a:lnTo>
                <a:lnTo>
                  <a:pt x="668" y="1042"/>
                </a:lnTo>
                <a:lnTo>
                  <a:pt x="669" y="1045"/>
                </a:lnTo>
                <a:lnTo>
                  <a:pt x="670" y="1048"/>
                </a:lnTo>
                <a:lnTo>
                  <a:pt x="673" y="1053"/>
                </a:lnTo>
                <a:lnTo>
                  <a:pt x="676" y="1057"/>
                </a:lnTo>
                <a:lnTo>
                  <a:pt x="681" y="1058"/>
                </a:lnTo>
                <a:lnTo>
                  <a:pt x="685" y="1060"/>
                </a:lnTo>
                <a:lnTo>
                  <a:pt x="691" y="1061"/>
                </a:lnTo>
                <a:lnTo>
                  <a:pt x="695" y="1063"/>
                </a:lnTo>
                <a:lnTo>
                  <a:pt x="700" y="1069"/>
                </a:lnTo>
                <a:lnTo>
                  <a:pt x="706" y="1071"/>
                </a:lnTo>
                <a:lnTo>
                  <a:pt x="708" y="1073"/>
                </a:lnTo>
                <a:lnTo>
                  <a:pt x="707" y="1077"/>
                </a:lnTo>
                <a:lnTo>
                  <a:pt x="704" y="1082"/>
                </a:lnTo>
                <a:lnTo>
                  <a:pt x="699" y="1085"/>
                </a:lnTo>
                <a:lnTo>
                  <a:pt x="695" y="1087"/>
                </a:lnTo>
                <a:lnTo>
                  <a:pt x="692" y="1088"/>
                </a:lnTo>
                <a:lnTo>
                  <a:pt x="691" y="1090"/>
                </a:lnTo>
                <a:lnTo>
                  <a:pt x="690" y="1090"/>
                </a:lnTo>
                <a:lnTo>
                  <a:pt x="690" y="1092"/>
                </a:lnTo>
                <a:lnTo>
                  <a:pt x="688" y="1097"/>
                </a:lnTo>
                <a:lnTo>
                  <a:pt x="688" y="1105"/>
                </a:lnTo>
                <a:lnTo>
                  <a:pt x="691" y="1117"/>
                </a:lnTo>
                <a:lnTo>
                  <a:pt x="697" y="1130"/>
                </a:lnTo>
                <a:lnTo>
                  <a:pt x="701" y="1138"/>
                </a:lnTo>
                <a:lnTo>
                  <a:pt x="704" y="1141"/>
                </a:lnTo>
                <a:lnTo>
                  <a:pt x="707" y="1145"/>
                </a:lnTo>
                <a:lnTo>
                  <a:pt x="710" y="1148"/>
                </a:lnTo>
                <a:lnTo>
                  <a:pt x="715" y="1152"/>
                </a:lnTo>
                <a:lnTo>
                  <a:pt x="721" y="1155"/>
                </a:lnTo>
                <a:lnTo>
                  <a:pt x="726" y="1159"/>
                </a:lnTo>
                <a:lnTo>
                  <a:pt x="729" y="1161"/>
                </a:lnTo>
                <a:lnTo>
                  <a:pt x="730" y="1163"/>
                </a:lnTo>
                <a:lnTo>
                  <a:pt x="734" y="1168"/>
                </a:lnTo>
                <a:lnTo>
                  <a:pt x="739" y="1175"/>
                </a:lnTo>
                <a:lnTo>
                  <a:pt x="745" y="1182"/>
                </a:lnTo>
                <a:lnTo>
                  <a:pt x="745" y="1187"/>
                </a:lnTo>
                <a:lnTo>
                  <a:pt x="742" y="1191"/>
                </a:lnTo>
                <a:lnTo>
                  <a:pt x="737" y="1194"/>
                </a:lnTo>
                <a:lnTo>
                  <a:pt x="731" y="1198"/>
                </a:lnTo>
                <a:lnTo>
                  <a:pt x="726" y="1201"/>
                </a:lnTo>
                <a:lnTo>
                  <a:pt x="721" y="1206"/>
                </a:lnTo>
                <a:lnTo>
                  <a:pt x="718" y="1211"/>
                </a:lnTo>
                <a:lnTo>
                  <a:pt x="715" y="1215"/>
                </a:lnTo>
                <a:lnTo>
                  <a:pt x="715" y="1220"/>
                </a:lnTo>
                <a:lnTo>
                  <a:pt x="718" y="1224"/>
                </a:lnTo>
                <a:lnTo>
                  <a:pt x="721" y="1229"/>
                </a:lnTo>
                <a:lnTo>
                  <a:pt x="724" y="1234"/>
                </a:lnTo>
                <a:lnTo>
                  <a:pt x="727" y="1238"/>
                </a:lnTo>
                <a:lnTo>
                  <a:pt x="727" y="1247"/>
                </a:lnTo>
                <a:lnTo>
                  <a:pt x="727" y="1265"/>
                </a:lnTo>
                <a:lnTo>
                  <a:pt x="727" y="1282"/>
                </a:lnTo>
                <a:lnTo>
                  <a:pt x="727" y="1291"/>
                </a:lnTo>
                <a:lnTo>
                  <a:pt x="724" y="1297"/>
                </a:lnTo>
                <a:lnTo>
                  <a:pt x="720" y="1305"/>
                </a:lnTo>
                <a:lnTo>
                  <a:pt x="715" y="1313"/>
                </a:lnTo>
                <a:lnTo>
                  <a:pt x="712" y="1319"/>
                </a:lnTo>
                <a:lnTo>
                  <a:pt x="710" y="1328"/>
                </a:lnTo>
                <a:lnTo>
                  <a:pt x="708" y="1343"/>
                </a:lnTo>
                <a:lnTo>
                  <a:pt x="710" y="1359"/>
                </a:lnTo>
                <a:lnTo>
                  <a:pt x="714" y="1371"/>
                </a:lnTo>
                <a:lnTo>
                  <a:pt x="718" y="1378"/>
                </a:lnTo>
                <a:lnTo>
                  <a:pt x="719" y="1383"/>
                </a:lnTo>
                <a:lnTo>
                  <a:pt x="720" y="1390"/>
                </a:lnTo>
                <a:lnTo>
                  <a:pt x="724" y="1401"/>
                </a:lnTo>
                <a:lnTo>
                  <a:pt x="731" y="1416"/>
                </a:lnTo>
                <a:lnTo>
                  <a:pt x="737" y="1436"/>
                </a:lnTo>
                <a:lnTo>
                  <a:pt x="739" y="1457"/>
                </a:lnTo>
                <a:lnTo>
                  <a:pt x="735" y="1473"/>
                </a:lnTo>
                <a:lnTo>
                  <a:pt x="728" y="1487"/>
                </a:lnTo>
                <a:lnTo>
                  <a:pt x="722" y="1501"/>
                </a:lnTo>
                <a:lnTo>
                  <a:pt x="721" y="1517"/>
                </a:lnTo>
                <a:lnTo>
                  <a:pt x="726" y="1533"/>
                </a:lnTo>
                <a:lnTo>
                  <a:pt x="733" y="1551"/>
                </a:lnTo>
                <a:lnTo>
                  <a:pt x="737" y="1572"/>
                </a:lnTo>
                <a:lnTo>
                  <a:pt x="736" y="1588"/>
                </a:lnTo>
                <a:lnTo>
                  <a:pt x="730" y="1598"/>
                </a:lnTo>
                <a:lnTo>
                  <a:pt x="724" y="1599"/>
                </a:lnTo>
                <a:lnTo>
                  <a:pt x="719" y="1599"/>
                </a:lnTo>
                <a:lnTo>
                  <a:pt x="712" y="1598"/>
                </a:lnTo>
                <a:lnTo>
                  <a:pt x="705" y="1598"/>
                </a:lnTo>
                <a:lnTo>
                  <a:pt x="698" y="1598"/>
                </a:lnTo>
                <a:lnTo>
                  <a:pt x="691" y="1598"/>
                </a:lnTo>
                <a:lnTo>
                  <a:pt x="686" y="1601"/>
                </a:lnTo>
                <a:lnTo>
                  <a:pt x="682" y="1606"/>
                </a:lnTo>
                <a:lnTo>
                  <a:pt x="678" y="1611"/>
                </a:lnTo>
                <a:lnTo>
                  <a:pt x="674" y="1617"/>
                </a:lnTo>
                <a:lnTo>
                  <a:pt x="668" y="1622"/>
                </a:lnTo>
                <a:lnTo>
                  <a:pt x="663" y="1626"/>
                </a:lnTo>
                <a:lnTo>
                  <a:pt x="658" y="1630"/>
                </a:lnTo>
                <a:lnTo>
                  <a:pt x="653" y="1632"/>
                </a:lnTo>
                <a:lnTo>
                  <a:pt x="648" y="1633"/>
                </a:lnTo>
                <a:lnTo>
                  <a:pt x="645" y="1634"/>
                </a:lnTo>
                <a:lnTo>
                  <a:pt x="639" y="1634"/>
                </a:lnTo>
                <a:lnTo>
                  <a:pt x="632" y="1633"/>
                </a:lnTo>
                <a:lnTo>
                  <a:pt x="627" y="1634"/>
                </a:lnTo>
                <a:lnTo>
                  <a:pt x="623" y="1639"/>
                </a:lnTo>
                <a:lnTo>
                  <a:pt x="621" y="1642"/>
                </a:lnTo>
                <a:lnTo>
                  <a:pt x="616" y="1645"/>
                </a:lnTo>
                <a:lnTo>
                  <a:pt x="610" y="1646"/>
                </a:lnTo>
                <a:lnTo>
                  <a:pt x="605" y="1647"/>
                </a:lnTo>
                <a:lnTo>
                  <a:pt x="598" y="1648"/>
                </a:lnTo>
                <a:lnTo>
                  <a:pt x="592" y="1648"/>
                </a:lnTo>
                <a:lnTo>
                  <a:pt x="586" y="1648"/>
                </a:lnTo>
                <a:lnTo>
                  <a:pt x="583" y="1648"/>
                </a:lnTo>
                <a:lnTo>
                  <a:pt x="578" y="1649"/>
                </a:lnTo>
                <a:lnTo>
                  <a:pt x="575" y="1654"/>
                </a:lnTo>
                <a:lnTo>
                  <a:pt x="572" y="1662"/>
                </a:lnTo>
                <a:lnTo>
                  <a:pt x="571" y="1671"/>
                </a:lnTo>
                <a:lnTo>
                  <a:pt x="572" y="1679"/>
                </a:lnTo>
                <a:lnTo>
                  <a:pt x="575" y="1684"/>
                </a:lnTo>
                <a:lnTo>
                  <a:pt x="574" y="1686"/>
                </a:lnTo>
                <a:lnTo>
                  <a:pt x="567" y="1684"/>
                </a:lnTo>
                <a:lnTo>
                  <a:pt x="558" y="1680"/>
                </a:lnTo>
                <a:lnTo>
                  <a:pt x="549" y="1679"/>
                </a:lnTo>
                <a:lnTo>
                  <a:pt x="543" y="1679"/>
                </a:lnTo>
                <a:lnTo>
                  <a:pt x="538" y="1679"/>
                </a:lnTo>
                <a:lnTo>
                  <a:pt x="531" y="1679"/>
                </a:lnTo>
                <a:lnTo>
                  <a:pt x="524" y="1678"/>
                </a:lnTo>
                <a:lnTo>
                  <a:pt x="517" y="1679"/>
                </a:lnTo>
                <a:lnTo>
                  <a:pt x="513" y="1684"/>
                </a:lnTo>
                <a:lnTo>
                  <a:pt x="510" y="1689"/>
                </a:lnTo>
                <a:lnTo>
                  <a:pt x="509" y="1691"/>
                </a:lnTo>
                <a:lnTo>
                  <a:pt x="507" y="1693"/>
                </a:lnTo>
                <a:lnTo>
                  <a:pt x="503" y="1693"/>
                </a:lnTo>
                <a:lnTo>
                  <a:pt x="499" y="1693"/>
                </a:lnTo>
                <a:lnTo>
                  <a:pt x="494" y="1694"/>
                </a:lnTo>
                <a:lnTo>
                  <a:pt x="492" y="1697"/>
                </a:lnTo>
                <a:lnTo>
                  <a:pt x="491" y="1700"/>
                </a:lnTo>
                <a:lnTo>
                  <a:pt x="491" y="1706"/>
                </a:lnTo>
                <a:lnTo>
                  <a:pt x="492" y="1714"/>
                </a:lnTo>
                <a:lnTo>
                  <a:pt x="493" y="1723"/>
                </a:lnTo>
                <a:lnTo>
                  <a:pt x="493" y="1732"/>
                </a:lnTo>
                <a:lnTo>
                  <a:pt x="492" y="1739"/>
                </a:lnTo>
                <a:lnTo>
                  <a:pt x="493" y="1747"/>
                </a:lnTo>
                <a:lnTo>
                  <a:pt x="497" y="1754"/>
                </a:lnTo>
                <a:lnTo>
                  <a:pt x="502" y="1762"/>
                </a:lnTo>
                <a:lnTo>
                  <a:pt x="508" y="1770"/>
                </a:lnTo>
                <a:lnTo>
                  <a:pt x="514" y="1775"/>
                </a:lnTo>
                <a:lnTo>
                  <a:pt x="517" y="1780"/>
                </a:lnTo>
                <a:lnTo>
                  <a:pt x="520" y="1783"/>
                </a:lnTo>
                <a:lnTo>
                  <a:pt x="522" y="1786"/>
                </a:lnTo>
                <a:lnTo>
                  <a:pt x="526" y="1788"/>
                </a:lnTo>
                <a:lnTo>
                  <a:pt x="531" y="1789"/>
                </a:lnTo>
                <a:lnTo>
                  <a:pt x="536" y="1790"/>
                </a:lnTo>
                <a:lnTo>
                  <a:pt x="539" y="1791"/>
                </a:lnTo>
                <a:lnTo>
                  <a:pt x="540" y="1792"/>
                </a:lnTo>
                <a:lnTo>
                  <a:pt x="540" y="1794"/>
                </a:lnTo>
                <a:lnTo>
                  <a:pt x="538" y="1797"/>
                </a:lnTo>
                <a:lnTo>
                  <a:pt x="535" y="1800"/>
                </a:lnTo>
                <a:lnTo>
                  <a:pt x="533" y="1805"/>
                </a:lnTo>
                <a:lnTo>
                  <a:pt x="532" y="1809"/>
                </a:lnTo>
                <a:lnTo>
                  <a:pt x="531" y="1812"/>
                </a:lnTo>
                <a:lnTo>
                  <a:pt x="529" y="1811"/>
                </a:lnTo>
                <a:lnTo>
                  <a:pt x="524" y="1807"/>
                </a:lnTo>
                <a:lnTo>
                  <a:pt x="520" y="1804"/>
                </a:lnTo>
                <a:lnTo>
                  <a:pt x="517" y="1801"/>
                </a:lnTo>
                <a:lnTo>
                  <a:pt x="516" y="1801"/>
                </a:lnTo>
                <a:lnTo>
                  <a:pt x="513" y="1801"/>
                </a:lnTo>
                <a:lnTo>
                  <a:pt x="508" y="1800"/>
                </a:lnTo>
                <a:lnTo>
                  <a:pt x="506" y="1798"/>
                </a:lnTo>
                <a:lnTo>
                  <a:pt x="505" y="1796"/>
                </a:lnTo>
                <a:lnTo>
                  <a:pt x="503" y="1791"/>
                </a:lnTo>
                <a:lnTo>
                  <a:pt x="500" y="1788"/>
                </a:lnTo>
                <a:lnTo>
                  <a:pt x="497" y="1785"/>
                </a:lnTo>
                <a:lnTo>
                  <a:pt x="491" y="1784"/>
                </a:lnTo>
                <a:lnTo>
                  <a:pt x="483" y="1783"/>
                </a:lnTo>
                <a:lnTo>
                  <a:pt x="475" y="1783"/>
                </a:lnTo>
                <a:lnTo>
                  <a:pt x="471" y="1784"/>
                </a:lnTo>
                <a:lnTo>
                  <a:pt x="470" y="1786"/>
                </a:lnTo>
                <a:lnTo>
                  <a:pt x="469" y="1788"/>
                </a:lnTo>
                <a:lnTo>
                  <a:pt x="467" y="1788"/>
                </a:lnTo>
                <a:lnTo>
                  <a:pt x="461" y="1788"/>
                </a:lnTo>
                <a:lnTo>
                  <a:pt x="453" y="1788"/>
                </a:lnTo>
                <a:lnTo>
                  <a:pt x="445" y="1789"/>
                </a:lnTo>
                <a:lnTo>
                  <a:pt x="438" y="1792"/>
                </a:lnTo>
                <a:lnTo>
                  <a:pt x="433" y="1796"/>
                </a:lnTo>
                <a:lnTo>
                  <a:pt x="429" y="1800"/>
                </a:lnTo>
                <a:lnTo>
                  <a:pt x="424" y="1806"/>
                </a:lnTo>
                <a:lnTo>
                  <a:pt x="419" y="1811"/>
                </a:lnTo>
                <a:lnTo>
                  <a:pt x="416" y="1813"/>
                </a:lnTo>
                <a:lnTo>
                  <a:pt x="415" y="1812"/>
                </a:lnTo>
                <a:lnTo>
                  <a:pt x="414" y="1809"/>
                </a:lnTo>
                <a:lnTo>
                  <a:pt x="411" y="1806"/>
                </a:lnTo>
                <a:lnTo>
                  <a:pt x="406" y="1803"/>
                </a:lnTo>
                <a:lnTo>
                  <a:pt x="399" y="1800"/>
                </a:lnTo>
                <a:lnTo>
                  <a:pt x="393" y="1799"/>
                </a:lnTo>
                <a:lnTo>
                  <a:pt x="387" y="1801"/>
                </a:lnTo>
                <a:lnTo>
                  <a:pt x="381" y="1807"/>
                </a:lnTo>
                <a:lnTo>
                  <a:pt x="378" y="1815"/>
                </a:lnTo>
                <a:lnTo>
                  <a:pt x="377" y="1822"/>
                </a:lnTo>
                <a:lnTo>
                  <a:pt x="378" y="1826"/>
                </a:lnTo>
                <a:lnTo>
                  <a:pt x="378" y="1827"/>
                </a:lnTo>
                <a:lnTo>
                  <a:pt x="376" y="1828"/>
                </a:lnTo>
                <a:lnTo>
                  <a:pt x="372" y="1829"/>
                </a:lnTo>
                <a:lnTo>
                  <a:pt x="368" y="1832"/>
                </a:lnTo>
                <a:lnTo>
                  <a:pt x="364" y="1836"/>
                </a:lnTo>
                <a:lnTo>
                  <a:pt x="363" y="1841"/>
                </a:lnTo>
                <a:lnTo>
                  <a:pt x="361" y="1844"/>
                </a:lnTo>
                <a:lnTo>
                  <a:pt x="360" y="1846"/>
                </a:lnTo>
                <a:lnTo>
                  <a:pt x="360" y="1847"/>
                </a:lnTo>
                <a:lnTo>
                  <a:pt x="322" y="1847"/>
                </a:lnTo>
                <a:lnTo>
                  <a:pt x="295" y="1874"/>
                </a:lnTo>
                <a:lnTo>
                  <a:pt x="297" y="1883"/>
                </a:lnTo>
                <a:lnTo>
                  <a:pt x="315" y="1885"/>
                </a:lnTo>
                <a:lnTo>
                  <a:pt x="317" y="1898"/>
                </a:lnTo>
                <a:lnTo>
                  <a:pt x="318" y="1899"/>
                </a:lnTo>
                <a:lnTo>
                  <a:pt x="323" y="1904"/>
                </a:lnTo>
                <a:lnTo>
                  <a:pt x="326" y="1907"/>
                </a:lnTo>
                <a:lnTo>
                  <a:pt x="330" y="1911"/>
                </a:lnTo>
                <a:lnTo>
                  <a:pt x="332" y="1912"/>
                </a:lnTo>
                <a:lnTo>
                  <a:pt x="333" y="1913"/>
                </a:lnTo>
                <a:lnTo>
                  <a:pt x="335" y="1913"/>
                </a:lnTo>
                <a:lnTo>
                  <a:pt x="336" y="1912"/>
                </a:lnTo>
                <a:lnTo>
                  <a:pt x="339" y="1909"/>
                </a:lnTo>
                <a:lnTo>
                  <a:pt x="340" y="1905"/>
                </a:lnTo>
                <a:lnTo>
                  <a:pt x="342" y="1902"/>
                </a:lnTo>
                <a:lnTo>
                  <a:pt x="345" y="1900"/>
                </a:lnTo>
                <a:lnTo>
                  <a:pt x="347" y="1900"/>
                </a:lnTo>
                <a:lnTo>
                  <a:pt x="349" y="1902"/>
                </a:lnTo>
                <a:lnTo>
                  <a:pt x="350" y="1903"/>
                </a:lnTo>
                <a:lnTo>
                  <a:pt x="351" y="1906"/>
                </a:lnTo>
                <a:lnTo>
                  <a:pt x="353" y="1912"/>
                </a:lnTo>
                <a:lnTo>
                  <a:pt x="356" y="1918"/>
                </a:lnTo>
                <a:lnTo>
                  <a:pt x="358" y="1922"/>
                </a:lnTo>
                <a:lnTo>
                  <a:pt x="363" y="1925"/>
                </a:lnTo>
                <a:lnTo>
                  <a:pt x="366" y="1922"/>
                </a:lnTo>
                <a:lnTo>
                  <a:pt x="370" y="1920"/>
                </a:lnTo>
                <a:lnTo>
                  <a:pt x="373" y="1920"/>
                </a:lnTo>
                <a:lnTo>
                  <a:pt x="379" y="1923"/>
                </a:lnTo>
                <a:lnTo>
                  <a:pt x="385" y="1929"/>
                </a:lnTo>
                <a:lnTo>
                  <a:pt x="389" y="1936"/>
                </a:lnTo>
                <a:lnTo>
                  <a:pt x="393" y="1942"/>
                </a:lnTo>
                <a:lnTo>
                  <a:pt x="393" y="1947"/>
                </a:lnTo>
                <a:lnTo>
                  <a:pt x="392" y="1950"/>
                </a:lnTo>
                <a:lnTo>
                  <a:pt x="389" y="1950"/>
                </a:lnTo>
                <a:lnTo>
                  <a:pt x="387" y="1949"/>
                </a:lnTo>
                <a:lnTo>
                  <a:pt x="385" y="1948"/>
                </a:lnTo>
                <a:lnTo>
                  <a:pt x="383" y="1948"/>
                </a:lnTo>
                <a:lnTo>
                  <a:pt x="380" y="1948"/>
                </a:lnTo>
                <a:lnTo>
                  <a:pt x="379" y="1950"/>
                </a:lnTo>
                <a:lnTo>
                  <a:pt x="378" y="1952"/>
                </a:lnTo>
                <a:lnTo>
                  <a:pt x="378" y="1956"/>
                </a:lnTo>
                <a:lnTo>
                  <a:pt x="379" y="1958"/>
                </a:lnTo>
                <a:lnTo>
                  <a:pt x="379" y="1959"/>
                </a:lnTo>
                <a:lnTo>
                  <a:pt x="378" y="1960"/>
                </a:lnTo>
                <a:lnTo>
                  <a:pt x="374" y="1960"/>
                </a:lnTo>
                <a:lnTo>
                  <a:pt x="371" y="1959"/>
                </a:lnTo>
                <a:lnTo>
                  <a:pt x="368" y="1958"/>
                </a:lnTo>
                <a:lnTo>
                  <a:pt x="365" y="1959"/>
                </a:lnTo>
                <a:lnTo>
                  <a:pt x="364" y="1963"/>
                </a:lnTo>
                <a:lnTo>
                  <a:pt x="364" y="1970"/>
                </a:lnTo>
                <a:lnTo>
                  <a:pt x="363" y="1979"/>
                </a:lnTo>
                <a:lnTo>
                  <a:pt x="362" y="1989"/>
                </a:lnTo>
                <a:lnTo>
                  <a:pt x="361" y="2000"/>
                </a:lnTo>
                <a:lnTo>
                  <a:pt x="361" y="2012"/>
                </a:lnTo>
                <a:lnTo>
                  <a:pt x="360" y="2021"/>
                </a:lnTo>
                <a:lnTo>
                  <a:pt x="360" y="2026"/>
                </a:lnTo>
                <a:lnTo>
                  <a:pt x="360" y="2026"/>
                </a:lnTo>
                <a:lnTo>
                  <a:pt x="357" y="2026"/>
                </a:lnTo>
                <a:lnTo>
                  <a:pt x="356" y="2027"/>
                </a:lnTo>
                <a:lnTo>
                  <a:pt x="355" y="2029"/>
                </a:lnTo>
                <a:lnTo>
                  <a:pt x="354" y="2039"/>
                </a:lnTo>
                <a:lnTo>
                  <a:pt x="354" y="2049"/>
                </a:lnTo>
                <a:lnTo>
                  <a:pt x="354" y="2058"/>
                </a:lnTo>
                <a:lnTo>
                  <a:pt x="354" y="2063"/>
                </a:lnTo>
                <a:lnTo>
                  <a:pt x="353" y="2069"/>
                </a:lnTo>
                <a:lnTo>
                  <a:pt x="351" y="2076"/>
                </a:lnTo>
                <a:lnTo>
                  <a:pt x="349" y="2081"/>
                </a:lnTo>
                <a:lnTo>
                  <a:pt x="349" y="2086"/>
                </a:lnTo>
                <a:lnTo>
                  <a:pt x="349" y="2089"/>
                </a:lnTo>
                <a:lnTo>
                  <a:pt x="350" y="2094"/>
                </a:lnTo>
                <a:lnTo>
                  <a:pt x="351" y="2099"/>
                </a:lnTo>
                <a:lnTo>
                  <a:pt x="351" y="2103"/>
                </a:lnTo>
                <a:lnTo>
                  <a:pt x="354" y="2105"/>
                </a:lnTo>
                <a:lnTo>
                  <a:pt x="358" y="2107"/>
                </a:lnTo>
                <a:lnTo>
                  <a:pt x="364" y="2109"/>
                </a:lnTo>
                <a:lnTo>
                  <a:pt x="366" y="2111"/>
                </a:lnTo>
                <a:lnTo>
                  <a:pt x="366" y="2114"/>
                </a:lnTo>
                <a:lnTo>
                  <a:pt x="366" y="2116"/>
                </a:lnTo>
                <a:lnTo>
                  <a:pt x="364" y="2116"/>
                </a:lnTo>
                <a:lnTo>
                  <a:pt x="363" y="2117"/>
                </a:lnTo>
                <a:lnTo>
                  <a:pt x="362" y="2119"/>
                </a:lnTo>
                <a:lnTo>
                  <a:pt x="361" y="2123"/>
                </a:lnTo>
                <a:lnTo>
                  <a:pt x="360" y="2127"/>
                </a:lnTo>
                <a:lnTo>
                  <a:pt x="358" y="2132"/>
                </a:lnTo>
                <a:lnTo>
                  <a:pt x="356" y="2135"/>
                </a:lnTo>
                <a:lnTo>
                  <a:pt x="354" y="2138"/>
                </a:lnTo>
                <a:lnTo>
                  <a:pt x="351" y="2139"/>
                </a:lnTo>
                <a:lnTo>
                  <a:pt x="351" y="2141"/>
                </a:lnTo>
                <a:lnTo>
                  <a:pt x="355" y="2143"/>
                </a:lnTo>
                <a:lnTo>
                  <a:pt x="360" y="2146"/>
                </a:lnTo>
                <a:lnTo>
                  <a:pt x="366" y="2147"/>
                </a:lnTo>
                <a:lnTo>
                  <a:pt x="371" y="2146"/>
                </a:lnTo>
                <a:lnTo>
                  <a:pt x="374" y="2143"/>
                </a:lnTo>
                <a:lnTo>
                  <a:pt x="377" y="2142"/>
                </a:lnTo>
                <a:lnTo>
                  <a:pt x="380" y="2141"/>
                </a:lnTo>
                <a:lnTo>
                  <a:pt x="384" y="2139"/>
                </a:lnTo>
                <a:lnTo>
                  <a:pt x="388" y="2135"/>
                </a:lnTo>
                <a:lnTo>
                  <a:pt x="392" y="2133"/>
                </a:lnTo>
                <a:lnTo>
                  <a:pt x="395" y="2131"/>
                </a:lnTo>
                <a:lnTo>
                  <a:pt x="400" y="2129"/>
                </a:lnTo>
                <a:lnTo>
                  <a:pt x="406" y="2127"/>
                </a:lnTo>
                <a:lnTo>
                  <a:pt x="412" y="2125"/>
                </a:lnTo>
                <a:lnTo>
                  <a:pt x="417" y="2123"/>
                </a:lnTo>
                <a:lnTo>
                  <a:pt x="422" y="2119"/>
                </a:lnTo>
                <a:lnTo>
                  <a:pt x="425" y="2115"/>
                </a:lnTo>
                <a:lnTo>
                  <a:pt x="429" y="2109"/>
                </a:lnTo>
                <a:lnTo>
                  <a:pt x="432" y="2103"/>
                </a:lnTo>
                <a:lnTo>
                  <a:pt x="435" y="2095"/>
                </a:lnTo>
                <a:lnTo>
                  <a:pt x="438" y="2086"/>
                </a:lnTo>
                <a:lnTo>
                  <a:pt x="439" y="2079"/>
                </a:lnTo>
                <a:lnTo>
                  <a:pt x="441" y="2073"/>
                </a:lnTo>
                <a:lnTo>
                  <a:pt x="446" y="2067"/>
                </a:lnTo>
                <a:lnTo>
                  <a:pt x="450" y="2063"/>
                </a:lnTo>
                <a:lnTo>
                  <a:pt x="455" y="2059"/>
                </a:lnTo>
                <a:lnTo>
                  <a:pt x="460" y="2057"/>
                </a:lnTo>
                <a:lnTo>
                  <a:pt x="469" y="2056"/>
                </a:lnTo>
                <a:lnTo>
                  <a:pt x="478" y="2055"/>
                </a:lnTo>
                <a:lnTo>
                  <a:pt x="485" y="2051"/>
                </a:lnTo>
                <a:lnTo>
                  <a:pt x="491" y="2048"/>
                </a:lnTo>
                <a:lnTo>
                  <a:pt x="499" y="2044"/>
                </a:lnTo>
                <a:lnTo>
                  <a:pt x="508" y="2043"/>
                </a:lnTo>
                <a:lnTo>
                  <a:pt x="516" y="2042"/>
                </a:lnTo>
                <a:lnTo>
                  <a:pt x="523" y="2042"/>
                </a:lnTo>
                <a:lnTo>
                  <a:pt x="529" y="2041"/>
                </a:lnTo>
                <a:lnTo>
                  <a:pt x="532" y="2040"/>
                </a:lnTo>
                <a:lnTo>
                  <a:pt x="536" y="2039"/>
                </a:lnTo>
                <a:lnTo>
                  <a:pt x="539" y="2035"/>
                </a:lnTo>
                <a:lnTo>
                  <a:pt x="544" y="2028"/>
                </a:lnTo>
                <a:lnTo>
                  <a:pt x="549" y="2020"/>
                </a:lnTo>
                <a:lnTo>
                  <a:pt x="553" y="2016"/>
                </a:lnTo>
                <a:lnTo>
                  <a:pt x="553" y="2012"/>
                </a:lnTo>
                <a:lnTo>
                  <a:pt x="551" y="2009"/>
                </a:lnTo>
                <a:lnTo>
                  <a:pt x="545" y="2003"/>
                </a:lnTo>
                <a:lnTo>
                  <a:pt x="538" y="1995"/>
                </a:lnTo>
                <a:lnTo>
                  <a:pt x="532" y="1988"/>
                </a:lnTo>
                <a:lnTo>
                  <a:pt x="529" y="1985"/>
                </a:lnTo>
                <a:lnTo>
                  <a:pt x="528" y="1981"/>
                </a:lnTo>
                <a:lnTo>
                  <a:pt x="525" y="1978"/>
                </a:lnTo>
                <a:lnTo>
                  <a:pt x="524" y="1974"/>
                </a:lnTo>
                <a:lnTo>
                  <a:pt x="524" y="1973"/>
                </a:lnTo>
                <a:lnTo>
                  <a:pt x="448" y="1897"/>
                </a:lnTo>
                <a:lnTo>
                  <a:pt x="448" y="1895"/>
                </a:lnTo>
                <a:lnTo>
                  <a:pt x="448" y="1891"/>
                </a:lnTo>
                <a:lnTo>
                  <a:pt x="449" y="1889"/>
                </a:lnTo>
                <a:lnTo>
                  <a:pt x="453" y="1890"/>
                </a:lnTo>
                <a:lnTo>
                  <a:pt x="457" y="1894"/>
                </a:lnTo>
                <a:lnTo>
                  <a:pt x="464" y="1900"/>
                </a:lnTo>
                <a:lnTo>
                  <a:pt x="473" y="1910"/>
                </a:lnTo>
                <a:lnTo>
                  <a:pt x="483" y="1919"/>
                </a:lnTo>
                <a:lnTo>
                  <a:pt x="492" y="1928"/>
                </a:lnTo>
                <a:lnTo>
                  <a:pt x="500" y="1936"/>
                </a:lnTo>
                <a:lnTo>
                  <a:pt x="505" y="1942"/>
                </a:lnTo>
                <a:lnTo>
                  <a:pt x="507" y="1944"/>
                </a:lnTo>
                <a:lnTo>
                  <a:pt x="521" y="1950"/>
                </a:lnTo>
                <a:lnTo>
                  <a:pt x="524" y="1955"/>
                </a:lnTo>
                <a:lnTo>
                  <a:pt x="533" y="1966"/>
                </a:lnTo>
                <a:lnTo>
                  <a:pt x="543" y="1978"/>
                </a:lnTo>
                <a:lnTo>
                  <a:pt x="549" y="1986"/>
                </a:lnTo>
                <a:lnTo>
                  <a:pt x="553" y="1989"/>
                </a:lnTo>
                <a:lnTo>
                  <a:pt x="556" y="1993"/>
                </a:lnTo>
                <a:lnTo>
                  <a:pt x="562" y="1996"/>
                </a:lnTo>
                <a:lnTo>
                  <a:pt x="567" y="2000"/>
                </a:lnTo>
                <a:lnTo>
                  <a:pt x="570" y="2003"/>
                </a:lnTo>
                <a:lnTo>
                  <a:pt x="574" y="2005"/>
                </a:lnTo>
                <a:lnTo>
                  <a:pt x="576" y="2006"/>
                </a:lnTo>
                <a:lnTo>
                  <a:pt x="583" y="2005"/>
                </a:lnTo>
                <a:lnTo>
                  <a:pt x="590" y="2003"/>
                </a:lnTo>
                <a:lnTo>
                  <a:pt x="593" y="2001"/>
                </a:lnTo>
                <a:lnTo>
                  <a:pt x="597" y="1997"/>
                </a:lnTo>
                <a:lnTo>
                  <a:pt x="600" y="1993"/>
                </a:lnTo>
                <a:lnTo>
                  <a:pt x="604" y="1989"/>
                </a:lnTo>
                <a:lnTo>
                  <a:pt x="606" y="1986"/>
                </a:lnTo>
                <a:lnTo>
                  <a:pt x="608" y="1982"/>
                </a:lnTo>
                <a:lnTo>
                  <a:pt x="607" y="1978"/>
                </a:lnTo>
                <a:lnTo>
                  <a:pt x="606" y="1974"/>
                </a:lnTo>
                <a:lnTo>
                  <a:pt x="606" y="1972"/>
                </a:lnTo>
                <a:lnTo>
                  <a:pt x="606" y="1971"/>
                </a:lnTo>
                <a:lnTo>
                  <a:pt x="601" y="1970"/>
                </a:lnTo>
                <a:lnTo>
                  <a:pt x="594" y="1970"/>
                </a:lnTo>
                <a:lnTo>
                  <a:pt x="591" y="1968"/>
                </a:lnTo>
                <a:lnTo>
                  <a:pt x="589" y="1966"/>
                </a:lnTo>
                <a:lnTo>
                  <a:pt x="586" y="1963"/>
                </a:lnTo>
                <a:lnTo>
                  <a:pt x="581" y="1957"/>
                </a:lnTo>
                <a:lnTo>
                  <a:pt x="572" y="1950"/>
                </a:lnTo>
                <a:lnTo>
                  <a:pt x="566" y="1944"/>
                </a:lnTo>
                <a:lnTo>
                  <a:pt x="562" y="1942"/>
                </a:lnTo>
                <a:lnTo>
                  <a:pt x="538" y="1911"/>
                </a:lnTo>
                <a:lnTo>
                  <a:pt x="539" y="1910"/>
                </a:lnTo>
                <a:lnTo>
                  <a:pt x="539" y="1907"/>
                </a:lnTo>
                <a:lnTo>
                  <a:pt x="538" y="1905"/>
                </a:lnTo>
                <a:lnTo>
                  <a:pt x="532" y="1904"/>
                </a:lnTo>
                <a:lnTo>
                  <a:pt x="523" y="1904"/>
                </a:lnTo>
                <a:lnTo>
                  <a:pt x="513" y="1904"/>
                </a:lnTo>
                <a:lnTo>
                  <a:pt x="505" y="1903"/>
                </a:lnTo>
                <a:lnTo>
                  <a:pt x="499" y="1902"/>
                </a:lnTo>
                <a:lnTo>
                  <a:pt x="494" y="1898"/>
                </a:lnTo>
                <a:lnTo>
                  <a:pt x="487" y="1892"/>
                </a:lnTo>
                <a:lnTo>
                  <a:pt x="480" y="1887"/>
                </a:lnTo>
                <a:lnTo>
                  <a:pt x="476" y="1884"/>
                </a:lnTo>
                <a:lnTo>
                  <a:pt x="472" y="1884"/>
                </a:lnTo>
                <a:lnTo>
                  <a:pt x="467" y="1883"/>
                </a:lnTo>
                <a:lnTo>
                  <a:pt x="462" y="1882"/>
                </a:lnTo>
                <a:lnTo>
                  <a:pt x="460" y="1882"/>
                </a:lnTo>
                <a:lnTo>
                  <a:pt x="456" y="1879"/>
                </a:lnTo>
                <a:lnTo>
                  <a:pt x="449" y="1873"/>
                </a:lnTo>
                <a:lnTo>
                  <a:pt x="441" y="1865"/>
                </a:lnTo>
                <a:lnTo>
                  <a:pt x="437" y="1860"/>
                </a:lnTo>
                <a:lnTo>
                  <a:pt x="434" y="1858"/>
                </a:lnTo>
                <a:lnTo>
                  <a:pt x="431" y="1857"/>
                </a:lnTo>
                <a:lnTo>
                  <a:pt x="427" y="1856"/>
                </a:lnTo>
                <a:lnTo>
                  <a:pt x="425" y="1853"/>
                </a:lnTo>
                <a:lnTo>
                  <a:pt x="423" y="1847"/>
                </a:lnTo>
                <a:lnTo>
                  <a:pt x="421" y="1836"/>
                </a:lnTo>
                <a:lnTo>
                  <a:pt x="421" y="1827"/>
                </a:lnTo>
                <a:lnTo>
                  <a:pt x="422" y="1822"/>
                </a:lnTo>
                <a:lnTo>
                  <a:pt x="425" y="1822"/>
                </a:lnTo>
                <a:lnTo>
                  <a:pt x="430" y="1824"/>
                </a:lnTo>
                <a:lnTo>
                  <a:pt x="433" y="1828"/>
                </a:lnTo>
                <a:lnTo>
                  <a:pt x="434" y="1830"/>
                </a:lnTo>
                <a:lnTo>
                  <a:pt x="433" y="1832"/>
                </a:lnTo>
                <a:lnTo>
                  <a:pt x="432" y="1837"/>
                </a:lnTo>
                <a:lnTo>
                  <a:pt x="432" y="1841"/>
                </a:lnTo>
                <a:lnTo>
                  <a:pt x="432" y="1843"/>
                </a:lnTo>
                <a:lnTo>
                  <a:pt x="433" y="1845"/>
                </a:lnTo>
                <a:lnTo>
                  <a:pt x="437" y="1850"/>
                </a:lnTo>
                <a:lnTo>
                  <a:pt x="440" y="1856"/>
                </a:lnTo>
                <a:lnTo>
                  <a:pt x="445" y="1858"/>
                </a:lnTo>
                <a:lnTo>
                  <a:pt x="448" y="1858"/>
                </a:lnTo>
                <a:lnTo>
                  <a:pt x="452" y="1857"/>
                </a:lnTo>
                <a:lnTo>
                  <a:pt x="455" y="1857"/>
                </a:lnTo>
                <a:lnTo>
                  <a:pt x="457" y="1860"/>
                </a:lnTo>
                <a:lnTo>
                  <a:pt x="460" y="1865"/>
                </a:lnTo>
                <a:lnTo>
                  <a:pt x="462" y="1869"/>
                </a:lnTo>
                <a:lnTo>
                  <a:pt x="464" y="1873"/>
                </a:lnTo>
                <a:lnTo>
                  <a:pt x="467" y="1875"/>
                </a:lnTo>
                <a:lnTo>
                  <a:pt x="470" y="1875"/>
                </a:lnTo>
                <a:lnTo>
                  <a:pt x="473" y="1874"/>
                </a:lnTo>
                <a:lnTo>
                  <a:pt x="476" y="1874"/>
                </a:lnTo>
                <a:lnTo>
                  <a:pt x="477" y="1874"/>
                </a:lnTo>
                <a:lnTo>
                  <a:pt x="480" y="1877"/>
                </a:lnTo>
                <a:lnTo>
                  <a:pt x="485" y="1883"/>
                </a:lnTo>
                <a:lnTo>
                  <a:pt x="491" y="1889"/>
                </a:lnTo>
                <a:lnTo>
                  <a:pt x="493" y="1891"/>
                </a:lnTo>
                <a:lnTo>
                  <a:pt x="513" y="1894"/>
                </a:lnTo>
                <a:lnTo>
                  <a:pt x="514" y="1892"/>
                </a:lnTo>
                <a:lnTo>
                  <a:pt x="516" y="1890"/>
                </a:lnTo>
                <a:lnTo>
                  <a:pt x="518" y="1889"/>
                </a:lnTo>
                <a:lnTo>
                  <a:pt x="523" y="1890"/>
                </a:lnTo>
                <a:lnTo>
                  <a:pt x="529" y="1892"/>
                </a:lnTo>
                <a:lnTo>
                  <a:pt x="536" y="1892"/>
                </a:lnTo>
                <a:lnTo>
                  <a:pt x="541" y="1892"/>
                </a:lnTo>
                <a:lnTo>
                  <a:pt x="544" y="1892"/>
                </a:lnTo>
                <a:lnTo>
                  <a:pt x="545" y="1892"/>
                </a:lnTo>
                <a:lnTo>
                  <a:pt x="549" y="1891"/>
                </a:lnTo>
                <a:lnTo>
                  <a:pt x="554" y="1891"/>
                </a:lnTo>
                <a:lnTo>
                  <a:pt x="559" y="1891"/>
                </a:lnTo>
                <a:lnTo>
                  <a:pt x="563" y="1890"/>
                </a:lnTo>
                <a:lnTo>
                  <a:pt x="567" y="1889"/>
                </a:lnTo>
                <a:lnTo>
                  <a:pt x="569" y="1889"/>
                </a:lnTo>
                <a:lnTo>
                  <a:pt x="571" y="1890"/>
                </a:lnTo>
                <a:lnTo>
                  <a:pt x="572" y="1892"/>
                </a:lnTo>
                <a:lnTo>
                  <a:pt x="572" y="1895"/>
                </a:lnTo>
                <a:lnTo>
                  <a:pt x="572" y="1896"/>
                </a:lnTo>
                <a:lnTo>
                  <a:pt x="572" y="1897"/>
                </a:lnTo>
                <a:lnTo>
                  <a:pt x="571" y="1897"/>
                </a:lnTo>
                <a:lnTo>
                  <a:pt x="570" y="1897"/>
                </a:lnTo>
                <a:lnTo>
                  <a:pt x="569" y="1897"/>
                </a:lnTo>
                <a:lnTo>
                  <a:pt x="569" y="1899"/>
                </a:lnTo>
                <a:lnTo>
                  <a:pt x="570" y="1903"/>
                </a:lnTo>
                <a:lnTo>
                  <a:pt x="571" y="1906"/>
                </a:lnTo>
                <a:lnTo>
                  <a:pt x="572" y="1910"/>
                </a:lnTo>
                <a:lnTo>
                  <a:pt x="574" y="1912"/>
                </a:lnTo>
                <a:lnTo>
                  <a:pt x="576" y="1915"/>
                </a:lnTo>
                <a:lnTo>
                  <a:pt x="578" y="1920"/>
                </a:lnTo>
                <a:lnTo>
                  <a:pt x="578" y="1922"/>
                </a:lnTo>
                <a:lnTo>
                  <a:pt x="575" y="1921"/>
                </a:lnTo>
                <a:lnTo>
                  <a:pt x="569" y="1918"/>
                </a:lnTo>
                <a:lnTo>
                  <a:pt x="567" y="1914"/>
                </a:lnTo>
                <a:lnTo>
                  <a:pt x="566" y="1912"/>
                </a:lnTo>
                <a:lnTo>
                  <a:pt x="566" y="1910"/>
                </a:lnTo>
                <a:lnTo>
                  <a:pt x="564" y="1909"/>
                </a:lnTo>
                <a:lnTo>
                  <a:pt x="563" y="1907"/>
                </a:lnTo>
                <a:lnTo>
                  <a:pt x="561" y="1906"/>
                </a:lnTo>
                <a:lnTo>
                  <a:pt x="559" y="1906"/>
                </a:lnTo>
                <a:lnTo>
                  <a:pt x="555" y="1906"/>
                </a:lnTo>
                <a:lnTo>
                  <a:pt x="553" y="1904"/>
                </a:lnTo>
                <a:lnTo>
                  <a:pt x="551" y="1903"/>
                </a:lnTo>
                <a:lnTo>
                  <a:pt x="548" y="1903"/>
                </a:lnTo>
                <a:lnTo>
                  <a:pt x="545" y="1903"/>
                </a:lnTo>
                <a:lnTo>
                  <a:pt x="544" y="1904"/>
                </a:lnTo>
                <a:lnTo>
                  <a:pt x="543" y="1905"/>
                </a:lnTo>
                <a:lnTo>
                  <a:pt x="543" y="190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" name="Picture 29" descr="HanhMac HD:Users:hhhanh:Documents:Dokumente:My Pictures:Logo:HUEUNI_g_text.pn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03" y="1622719"/>
            <a:ext cx="1008380" cy="11563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654669" y="4151707"/>
            <a:ext cx="605443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 smtClean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	To transfer research results on aquaculture, environmental science, and health care into the society by new forms of education and </a:t>
            </a:r>
            <a:r>
              <a:rPr lang="en-US" sz="2000" dirty="0" smtClean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training</a:t>
            </a:r>
            <a:endParaRPr lang="en-US" sz="20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→	To improve the infrastructure for development needs of research sites in the context of the </a:t>
            </a:r>
            <a:r>
              <a:rPr lang="en-US" sz="2000" dirty="0" err="1" smtClean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programme</a:t>
            </a:r>
            <a:endParaRPr lang="en-US" sz="20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54670" y="1387627"/>
            <a:ext cx="632206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Calibri"/>
              </a:rPr>
              <a:t>→</a:t>
            </a: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	To </a:t>
            </a:r>
            <a:r>
              <a:rPr lang="en-US" sz="2000" dirty="0" smtClean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an enabling institutional environment for research-based education, joint education and </a:t>
            </a:r>
            <a:r>
              <a:rPr lang="en-US" sz="2000" dirty="0" smtClean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research</a:t>
            </a:r>
            <a:endParaRPr lang="en-US" sz="2000" dirty="0">
              <a:solidFill>
                <a:srgbClr val="F8F8F8">
                  <a:lumMod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rgbClr val="F8F8F8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→	To strengthen the institutional capabilities in terms of the university management and governance, curriculum development, and educational quality assurance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471961" y="1229516"/>
            <a:ext cx="7504771" cy="1962615"/>
          </a:xfrm>
          <a:prstGeom prst="roundRect">
            <a:avLst/>
          </a:prstGeom>
          <a:noFill/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024" name="5-Point Star 1023"/>
          <p:cNvSpPr/>
          <p:nvPr/>
        </p:nvSpPr>
        <p:spPr>
          <a:xfrm>
            <a:off x="2305083" y="4908879"/>
            <a:ext cx="295915" cy="25062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471961" y="3722287"/>
            <a:ext cx="7504771" cy="2567001"/>
          </a:xfrm>
          <a:prstGeom prst="roundRect">
            <a:avLst/>
          </a:prstGeom>
          <a:noFill/>
          <a:ln w="28575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025" name="Rounded Rectangle 1024"/>
          <p:cNvSpPr/>
          <p:nvPr/>
        </p:nvSpPr>
        <p:spPr>
          <a:xfrm>
            <a:off x="2899317" y="1030299"/>
            <a:ext cx="4650058" cy="410579"/>
          </a:xfrm>
          <a:prstGeom prst="roundRect">
            <a:avLst>
              <a:gd name="adj" fmla="val 25875"/>
            </a:avLst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36000" rtlCol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srgbClr val="AAD5E4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GB" b="1" dirty="0" smtClean="0">
                <a:solidFill>
                  <a:srgbClr val="AAD5E4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cademic  </a:t>
            </a:r>
            <a:r>
              <a:rPr lang="en-GB" dirty="0" smtClean="0">
                <a:solidFill>
                  <a:srgbClr val="AAD5E4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GB" b="1" dirty="0" smtClean="0">
                <a:solidFill>
                  <a:srgbClr val="AAD5E4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  for Hue University</a:t>
            </a:r>
            <a:endParaRPr lang="en-GB" b="1" dirty="0">
              <a:solidFill>
                <a:srgbClr val="AAD5E4">
                  <a:lumMod val="40000"/>
                  <a:lumOff val="6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2899317" y="3528834"/>
            <a:ext cx="4650058" cy="417343"/>
          </a:xfrm>
          <a:prstGeom prst="roundRect">
            <a:avLst>
              <a:gd name="adj" fmla="val 28944"/>
            </a:avLst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36000" rIns="0" bIns="36000" rtlCol="0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srgbClr val="AAD5E4">
                    <a:lumMod val="40000"/>
                    <a:lumOff val="60000"/>
                  </a:srgbClr>
                </a:solidFill>
                <a:latin typeface="Times New Roman" pitchFamily="18" charset="0"/>
                <a:cs typeface="Times New Roman" pitchFamily="18" charset="0"/>
              </a:rPr>
              <a:t>developmental =  for region &amp; country</a:t>
            </a:r>
          </a:p>
        </p:txBody>
      </p:sp>
    </p:spTree>
    <p:extLst>
      <p:ext uri="{BB962C8B-B14F-4D97-AF65-F5344CB8AC3E}">
        <p14:creationId xmlns="" xmlns:p14="http://schemas.microsoft.com/office/powerpoint/2010/main" val="5254295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6200000">
            <a:off x="-2769783" y="2748516"/>
            <a:ext cx="6858000" cy="136096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nl-BE"/>
            </a:defPPr>
            <a:lvl1pPr>
              <a:defRPr b="1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chemeClr val="accent4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rgbClr val="AAD5E4">
                          <a:lumMod val="40000"/>
                          <a:lumOff val="60000"/>
                        </a:srgb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rgbClr val="AAD5E4">
                        <a:lumMod val="40000"/>
                        <a:lumOff val="60000"/>
                      </a:srgbClr>
                    </a:gs>
                  </a:gsLst>
                  <a:lin ang="5400000" scaled="1"/>
                  <a:tileRect/>
                </a:gradFill>
              </a:rPr>
              <a:t>PROGRAMME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257299" y="924488"/>
            <a:ext cx="7782791" cy="5418557"/>
          </a:xfrm>
          <a:prstGeom prst="roundRect">
            <a:avLst>
              <a:gd name="adj" fmla="val 614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179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cs typeface="Arial" pitchFamily="34" charset="0"/>
              </a:rPr>
              <a:t>Project 5: </a:t>
            </a:r>
            <a:r>
              <a:rPr lang="en-US" sz="2400" b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cs typeface="Arial" pitchFamily="34" charset="0"/>
              </a:rPr>
              <a:t>Programme</a:t>
            </a: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 pitchFamily="34" charset="0"/>
                <a:cs typeface="Arial" pitchFamily="34" charset="0"/>
              </a:rPr>
              <a:t> Support Unit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00" y="14584"/>
            <a:ext cx="33518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STRUCTURE</a:t>
            </a:r>
            <a:endParaRPr lang="en-GB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865417" y="1126506"/>
            <a:ext cx="5081155" cy="14040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</a:t>
            </a: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Aquaculture, livestock </a:t>
            </a: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endParaRPr lang="en-US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Crop protection</a:t>
            </a:r>
            <a:endParaRPr lang="en-GB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865417" y="2726223"/>
            <a:ext cx="5081155" cy="1404042"/>
          </a:xfrm>
          <a:prstGeom prst="roundRect">
            <a:avLst/>
          </a:prstGeom>
          <a:solidFill>
            <a:srgbClr val="94B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</a:t>
            </a: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Ecosystem </a:t>
            </a: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&amp; natural resource management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885530" y="4325940"/>
            <a:ext cx="5081155" cy="1404042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4</a:t>
            </a:r>
            <a:endParaRPr lang="en-US" sz="2400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Rural </a:t>
            </a: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health</a:t>
            </a:r>
            <a:endParaRPr lang="en-GB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62851" y="1126506"/>
            <a:ext cx="2340000" cy="4603476"/>
          </a:xfrm>
          <a:prstGeom prst="roundRect">
            <a:avLst>
              <a:gd name="adj" fmla="val 12544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36000" rtlCol="0" anchor="t" anchorCtr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Institutional strengthening</a:t>
            </a:r>
            <a:endParaRPr lang="en-GB" sz="2400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3698720" y="1610189"/>
            <a:ext cx="967019" cy="799436"/>
          </a:xfrm>
          <a:prstGeom prst="rightArrow">
            <a:avLst>
              <a:gd name="adj1" fmla="val 57799"/>
              <a:gd name="adj2" fmla="val 60398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3698721" y="4769845"/>
            <a:ext cx="967019" cy="799436"/>
          </a:xfrm>
          <a:prstGeom prst="rightArrow">
            <a:avLst>
              <a:gd name="adj1" fmla="val 57799"/>
              <a:gd name="adj2" fmla="val 60398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688105" y="3204991"/>
            <a:ext cx="967019" cy="799436"/>
          </a:xfrm>
          <a:prstGeom prst="rightArrow">
            <a:avLst>
              <a:gd name="adj1" fmla="val 57799"/>
              <a:gd name="adj2" fmla="val 60398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7076210" y="2509766"/>
            <a:ext cx="852054" cy="69522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Down Arrow 17"/>
          <p:cNvSpPr/>
          <p:nvPr/>
        </p:nvSpPr>
        <p:spPr>
          <a:xfrm rot="10800000">
            <a:off x="7928264" y="2050069"/>
            <a:ext cx="852054" cy="695225"/>
          </a:xfrm>
          <a:prstGeom prst="downArrow">
            <a:avLst/>
          </a:prstGeom>
          <a:solidFill>
            <a:srgbClr val="94B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 rot="5400000">
            <a:off x="3397964" y="1237253"/>
            <a:ext cx="380719" cy="560441"/>
          </a:xfrm>
          <a:prstGeom prst="downArrow">
            <a:avLst>
              <a:gd name="adj1" fmla="val 50000"/>
              <a:gd name="adj2" fmla="val 7456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Down Arrow 19"/>
          <p:cNvSpPr/>
          <p:nvPr/>
        </p:nvSpPr>
        <p:spPr>
          <a:xfrm rot="5400000">
            <a:off x="3412152" y="4404231"/>
            <a:ext cx="380719" cy="560441"/>
          </a:xfrm>
          <a:prstGeom prst="downArrow">
            <a:avLst>
              <a:gd name="adj1" fmla="val 50000"/>
              <a:gd name="adj2" fmla="val 74564"/>
            </a:avLst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 rot="5400000">
            <a:off x="3412152" y="2846445"/>
            <a:ext cx="380719" cy="560441"/>
          </a:xfrm>
          <a:prstGeom prst="downArrow">
            <a:avLst>
              <a:gd name="adj1" fmla="val 50000"/>
              <a:gd name="adj2" fmla="val 74564"/>
            </a:avLst>
          </a:prstGeom>
          <a:solidFill>
            <a:srgbClr val="94B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7367154" y="4119592"/>
            <a:ext cx="270166" cy="508651"/>
          </a:xfrm>
          <a:prstGeom prst="downArrow">
            <a:avLst>
              <a:gd name="adj1" fmla="val 50000"/>
              <a:gd name="adj2" fmla="val 73077"/>
            </a:avLst>
          </a:prstGeom>
          <a:solidFill>
            <a:srgbClr val="94BC64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0800000">
            <a:off x="8229599" y="3807664"/>
            <a:ext cx="280556" cy="566247"/>
          </a:xfrm>
          <a:prstGeom prst="downArrow">
            <a:avLst>
              <a:gd name="adj1" fmla="val 50000"/>
              <a:gd name="adj2" fmla="val 71052"/>
            </a:avLst>
          </a:prstGeom>
          <a:solidFill>
            <a:srgbClr val="FF7C8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14388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2400" b="1">
              <a:solidFill>
                <a:srgbClr val="FFFF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54484" y="14584"/>
            <a:ext cx="51063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INTERACTIONS</a:t>
            </a:r>
            <a:endParaRPr lang="en-GB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9250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Location</a:t>
            </a:r>
            <a:endParaRPr lang="pl-P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19200"/>
            <a:ext cx="3276600" cy="5105400"/>
          </a:xfrm>
        </p:spPr>
        <p:txBody>
          <a:bodyPr/>
          <a:lstStyle/>
          <a:p>
            <a:pPr eaLnBrk="1" hangingPunct="1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Hue City</a:t>
            </a:r>
          </a:p>
          <a:p>
            <a:pPr lvl="1" eaLnBrk="1" hangingPunct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old capital of Vietnam</a:t>
            </a:r>
          </a:p>
          <a:p>
            <a:pPr lvl="1" eaLnBrk="1" hangingPunct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600 km south of Hanoi capital, 1000 km north of Ho Chi Minh City (Saigon).</a:t>
            </a:r>
          </a:p>
          <a:p>
            <a:pPr lvl="1" eaLnBrk="1" hangingPunct="1"/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Hue University </a:t>
            </a:r>
          </a:p>
          <a:p>
            <a:pPr lvl="1" eaLnBrk="1" hangingPunct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Located in Hue City</a:t>
            </a:r>
          </a:p>
          <a:p>
            <a:pPr lvl="1" eaLnBrk="1" hangingPunct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 prestigious higher education center in Central Vietnam</a:t>
            </a:r>
          </a:p>
        </p:txBody>
      </p:sp>
      <p:pic>
        <p:nvPicPr>
          <p:cNvPr id="11268" name="Picture 2" descr="C:\Users\Administrator.PhanMinhHuan\Desktop\huecitymap\vietnam-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1066800"/>
            <a:ext cx="3810000" cy="54086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val 7"/>
          <p:cNvSpPr/>
          <p:nvPr/>
        </p:nvSpPr>
        <p:spPr>
          <a:xfrm>
            <a:off x="6400800" y="3535363"/>
            <a:ext cx="82550" cy="82550"/>
          </a:xfrm>
          <a:prstGeom prst="ellipse">
            <a:avLst/>
          </a:prstGeom>
          <a:solidFill>
            <a:srgbClr val="FF33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sp>
        <p:nvSpPr>
          <p:cNvPr id="4" name="Rectangle 3"/>
          <p:cNvSpPr/>
          <p:nvPr/>
        </p:nvSpPr>
        <p:spPr>
          <a:xfrm>
            <a:off x="5997575" y="5486400"/>
            <a:ext cx="479425" cy="1619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sp>
        <p:nvSpPr>
          <p:cNvPr id="3" name="TextBox 2"/>
          <p:cNvSpPr txBox="1"/>
          <p:nvPr/>
        </p:nvSpPr>
        <p:spPr>
          <a:xfrm>
            <a:off x="5867400" y="5410200"/>
            <a:ext cx="1339850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vi-VN" sz="1100" b="1" dirty="0">
                <a:latin typeface="+mj-lt"/>
              </a:rPr>
              <a:t>Ho Chi Minh city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0" y="3048000"/>
            <a:ext cx="685800" cy="533400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339700" y="1419522"/>
            <a:ext cx="7641739" cy="1048345"/>
          </a:xfrm>
          <a:prstGeom prst="roundRect">
            <a:avLst>
              <a:gd name="adj" fmla="val 14866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Institutional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strengthening</a:t>
            </a:r>
            <a:endParaRPr lang="en-GB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39701" y="14584"/>
            <a:ext cx="78042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INTERUNIVERSITY TEAM</a:t>
            </a:r>
            <a:endParaRPr lang="en-GB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2769783" y="2748516"/>
            <a:ext cx="6858000" cy="136096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nl-BE"/>
            </a:defPPr>
            <a:lvl1pPr>
              <a:defRPr b="1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chemeClr val="accent4">
                          <a:lumMod val="40000"/>
                          <a:lumOff val="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chemeClr val="accent4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ln>
                  <a:gradFill>
                    <a:gsLst>
                      <a:gs pos="0">
                        <a:srgbClr val="006600"/>
                      </a:gs>
                      <a:gs pos="50000">
                        <a:srgbClr val="006600">
                          <a:alpha val="25000"/>
                        </a:srgbClr>
                      </a:gs>
                      <a:gs pos="100000">
                        <a:srgbClr val="AAD5E4">
                          <a:lumMod val="40000"/>
                          <a:lumOff val="60000"/>
                        </a:srgb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rgbClr val="006600"/>
                    </a:gs>
                    <a:gs pos="50000">
                      <a:srgbClr val="669900">
                        <a:tint val="44500"/>
                        <a:satMod val="160000"/>
                      </a:srgbClr>
                    </a:gs>
                    <a:gs pos="90000">
                      <a:srgbClr val="AAD5E4">
                        <a:lumMod val="40000"/>
                        <a:lumOff val="60000"/>
                      </a:srgbClr>
                    </a:gs>
                  </a:gsLst>
                  <a:lin ang="5400000" scaled="1"/>
                  <a:tileRect/>
                </a:gradFill>
              </a:rPr>
              <a:t>PROGRAMME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54625" y="5877504"/>
            <a:ext cx="7641739" cy="727591"/>
          </a:xfrm>
          <a:prstGeom prst="roundRect">
            <a:avLst>
              <a:gd name="adj" fmla="val 2022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b" anchorCtr="0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PSU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39700" y="2547804"/>
            <a:ext cx="7641739" cy="10215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Aquaculture, Livestock 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and Crop protection</a:t>
            </a:r>
            <a:endParaRPr lang="en-GB" b="1" dirty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339700" y="3649297"/>
            <a:ext cx="7641739" cy="1021556"/>
          </a:xfrm>
          <a:prstGeom prst="roundRect">
            <a:avLst/>
          </a:prstGeom>
          <a:solidFill>
            <a:srgbClr val="94B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Ecosystem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management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39700" y="4750790"/>
            <a:ext cx="7641739" cy="1021556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Project 4</a:t>
            </a:r>
            <a:endParaRPr lang="en-US" b="1" dirty="0" smtClean="0">
              <a:solidFill>
                <a:srgbClr val="000000">
                  <a:lumMod val="75000"/>
                  <a:lumOff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Rural </a:t>
            </a:r>
            <a:r>
              <a:rPr lang="en-US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health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b="1" dirty="0">
              <a:solidFill>
                <a:srgbClr val="000000">
                  <a:lumMod val="75000"/>
                  <a:lumOff val="2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902075" y="625333"/>
            <a:ext cx="4987924" cy="684000"/>
          </a:xfrm>
          <a:prstGeom prst="roundRect">
            <a:avLst/>
          </a:prstGeom>
          <a:noFill/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144850" y="1046480"/>
            <a:ext cx="432000" cy="5398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175495" y="1046480"/>
            <a:ext cx="432000" cy="5398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206140" y="1046480"/>
            <a:ext cx="432000" cy="5398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236785" y="1046480"/>
            <a:ext cx="432000" cy="5398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267428" y="1046480"/>
            <a:ext cx="432000" cy="53983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02075" y="625333"/>
            <a:ext cx="4987924" cy="684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pic>
        <p:nvPicPr>
          <p:cNvPr id="1030" name="Picture 6" descr="http://www.amival.be/UserFiles/universiteit-hasselt(3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691" y="804204"/>
            <a:ext cx="1147972" cy="33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036" y="747874"/>
            <a:ext cx="1197458" cy="427534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143578" y="1727694"/>
            <a:ext cx="4555850" cy="4717104"/>
            <a:chOff x="4143578" y="1727694"/>
            <a:chExt cx="4555850" cy="4717104"/>
          </a:xfrm>
        </p:grpSpPr>
        <p:sp>
          <p:nvSpPr>
            <p:cNvPr id="18" name="Oval 17"/>
            <p:cNvSpPr/>
            <p:nvPr/>
          </p:nvSpPr>
          <p:spPr>
            <a:xfrm>
              <a:off x="4143578" y="1727694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4143578" y="50455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4143578" y="39440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143578" y="2842582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143578" y="601279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175495" y="1727694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175495" y="50455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175495" y="39440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175495" y="2842582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6206140" y="1727694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6206140" y="50455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206140" y="39440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7236785" y="1727694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8267428" y="50455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8267428" y="39440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8267428" y="2842582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</p:grp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0725"/>
          <a:stretch/>
        </p:blipFill>
        <p:spPr>
          <a:xfrm>
            <a:off x="8221819" y="697992"/>
            <a:ext cx="702735" cy="576000"/>
          </a:xfrm>
          <a:prstGeom prst="rect">
            <a:avLst/>
          </a:prstGeom>
        </p:spPr>
      </p:pic>
      <p:pic>
        <p:nvPicPr>
          <p:cNvPr id="38" name="Picture 37"/>
          <p:cNvPicPr/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375" y="724698"/>
            <a:ext cx="658488" cy="487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39" descr="/Users/hhhanh/Downloads/Flemish Us/VUBlogo_txt.png"/>
          <p:cNvPicPr/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3336" r="58037"/>
          <a:stretch/>
        </p:blipFill>
        <p:spPr bwMode="auto">
          <a:xfrm>
            <a:off x="6190799" y="734828"/>
            <a:ext cx="562964" cy="451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46959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OTHER VLIR PROJECTS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VLIR-NETWORK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Length: = VLIR-IUC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Contents: 2 Master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Programmes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on Aquaculture and Food Technology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Partners: Can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University, Hue University,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Trang University, VNUA, RIA2</a:t>
            </a:r>
          </a:p>
          <a:p>
            <a:pPr lvl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VLIR-NSS Projects 2014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2017: Hue University</a:t>
            </a:r>
          </a:p>
          <a:p>
            <a:pPr marL="749300" lvl="1" indent="-45720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Research Assessment Exercise for WRM</a:t>
            </a:r>
          </a:p>
          <a:p>
            <a:pPr marL="749300" lvl="1" indent="-45720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E-learning materials for WRM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52944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19100" y="1518378"/>
            <a:ext cx="8359139" cy="702588"/>
          </a:xfrm>
          <a:prstGeom prst="roundRect">
            <a:avLst>
              <a:gd name="adj" fmla="val 14866"/>
            </a:avLst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Transversal Issues for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University governance</a:t>
            </a:r>
            <a:endParaRPr lang="en-US" b="1" dirty="0">
              <a:solidFill>
                <a:srgbClr val="72B9D2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-48257"/>
            <a:ext cx="78042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International Cooperation @ Hue</a:t>
            </a:r>
            <a:endParaRPr lang="en-GB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4025" y="5528319"/>
            <a:ext cx="8359139" cy="1039416"/>
          </a:xfrm>
          <a:prstGeom prst="roundRect">
            <a:avLst>
              <a:gd name="adj" fmla="val 20225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b" anchorCtr="0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Student support: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Employability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Entrepreneurship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19100" y="2441543"/>
            <a:ext cx="8359139" cy="71508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Research </a:t>
            </a:r>
            <a:r>
              <a:rPr lang="en-US" b="1" dirty="0" err="1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organisation</a:t>
            </a:r>
            <a:endParaRPr lang="en-US" b="1" dirty="0" smtClean="0">
              <a:solidFill>
                <a:srgbClr val="72B9D2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and Tech Transfer</a:t>
            </a:r>
            <a:endParaRPr lang="en-GB" b="1" dirty="0">
              <a:solidFill>
                <a:srgbClr val="72B9D2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19100" y="3367638"/>
            <a:ext cx="8359139" cy="715089"/>
          </a:xfrm>
          <a:prstGeom prst="roundRect">
            <a:avLst/>
          </a:prstGeom>
          <a:solidFill>
            <a:srgbClr val="94BC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Education Innovation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Quality assurance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19100" y="4281227"/>
            <a:ext cx="8359139" cy="1021556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Internationalisation</a:t>
            </a:r>
            <a:endParaRPr lang="en-US" b="1" dirty="0" smtClean="0">
              <a:solidFill>
                <a:srgbClr val="72B9D2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Academic recognition</a:t>
            </a:r>
          </a:p>
          <a:p>
            <a:pPr marL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solidFill>
                  <a:srgbClr val="72B9D2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Credit transfer</a:t>
            </a:r>
            <a:endParaRPr lang="en-US" b="1" dirty="0">
              <a:solidFill>
                <a:srgbClr val="72B9D2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492500" y="625333"/>
            <a:ext cx="5194299" cy="684000"/>
          </a:xfrm>
          <a:prstGeom prst="roundRect">
            <a:avLst/>
          </a:prstGeom>
          <a:noFill/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63850" y="1046480"/>
            <a:ext cx="432000" cy="52205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794495" y="1046480"/>
            <a:ext cx="432000" cy="52205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825140" y="1046480"/>
            <a:ext cx="432000" cy="52205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855785" y="1046480"/>
            <a:ext cx="432000" cy="52205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886428" y="1046480"/>
            <a:ext cx="432000" cy="52205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41000">
                <a:schemeClr val="bg1">
                  <a:alpha val="85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0"/>
          </a:gradFill>
          <a:ln>
            <a:gradFill>
              <a:gsLst>
                <a:gs pos="0">
                  <a:srgbClr val="008000"/>
                </a:gs>
                <a:gs pos="13000">
                  <a:schemeClr val="bg1">
                    <a:alpha val="80000"/>
                  </a:schemeClr>
                </a:gs>
                <a:gs pos="100000">
                  <a:schemeClr val="bg1">
                    <a:alpha val="8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>
              <a:solidFill>
                <a:srgbClr val="F8F8F8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492500" y="625333"/>
            <a:ext cx="5194299" cy="684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 dirty="0" smtClean="0">
                <a:solidFill>
                  <a:srgbClr val="72B9D2">
                    <a:lumMod val="50000"/>
                  </a:srgbClr>
                </a:solidFill>
              </a:rPr>
              <a:t>  </a:t>
            </a:r>
            <a:r>
              <a:rPr lang="en-GB" b="1" dirty="0" smtClean="0">
                <a:solidFill>
                  <a:srgbClr val="00B050"/>
                </a:solidFill>
              </a:rPr>
              <a:t> IUC        NETWORK       NSS</a:t>
            </a:r>
            <a:r>
              <a:rPr lang="en-GB" b="1" dirty="0" smtClean="0">
                <a:solidFill>
                  <a:srgbClr val="0070C0"/>
                </a:solidFill>
              </a:rPr>
              <a:t> </a:t>
            </a:r>
            <a:r>
              <a:rPr lang="en-GB" b="1" dirty="0" smtClean="0">
                <a:solidFill>
                  <a:srgbClr val="72B9D2">
                    <a:lumMod val="50000"/>
                  </a:srgbClr>
                </a:solidFill>
              </a:rPr>
              <a:t>          CBHE      Mobility</a:t>
            </a:r>
            <a:endParaRPr lang="en-GB" b="1" dirty="0">
              <a:solidFill>
                <a:srgbClr val="72B9D2">
                  <a:lumMod val="5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762578" y="1640613"/>
            <a:ext cx="4569755" cy="4626385"/>
            <a:chOff x="3762578" y="1640613"/>
            <a:chExt cx="4569755" cy="4626385"/>
          </a:xfrm>
        </p:grpSpPr>
        <p:sp>
          <p:nvSpPr>
            <p:cNvPr id="18" name="Oval 17"/>
            <p:cNvSpPr/>
            <p:nvPr/>
          </p:nvSpPr>
          <p:spPr>
            <a:xfrm>
              <a:off x="3762578" y="1648750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762578" y="46010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762578" y="35376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762578" y="2550482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762578" y="583499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4794495" y="46010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862738" y="2546016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780590" y="1648750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780590" y="2557633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825140" y="46010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5825140" y="35376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855785" y="1648750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7886428" y="46010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886428" y="35376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7886428" y="2550482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886428" y="1640613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6852439" y="460106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6848685" y="35376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6859129" y="583499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7900333" y="5834998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1448" y="3537675"/>
              <a:ext cx="432000" cy="432000"/>
            </a:xfrm>
            <a:prstGeom prst="ellipse">
              <a:avLst/>
            </a:prstGeom>
            <a:solidFill>
              <a:srgbClr val="FF505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>
                <a:solidFill>
                  <a:srgbClr val="F8F8F8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244974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Thematic projects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Selective case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Achievements 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3232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Carlo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urbani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Project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 Phases: 2000 </a:t>
            </a:r>
            <a:r>
              <a:rPr lang="mr-IN" dirty="0" smtClean="0">
                <a:latin typeface="Times New Roman" pitchFamily="18" charset="0"/>
              </a:rPr>
              <a:t>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2016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Microbiological and laboratory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bio-safety, including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regional biosafety level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Virology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laboratory 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Bacterial laboratory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Cell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culture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laboratory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Physical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isolation laboratory to perform molecular biology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test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Diagnostics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directly from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specimens laboratory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... Administrative room. 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Web: http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carlo-urbani-center.com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9688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Recommendations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More Structured approach: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Promoting inter-university cooperation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/>
              </a:rPr>
              <a:t>Capacity building projects in a changing academic world:</a:t>
            </a:r>
          </a:p>
          <a:p>
            <a:pPr lvl="2"/>
            <a:r>
              <a:rPr lang="en-US" sz="1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QA and Education Innovation, University governance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Thematic Team-up ideas: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multi-disciplinary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research teams for critical issues for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Local 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Nation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Region: ASEAN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Funds: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Seed funds</a:t>
            </a:r>
          </a:p>
          <a:p>
            <a:pPr lvl="1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Project-based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594" y="4191192"/>
            <a:ext cx="2155497" cy="21554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58334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8913"/>
            <a:ext cx="8443913" cy="793727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Successful Cooperation</a:t>
            </a:r>
            <a:endParaRPr lang="en-GB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191069" y="982640"/>
            <a:ext cx="7428931" cy="5622876"/>
          </a:xfrm>
        </p:spPr>
        <p:txBody>
          <a:bodyPr>
            <a:normAutofit fontScale="85000" lnSpcReduction="20000"/>
          </a:bodyPr>
          <a:lstStyle/>
          <a:p>
            <a:pPr lvl="1" eaLnBrk="1" hangingPunct="1">
              <a:spcBef>
                <a:spcPct val="50000"/>
              </a:spcBef>
            </a:pPr>
            <a:endParaRPr lang="en-GB" sz="2000" dirty="0" smtClean="0"/>
          </a:p>
          <a:p>
            <a:pPr algn="just">
              <a:lnSpc>
                <a:spcPct val="110000"/>
              </a:lnSpc>
            </a:pPr>
            <a:r>
              <a:rPr lang="en-GB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COOPERATION AND </a:t>
            </a:r>
            <a:r>
              <a:rPr lang="en-GB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PARTNERSHIP </a:t>
            </a:r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WIN-WIN Principle</a:t>
            </a:r>
            <a:endParaRPr lang="en-GB" sz="24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endParaRPr lang="en-GB" sz="2400" b="1" u="sng" dirty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GB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INCORPORATION AND OWNERSHIP </a:t>
            </a:r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=&gt; high level support / embedded in the university 		</a:t>
            </a: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GB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DEVELOPMENT RELEVANCE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=&gt; focus on changing lives and interaction with society</a:t>
            </a: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MATCH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between the priorities and expertise of the partner university and the interest and expertise offered by </a:t>
            </a:r>
            <a:r>
              <a:rPr lang="nl-BE" sz="2400" b="1" dirty="0" smtClean="0">
                <a:latin typeface="Times New Roman" pitchFamily="18" charset="0"/>
                <a:cs typeface="Times New Roman" pitchFamily="18" charset="0"/>
              </a:rPr>
              <a:t>external counterparts</a:t>
            </a: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COHERENT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set of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interventions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synergetic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projects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guided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strategic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plan of the partner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university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JOINT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process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nl-BE" sz="2400" b="1" dirty="0" err="1">
                <a:latin typeface="Times New Roman" pitchFamily="18" charset="0"/>
                <a:cs typeface="Times New Roman" pitchFamily="18" charset="0"/>
              </a:rPr>
              <a:t>capacity</a:t>
            </a:r>
            <a:r>
              <a:rPr lang="nl-BE" sz="2400" b="1" dirty="0">
                <a:latin typeface="Times New Roman" pitchFamily="18" charset="0"/>
                <a:cs typeface="Times New Roman" pitchFamily="18" charset="0"/>
              </a:rPr>
              <a:t> building</a:t>
            </a:r>
          </a:p>
          <a:p>
            <a:pPr lvl="1" eaLnBrk="1" hangingPunct="1">
              <a:spcBef>
                <a:spcPct val="50000"/>
              </a:spcBef>
            </a:pPr>
            <a:endParaRPr lang="en-GB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175047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8912"/>
            <a:ext cx="8569325" cy="86360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Why Hue? and Hue University?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>
          <a:xfrm>
            <a:off x="191069" y="1052512"/>
            <a:ext cx="7733731" cy="5553003"/>
          </a:xfrm>
        </p:spPr>
        <p:txBody>
          <a:bodyPr>
            <a:normAutofit fontScale="92500" lnSpcReduction="20000"/>
          </a:bodyPr>
          <a:lstStyle/>
          <a:p>
            <a:pPr lvl="1" eaLnBrk="1" hangingPunct="1">
              <a:spcBef>
                <a:spcPct val="50000"/>
              </a:spcBef>
            </a:pPr>
            <a:endParaRPr lang="en-GB" sz="2000" dirty="0" smtClean="0"/>
          </a:p>
          <a:p>
            <a:pPr algn="just">
              <a:lnSpc>
                <a:spcPct val="110000"/>
              </a:lnSpc>
            </a:pPr>
            <a:r>
              <a:rPr lang="en-GB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CENTRAL VIETNAM</a:t>
            </a:r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mostly suffered by climate change issues</a:t>
            </a:r>
            <a:endParaRPr lang="en-GB" sz="2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en-GB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BETTER IMPACT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on poverty alleviation with education and research in a larger “scope”</a:t>
            </a: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BETTER VISIBILITY</a:t>
            </a:r>
            <a:r>
              <a:rPr lang="nl-BE" sz="2400" b="1" dirty="0" smtClean="0">
                <a:latin typeface="Times New Roman" pitchFamily="18" charset="0"/>
                <a:cs typeface="Times New Roman" pitchFamily="18" charset="0"/>
              </a:rPr>
              <a:t> the contribution better recognised, the image and principle of the cooperation programmes better promoted</a:t>
            </a: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BETTER PARNER</a:t>
            </a:r>
            <a:r>
              <a:rPr lang="nl-BE" sz="2400" b="1" dirty="0" smtClean="0">
                <a:latin typeface="Times New Roman" pitchFamily="18" charset="0"/>
                <a:cs typeface="Times New Roman" pitchFamily="18" charset="0"/>
              </a:rPr>
              <a:t> a partner university for realsing the joint vision and mission to society while itself strengthned</a:t>
            </a: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10000"/>
              </a:lnSpc>
              <a:buFont typeface="Arial" pitchFamily="34" charset="0"/>
              <a:buChar char="•"/>
            </a:pPr>
            <a:endParaRPr lang="nl-BE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nl-BE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MULTI-DISCIPLINE  </a:t>
            </a:r>
            <a:r>
              <a:rPr lang="nl-BE" sz="2400" b="1" dirty="0" smtClean="0">
                <a:latin typeface="Times New Roman" pitchFamily="18" charset="0"/>
                <a:cs typeface="Times New Roman" pitchFamily="18" charset="0"/>
              </a:rPr>
              <a:t>for broader research and development areas</a:t>
            </a:r>
          </a:p>
          <a:p>
            <a:pPr lvl="1" eaLnBrk="1" hangingPunct="1">
              <a:spcBef>
                <a:spcPct val="50000"/>
              </a:spcBef>
            </a:pPr>
            <a:endParaRPr lang="en-GB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336997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50" t="22503" r="15343" b="-3713"/>
          <a:stretch/>
        </p:blipFill>
        <p:spPr>
          <a:xfrm>
            <a:off x="5914707" y="2509340"/>
            <a:ext cx="3242431" cy="22450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332" t="47457" r="20704" b="863"/>
          <a:stretch/>
        </p:blipFill>
        <p:spPr>
          <a:xfrm>
            <a:off x="2627088" y="4751387"/>
            <a:ext cx="4281598" cy="2100298"/>
          </a:xfrm>
          <a:prstGeom prst="rect">
            <a:avLst/>
          </a:prstGeom>
        </p:spPr>
      </p:pic>
      <p:pic>
        <p:nvPicPr>
          <p:cNvPr id="49154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57" t="2151"/>
          <a:stretch/>
        </p:blipFill>
        <p:spPr bwMode="auto">
          <a:xfrm>
            <a:off x="6291887" y="4741246"/>
            <a:ext cx="3615034" cy="216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7" descr="HOINGHI1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0"/>
            <a:ext cx="3505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8175" y="2428890"/>
            <a:ext cx="3261167" cy="217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231"/>
            <a:ext cx="3178175" cy="213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1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3275" y="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19" descr="D:\Documents\My Pictures\KyotoMarch09\DSC_000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362200"/>
            <a:ext cx="31273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30489"/>
            <a:ext cx="3194050" cy="212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0847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819400" y="990600"/>
            <a:ext cx="5652868" cy="2819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Higher education cooperation between Hue University and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EU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partners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education integration and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globaliSation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Subtitle 8"/>
          <p:cNvSpPr>
            <a:spLocks noGrp="1"/>
          </p:cNvSpPr>
          <p:nvPr>
            <p:ph type="subTitle" idx="1"/>
          </p:nvPr>
        </p:nvSpPr>
        <p:spPr>
          <a:xfrm>
            <a:off x="3354388" y="3692525"/>
            <a:ext cx="5114925" cy="1101725"/>
          </a:xfrm>
        </p:spPr>
        <p:txBody>
          <a:bodyPr/>
          <a:lstStyle/>
          <a:p>
            <a:pPr eaLnBrk="1" hangingPunct="1"/>
            <a:endParaRPr lang="en-US" sz="2400" b="1" dirty="0" smtClean="0">
              <a:latin typeface="Cambria" pitchFamily="18" charset="0"/>
            </a:endParaRPr>
          </a:p>
          <a:p>
            <a:pPr lvl="0" eaLnBrk="1" hangingPunct="1">
              <a:buClr>
                <a:srgbClr val="B13F9A"/>
              </a:buClr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Prof Nguyen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Quang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Linh,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President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1" hangingPunct="1">
              <a:buClr>
                <a:srgbClr val="B13F9A"/>
              </a:buClr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Prof Hoang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Huu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Hanh,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ICD Director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4038600" y="6050260"/>
            <a:ext cx="4039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None/>
            </a:pPr>
            <a:r>
              <a:rPr lang="en-US" sz="2400" b="1" i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Lucida Calligraphy" charset="0"/>
                <a:ea typeface="Lucida Calligraphy" charset="0"/>
                <a:cs typeface="Lucida Calligraphy" charset="0"/>
              </a:rPr>
              <a:t>Synergy For Excellence</a:t>
            </a:r>
            <a:endParaRPr lang="en-US" sz="2400" b="1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Lucida Calligraphy" charset="0"/>
              <a:ea typeface="Lucida Calligraphy" charset="0"/>
              <a:cs typeface="Lucida Calligraphy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6024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4"/>
          <p:cNvPicPr>
            <a:picLocks noChangeAspect="1" noChangeArrowheads="1"/>
          </p:cNvPicPr>
          <p:nvPr/>
        </p:nvPicPr>
        <p:blipFill>
          <a:blip r:embed="rId3" cstate="print"/>
          <a:srcRect r="9451"/>
          <a:stretch>
            <a:fillRect/>
          </a:stretch>
        </p:blipFill>
        <p:spPr bwMode="auto">
          <a:xfrm>
            <a:off x="4776788" y="1327150"/>
            <a:ext cx="3300412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Location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17"/>
          <p:cNvPicPr>
            <a:picLocks noChangeAspect="1" noChangeArrowheads="1"/>
          </p:cNvPicPr>
          <p:nvPr/>
        </p:nvPicPr>
        <p:blipFill>
          <a:blip r:embed="rId4" cstate="print"/>
          <a:srcRect l="4716" t="13753" r="36549" b="278"/>
          <a:stretch>
            <a:fillRect/>
          </a:stretch>
        </p:blipFill>
        <p:spPr bwMode="auto">
          <a:xfrm>
            <a:off x="228600" y="4730750"/>
            <a:ext cx="1897063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8"/>
          <p:cNvPicPr>
            <a:picLocks noChangeAspect="1" noChangeArrowheads="1"/>
          </p:cNvPicPr>
          <p:nvPr/>
        </p:nvPicPr>
        <p:blipFill>
          <a:blip r:embed="rId5" cstate="print"/>
          <a:srcRect t="4778"/>
          <a:stretch>
            <a:fillRect/>
          </a:stretch>
        </p:blipFill>
        <p:spPr bwMode="auto">
          <a:xfrm>
            <a:off x="228600" y="1304925"/>
            <a:ext cx="4518025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 descr="4[1].CAU TRUONG TIE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59" y="4736381"/>
            <a:ext cx="2574681" cy="1893019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Hue: CITY OF world heritages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Dokumente\HU.S&amp;T\ITAG\Huefotos\clips\photo6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424" b="12478"/>
          <a:stretch/>
        </p:blipFill>
        <p:spPr bwMode="auto">
          <a:xfrm>
            <a:off x="0" y="1143000"/>
            <a:ext cx="6995006" cy="304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581400"/>
            <a:ext cx="4762500" cy="31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4318000"/>
            <a:ext cx="3345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Monuments Complex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7650" y="6363732"/>
            <a:ext cx="2133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Court Music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0219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Hue City	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Cambria" pitchFamily="18" charset="0"/>
              </a:rPr>
              <a:t>Hue City is a hub of </a:t>
            </a:r>
          </a:p>
          <a:p>
            <a:pPr lvl="1"/>
            <a:r>
              <a:rPr lang="en-US" sz="2000" dirty="0" smtClean="0">
                <a:latin typeface="Cambria" pitchFamily="18" charset="0"/>
              </a:rPr>
              <a:t>Culture</a:t>
            </a:r>
          </a:p>
          <a:p>
            <a:pPr lvl="1"/>
            <a:r>
              <a:rPr lang="en-US" sz="2000" dirty="0" smtClean="0">
                <a:latin typeface="Cambria" pitchFamily="18" charset="0"/>
              </a:rPr>
              <a:t>Education</a:t>
            </a:r>
          </a:p>
          <a:p>
            <a:pPr lvl="1"/>
            <a:r>
              <a:rPr lang="en-US" sz="2000" dirty="0" smtClean="0">
                <a:latin typeface="Cambria" pitchFamily="18" charset="0"/>
              </a:rPr>
              <a:t>Medicine</a:t>
            </a:r>
          </a:p>
          <a:p>
            <a:pPr lvl="1"/>
            <a:r>
              <a:rPr lang="en-US" sz="2000" dirty="0" smtClean="0">
                <a:latin typeface="Cambria" pitchFamily="18" charset="0"/>
              </a:rPr>
              <a:t>Science and Technology</a:t>
            </a:r>
          </a:p>
          <a:p>
            <a:pPr lvl="1"/>
            <a:r>
              <a:rPr lang="en-US" sz="2000" dirty="0" smtClean="0">
                <a:latin typeface="Cambria" pitchFamily="18" charset="0"/>
              </a:rPr>
              <a:t>Environment</a:t>
            </a:r>
          </a:p>
          <a:p>
            <a:endParaRPr lang="en-US" sz="2400" dirty="0" smtClean="0">
              <a:latin typeface="Cambria" pitchFamily="18" charset="0"/>
            </a:endParaRPr>
          </a:p>
          <a:p>
            <a:r>
              <a:rPr lang="en-US" sz="2400" dirty="0" smtClean="0">
                <a:latin typeface="Cambria" pitchFamily="18" charset="0"/>
              </a:rPr>
              <a:t>Festival </a:t>
            </a:r>
            <a:br>
              <a:rPr lang="en-US" sz="2400" dirty="0" smtClean="0">
                <a:latin typeface="Cambria" pitchFamily="18" charset="0"/>
              </a:rPr>
            </a:br>
            <a:r>
              <a:rPr lang="en-US" sz="2400" dirty="0" smtClean="0">
                <a:latin typeface="Cambria" pitchFamily="18" charset="0"/>
              </a:rPr>
              <a:t>City of </a:t>
            </a:r>
            <a:br>
              <a:rPr lang="en-US" sz="2400" dirty="0" smtClean="0">
                <a:latin typeface="Cambria" pitchFamily="18" charset="0"/>
              </a:rPr>
            </a:br>
            <a:r>
              <a:rPr lang="en-US" sz="2400" dirty="0" smtClean="0">
                <a:latin typeface="Cambria" pitchFamily="18" charset="0"/>
              </a:rPr>
              <a:t>Viet </a:t>
            </a:r>
            <a:r>
              <a:rPr lang="en-US" sz="2400" dirty="0">
                <a:latin typeface="Cambria" pitchFamily="18" charset="0"/>
              </a:rPr>
              <a:t>Nam: </a:t>
            </a:r>
            <a:r>
              <a:rPr lang="en-US" sz="2400" dirty="0" smtClean="0">
                <a:latin typeface="Cambria" pitchFamily="18" charset="0"/>
              </a:rPr>
              <a:t/>
            </a:r>
            <a:br>
              <a:rPr lang="en-US" sz="2400" dirty="0" smtClean="0">
                <a:latin typeface="Cambria" pitchFamily="18" charset="0"/>
              </a:rPr>
            </a:br>
            <a:r>
              <a:rPr lang="en-US" sz="2400" dirty="0" smtClean="0">
                <a:latin typeface="Cambria" pitchFamily="18" charset="0"/>
              </a:rPr>
              <a:t>a bi-annual </a:t>
            </a:r>
            <a:br>
              <a:rPr lang="en-US" sz="2400" dirty="0" smtClean="0">
                <a:latin typeface="Cambria" pitchFamily="18" charset="0"/>
              </a:rPr>
            </a:br>
            <a:r>
              <a:rPr lang="en-US" sz="2400" dirty="0" smtClean="0">
                <a:latin typeface="Cambria" pitchFamily="18" charset="0"/>
              </a:rPr>
              <a:t>events</a:t>
            </a:r>
            <a:r>
              <a:rPr lang="en-US" sz="2400" dirty="0">
                <a:latin typeface="Cambria" pitchFamily="18" charset="0"/>
              </a:rPr>
              <a:t/>
            </a:r>
            <a:br>
              <a:rPr lang="en-US" sz="2400" dirty="0">
                <a:latin typeface="Cambria" pitchFamily="18" charset="0"/>
              </a:rPr>
            </a:br>
            <a:endParaRPr lang="vi-VN" sz="2400" dirty="0">
              <a:latin typeface="Cambria" pitchFamily="18" charset="0"/>
            </a:endParaRPr>
          </a:p>
        </p:txBody>
      </p:sp>
      <p:pic>
        <p:nvPicPr>
          <p:cNvPr id="5122" name="Picture 2" descr="D:\Dokumente\HU.S&amp;T\ITAG\Huefotos\new\festiv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44" t="23850" r="1831" b="9484"/>
          <a:stretch/>
        </p:blipFill>
        <p:spPr bwMode="auto">
          <a:xfrm>
            <a:off x="3124200" y="3581400"/>
            <a:ext cx="5699975" cy="3024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86650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  <a:endParaRPr lang="vi-VN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Most Comprehensive University</a:t>
            </a:r>
            <a:endParaRPr lang="en-US" dirty="0"/>
          </a:p>
        </p:txBody>
      </p:sp>
      <p:pic>
        <p:nvPicPr>
          <p:cNvPr id="3" name="Picture Placeholder 2" descr="NSN_3223 copy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800" r="16800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646843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038600" y="1316038"/>
            <a:ext cx="3886200" cy="5313362"/>
          </a:xfrm>
        </p:spPr>
        <p:txBody>
          <a:bodyPr/>
          <a:lstStyle/>
          <a:p>
            <a:pPr eaLnBrk="1" hangingPunct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Established in </a:t>
            </a:r>
            <a:r>
              <a:rPr lang="en-US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1957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reunified in </a:t>
            </a:r>
            <a:r>
              <a:rPr lang="en-US" sz="2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1994</a:t>
            </a:r>
          </a:p>
          <a:p>
            <a:pPr eaLnBrk="1" hangingPunct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One of 16 major universities and one of 5 universities with 2 levels of administration system (Hue University and member universities/School levels)</a:t>
            </a:r>
          </a:p>
          <a:p>
            <a:pPr eaLnBrk="1" hangingPunct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 multi-field, multidisciplinary and comprehensive university</a:t>
            </a:r>
          </a:p>
          <a:p>
            <a:pPr eaLnBrk="1" hangingPunct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QS Ranking 2016: Top 4 Vietnamese universities</a:t>
            </a:r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4177874"/>
            <a:ext cx="3252788" cy="21598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1" y="1219201"/>
            <a:ext cx="3252788" cy="2538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4603541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kumente\HU.OFIC\HueUni-prez\anh DHH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68" r="5957" b="8933"/>
          <a:stretch/>
        </p:blipFill>
        <p:spPr bwMode="auto">
          <a:xfrm>
            <a:off x="0" y="4419600"/>
            <a:ext cx="8153400" cy="2438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Hue University in Vietnamese educational system context: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Universities with two administration levels:</a:t>
            </a:r>
          </a:p>
          <a:p>
            <a:pPr lvl="2"/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2 national universities: VNU-Hanoi and VNU-HCM City</a:t>
            </a:r>
          </a:p>
          <a:p>
            <a:pPr lvl="2"/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3 regional universities: </a:t>
            </a:r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HUE UNIVERSITY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en-US" sz="2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300" dirty="0" err="1" smtClean="0">
                <a:latin typeface="Times New Roman" pitchFamily="18" charset="0"/>
                <a:cs typeface="Times New Roman" pitchFamily="18" charset="0"/>
              </a:rPr>
              <a:t>Danang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 University and Thai Nguyen University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Universities with one administration levels (public and private)</a:t>
            </a:r>
            <a:endParaRPr lang="vi-V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0639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VLIR-UOS">
      <a:dk1>
        <a:srgbClr val="000000"/>
      </a:dk1>
      <a:lt1>
        <a:srgbClr val="F8F8F8"/>
      </a:lt1>
      <a:dk2>
        <a:srgbClr val="40534E"/>
      </a:dk2>
      <a:lt2>
        <a:srgbClr val="9FA585"/>
      </a:lt2>
      <a:accent1>
        <a:srgbClr val="72B9D2"/>
      </a:accent1>
      <a:accent2>
        <a:srgbClr val="CF7B1F"/>
      </a:accent2>
      <a:accent3>
        <a:srgbClr val="C5C9B5"/>
      </a:accent3>
      <a:accent4>
        <a:srgbClr val="AAD5E4"/>
      </a:accent4>
      <a:accent5>
        <a:srgbClr val="E9B071"/>
      </a:accent5>
      <a:accent6>
        <a:srgbClr val="000000"/>
      </a:accent6>
      <a:hlink>
        <a:srgbClr val="72B9D2"/>
      </a:hlink>
      <a:folHlink>
        <a:srgbClr val="40534E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Ch_x00fa__x0020_th_x00ed_ch xmlns="85c76ed3-c12c-47c8-bc4c-14ca1d1d11f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9CE5A9F38A264C99040FC97A771BCF" ma:contentTypeVersion="1" ma:contentTypeDescription="Create a new document." ma:contentTypeScope="" ma:versionID="732ebf3e02cff078d1377c60e274e246">
  <xsd:schema xmlns:xsd="http://www.w3.org/2001/XMLSchema" xmlns:p="http://schemas.microsoft.com/office/2006/metadata/properties" xmlns:ns2="85c76ed3-c12c-47c8-bc4c-14ca1d1d11f0" targetNamespace="http://schemas.microsoft.com/office/2006/metadata/properties" ma:root="true" ma:fieldsID="485a37b3c0352a0083582896a61e7670" ns2:_="">
    <xsd:import namespace="85c76ed3-c12c-47c8-bc4c-14ca1d1d11f0"/>
    <xsd:element name="properties">
      <xsd:complexType>
        <xsd:sequence>
          <xsd:element name="documentManagement">
            <xsd:complexType>
              <xsd:all>
                <xsd:element ref="ns2:Ch_x00fa__x0020_th_x00ed_ch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5c76ed3-c12c-47c8-bc4c-14ca1d1d11f0" elementFormDefault="qualified">
    <xsd:import namespace="http://schemas.microsoft.com/office/2006/documentManagement/types"/>
    <xsd:element name="Ch_x00fa__x0020_th_x00ed_ch" ma:index="8" nillable="true" ma:displayName="Chú thích" ma:internalName="Ch_x00fa__x0020_th_x00ed_ch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7EB464C-FFFA-40D4-8F1B-58A7BB6554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A45079-11CA-4909-9C56-3D575C50CE8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85c76ed3-c12c-47c8-bc4c-14ca1d1d11f0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DA6DB3EC-528E-4858-B0FE-2A60026AE1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c76ed3-c12c-47c8-bc4c-14ca1d1d11f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10146</TotalTime>
  <Words>1875</Words>
  <Application>Microsoft Macintosh PowerPoint</Application>
  <PresentationFormat>On-screen Show (4:3)</PresentationFormat>
  <Paragraphs>395</Paragraphs>
  <Slides>39</Slides>
  <Notes>14</Notes>
  <HiddenSlides>2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Opulent</vt:lpstr>
      <vt:lpstr>Office Theme</vt:lpstr>
      <vt:lpstr>1_Opulent</vt:lpstr>
      <vt:lpstr>Kantoorthema</vt:lpstr>
      <vt:lpstr>2_Opulent</vt:lpstr>
      <vt:lpstr>Higher education cooperation between Hue University and  EU partners in education integration and globaliSation </vt:lpstr>
      <vt:lpstr>contents</vt:lpstr>
      <vt:lpstr>Location</vt:lpstr>
      <vt:lpstr>Location</vt:lpstr>
      <vt:lpstr>Hue: CITY OF world heritages</vt:lpstr>
      <vt:lpstr>Hue City </vt:lpstr>
      <vt:lpstr>Hue University</vt:lpstr>
      <vt:lpstr>HUE UNIVERSITY</vt:lpstr>
      <vt:lpstr>Hue university</vt:lpstr>
      <vt:lpstr>Hue University</vt:lpstr>
      <vt:lpstr>INTERNATIONAL COOPERATION Strategy for 2030</vt:lpstr>
      <vt:lpstr>Slide 12</vt:lpstr>
      <vt:lpstr>Slide 13</vt:lpstr>
      <vt:lpstr>Slide 14</vt:lpstr>
      <vt:lpstr>Vision For Internationalisation</vt:lpstr>
      <vt:lpstr>EACEA Projects (2010 – 2017 ) - mobility and capacity building</vt:lpstr>
      <vt:lpstr>EACEA Projects @ HU</vt:lpstr>
      <vt:lpstr>Student / Staff mobility</vt:lpstr>
      <vt:lpstr>International mobility @ HU</vt:lpstr>
      <vt:lpstr>EXPECTATIONS</vt:lpstr>
      <vt:lpstr>WHAT MET?</vt:lpstr>
      <vt:lpstr>Issues and Challenges:  SWOT Analysis</vt:lpstr>
      <vt:lpstr>Capacity building</vt:lpstr>
      <vt:lpstr>SHARE Project</vt:lpstr>
      <vt:lpstr>EACEA Projects @ HU</vt:lpstr>
      <vt:lpstr>EACEA Projects @ HU</vt:lpstr>
      <vt:lpstr>VLIR-IUC Programme Phase I: 2013 - 2018</vt:lpstr>
      <vt:lpstr>Slide 28</vt:lpstr>
      <vt:lpstr>Slide 29</vt:lpstr>
      <vt:lpstr>Slide 30</vt:lpstr>
      <vt:lpstr>OTHER VLIR PROJECTS</vt:lpstr>
      <vt:lpstr>Slide 32</vt:lpstr>
      <vt:lpstr>Thematic projects  – A Selective case</vt:lpstr>
      <vt:lpstr>Carlo urbani Project</vt:lpstr>
      <vt:lpstr>Recommendations</vt:lpstr>
      <vt:lpstr>A Successful Cooperation</vt:lpstr>
      <vt:lpstr>Why Hue? and Hue University?</vt:lpstr>
      <vt:lpstr>Slide 38</vt:lpstr>
      <vt:lpstr>Higher education cooperation between Hue University and  EU partners in education integration and globaliSation </vt:lpstr>
    </vt:vector>
  </TitlesOfParts>
  <Company>Ban Hop tac Quoc te - DHH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Hue University</dc:title>
  <dc:creator>Hoàng Hữu Hạnh;Lam Vu</dc:creator>
  <cp:lastModifiedBy>nch3696</cp:lastModifiedBy>
  <cp:revision>533</cp:revision>
  <dcterms:created xsi:type="dcterms:W3CDTF">2007-06-22T00:36:31Z</dcterms:created>
  <dcterms:modified xsi:type="dcterms:W3CDTF">2017-04-24T08:37:20Z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0x010100B49CE5A9F38A264C99040FC97A771BCF</vt:lpwstr>
  </property>
</Properties>
</file>