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handoutMasterIdLst>
    <p:handoutMasterId r:id="rId20"/>
  </p:handoutMasterIdLst>
  <p:sldIdLst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70" r:id="rId14"/>
    <p:sldId id="271" r:id="rId15"/>
    <p:sldId id="272" r:id="rId16"/>
    <p:sldId id="274" r:id="rId17"/>
    <p:sldId id="275" r:id="rId18"/>
  </p:sldIdLst>
  <p:sldSz cx="10080625" cy="7559675"/>
  <p:notesSz cx="7559675" cy="106918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642" y="-90"/>
      </p:cViewPr>
      <p:guideLst>
        <p:guide orient="horz" pos="2381"/>
        <p:guide pos="31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>
            <a:lvl1pPr fontAlgn="auto" hangingPunct="0">
              <a:spcBef>
                <a:spcPts val="0"/>
              </a:spcBef>
              <a:spcAft>
                <a:spcPts val="0"/>
              </a:spcAft>
              <a:defRPr sz="1400">
                <a:latin typeface="Liberation Sans" pitchFamily="18"/>
                <a:ea typeface="Noto Sans CJK SC Regular" pitchFamily="2"/>
                <a:cs typeface="FreeSans" pitchFamily="2"/>
              </a:defRPr>
            </a:lvl1pPr>
          </a:lstStyle>
          <a:p>
            <a:pPr>
              <a:defRPr sz="1400"/>
            </a:pPr>
            <a:endParaRPr lang="en-US"/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>
            <a:lvl1pPr algn="r" fontAlgn="auto" hangingPunct="0">
              <a:spcBef>
                <a:spcPts val="0"/>
              </a:spcBef>
              <a:spcAft>
                <a:spcPts val="0"/>
              </a:spcAft>
              <a:defRPr sz="1400">
                <a:latin typeface="Liberation Sans" pitchFamily="18"/>
                <a:ea typeface="Noto Sans CJK SC Regular" pitchFamily="2"/>
                <a:cs typeface="FreeSans" pitchFamily="2"/>
              </a:defRPr>
            </a:lvl1pPr>
          </a:lstStyle>
          <a:p>
            <a:pPr>
              <a:defRPr sz="1400"/>
            </a:pPr>
            <a:endParaRPr lang="en-US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>
            <a:lvl1pPr fontAlgn="auto" hangingPunct="0">
              <a:spcBef>
                <a:spcPts val="0"/>
              </a:spcBef>
              <a:spcAft>
                <a:spcPts val="0"/>
              </a:spcAft>
              <a:defRPr sz="1400">
                <a:latin typeface="Liberation Sans" pitchFamily="18"/>
                <a:ea typeface="Noto Sans CJK SC Regular" pitchFamily="2"/>
                <a:cs typeface="FreeSans" pitchFamily="2"/>
              </a:defRPr>
            </a:lvl1pPr>
          </a:lstStyle>
          <a:p>
            <a:pPr>
              <a:defRPr sz="1400"/>
            </a:pPr>
            <a:endParaRPr lang="en-US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>
            <a:lvl1pPr algn="r" fontAlgn="auto" hangingPunct="0">
              <a:spcBef>
                <a:spcPts val="0"/>
              </a:spcBef>
              <a:spcAft>
                <a:spcPts val="0"/>
              </a:spcAft>
              <a:defRPr sz="1400">
                <a:latin typeface="Liberation Sans" pitchFamily="18"/>
                <a:ea typeface="Noto Sans CJK SC Regular" pitchFamily="2"/>
                <a:cs typeface="FreeSans" pitchFamily="2"/>
              </a:defRPr>
            </a:lvl1pPr>
          </a:lstStyle>
          <a:p>
            <a:pPr>
              <a:defRPr sz="1400"/>
            </a:pPr>
            <a:fld id="{75E0DC5E-F29F-466B-B443-5CE828D07AFB}" type="slidenum">
              <a:rPr lang="en-US"/>
              <a:pPr>
                <a:defRPr sz="1400"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4957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lvl="0"/>
            <a:endParaRPr lang="en-US" noProof="0" smtClean="0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en-US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en-US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en-US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en-US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>
              <a:defRPr/>
            </a:pPr>
            <a:fld id="{166EC533-15DE-461A-8DD8-0F99F80E729F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299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00" indent="-215900" algn="l" rtl="0" eaLnBrk="0" fontAlgn="base" hangingPunct="0">
      <a:spcBef>
        <a:spcPct val="30000"/>
      </a:spcBef>
      <a:spcAft>
        <a:spcPct val="0"/>
      </a:spcAft>
      <a:defRPr lang="en-US" sz="2000" kern="1200">
        <a:solidFill>
          <a:schemeClr val="tx1"/>
        </a:solidFill>
        <a:highlight>
          <a:scrgbClr r="0" g="0" b="0">
            <a:alpha val="0"/>
          </a:scrgbClr>
        </a:highlight>
        <a:latin typeface="Liberation Sans" pitchFamily="1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miter lim="800000"/>
            <a:headEnd/>
            <a:tailEnd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216000" indent="-216000" eaLnBrk="1" fontAlgn="auto">
              <a:spcBef>
                <a:spcPts val="0"/>
              </a:spcBef>
              <a:spcAft>
                <a:spcPts val="0"/>
              </a:spcAft>
              <a:defRPr/>
            </a:pPr>
            <a:endParaRPr smtClea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7AB3D3-8BF0-4CDA-9394-0C686A6D9185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5004642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9CB859-16E6-4781-907C-6199A9FD6A37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2296575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8850" y="301625"/>
            <a:ext cx="2266950" cy="63944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3212" cy="6394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D1991-B2E1-4E80-BE38-2B7DBEA3DA83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551946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86741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641806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203541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824038"/>
            <a:ext cx="2136775" cy="4727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92413" y="1824038"/>
            <a:ext cx="2136775" cy="4727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825306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897117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848991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32415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573801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AFAAC-F2BD-4C2E-9106-66E8113258C3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73712001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70116479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792090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7263" y="468313"/>
            <a:ext cx="2266950" cy="6083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468313"/>
            <a:ext cx="6651625" cy="6083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35719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6BE26-88CD-4F4D-B246-589AA3A0B48F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7865189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9287" cy="492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4925" y="1768475"/>
            <a:ext cx="4460875" cy="492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3"/>
          <p:cNvSpPr txBox="1"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15F352-2B38-4BC3-AD1B-C42C91A53EEC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7448539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3"/>
          <p:cNvSpPr txBox="1"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104510-4006-4A53-A79C-8042E45C7EE8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57424539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3"/>
          <p:cNvSpPr txBox="1"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0E948C-4A8A-41C5-AE2B-487ECFA92CC9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52625546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/>
          <p:cNvSpPr txBox="1"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11E44A-38FC-4E1B-B6AC-ABC73F6FB992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10586661"/>
      </p:ext>
    </p:extLst>
  </p:cSld>
  <p:clrMapOvr>
    <a:masterClrMapping/>
  </p:clrMapOvr>
  <p:transition spd="slow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3"/>
          <p:cNvSpPr txBox="1"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937F5B-00CD-419D-96D1-8BDF4C8EBA8A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63632226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3"/>
          <p:cNvSpPr txBox="1"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5EEB26-5521-46F0-8303-17650CC2FBDC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609442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503238" y="301625"/>
            <a:ext cx="9072562" cy="12620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503238" y="1768475"/>
            <a:ext cx="9072562" cy="4927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defPPr>
            <a:lvl1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1pPr>
            <a:lvl2pPr marL="86400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8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2pPr>
            <a:lvl3pPr marL="1295999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4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3pPr>
            <a:lvl4pPr marL="172800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4pPr>
            <a:lvl5pPr marL="216000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5pPr>
            <a:lvl6pPr marL="259200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6pPr>
            <a:lvl7pPr marL="302400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7pPr>
            <a:lvl8pPr marL="345600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8pPr>
            <a:lvl9pPr marL="3887999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9pPr>
          </a:lstStyle>
          <a:p>
            <a:pPr lvl="0"/>
            <a:r>
              <a:rPr lang="en-US"/>
              <a:t>Klik for at redigere dispositionstekstens format</a:t>
            </a:r>
          </a:p>
          <a:p>
            <a:pPr lvl="1"/>
            <a:r>
              <a:rPr lang="en-US"/>
              <a:t>Andet dispositionsniveau</a:t>
            </a:r>
          </a:p>
          <a:p>
            <a:pPr lvl="2"/>
            <a:r>
              <a:rPr lang="en-US"/>
              <a:t>Tredje dispositionsniveau</a:t>
            </a:r>
          </a:p>
          <a:p>
            <a:pPr lvl="3"/>
            <a:r>
              <a:rPr lang="en-US"/>
              <a:t>Fjerde dispositionsniveau</a:t>
            </a:r>
          </a:p>
          <a:p>
            <a:pPr lvl="4"/>
            <a:r>
              <a:rPr lang="en-US"/>
              <a:t>Femte dispositionsniveau</a:t>
            </a:r>
          </a:p>
          <a:p>
            <a:pPr lvl="5"/>
            <a:r>
              <a:rPr lang="en-US"/>
              <a:t>Sjette dispositionsniveau</a:t>
            </a:r>
          </a:p>
          <a:p>
            <a:pPr lvl="6"/>
            <a:r>
              <a:rPr lang="en-US"/>
              <a:t>Syvende dispositionsniveau</a:t>
            </a:r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4"/>
          </p:nvPr>
        </p:nvSpPr>
        <p:spPr>
          <a:xfrm>
            <a:off x="7227888" y="6886575"/>
            <a:ext cx="2347912" cy="5222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en-US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>
              <a:defRPr/>
            </a:pPr>
            <a:fld id="{7C4B9245-BE1C-4A57-90AA-D7315F1AAD7A}" type="slidenum">
              <a:rPr/>
              <a:pPr>
                <a:defRPr/>
              </a:pPr>
              <a:t>‹#›</a:t>
            </a:fld>
            <a:endParaRPr/>
          </a:p>
        </p:txBody>
      </p:sp>
      <p:pic>
        <p:nvPicPr>
          <p:cNvPr id="1029" name="Picture 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6886575"/>
            <a:ext cx="5202237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28663" y="6804025"/>
            <a:ext cx="3087687" cy="360363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 compatLnSpc="0"/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00">
                <a:solidFill>
                  <a:srgbClr val="003D85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Professor Jeppe Bundsgaard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en-US" sz="4400" kern="1200">
          <a:solidFill>
            <a:srgbClr val="003D85"/>
          </a:solidFill>
          <a:highlight>
            <a:scrgbClr r="0" g="0" b="0">
              <a:alpha val="0"/>
            </a:scrgbClr>
          </a:highlight>
          <a:latin typeface="Liberation Sans" pitchFamily="1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3D85"/>
          </a:solidFill>
          <a:latin typeface="Liberation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3D85"/>
          </a:solidFill>
          <a:latin typeface="Liberation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3D85"/>
          </a:solidFill>
          <a:latin typeface="Liberation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3D85"/>
          </a:solidFill>
          <a:latin typeface="Liberation Sans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3D85"/>
          </a:solidFill>
          <a:latin typeface="Liberation Sans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3D85"/>
          </a:solidFill>
          <a:latin typeface="Liberation Sans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3D85"/>
          </a:solidFill>
          <a:latin typeface="Liberation Sans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3D85"/>
          </a:solidFill>
          <a:latin typeface="Liberation Sans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45000"/>
        <a:buFont typeface="StarSymbol"/>
        <a:buChar char="●"/>
        <a:defRPr lang="en-US">
          <a:solidFill>
            <a:schemeClr val="tx1"/>
          </a:solidFill>
          <a:latin typeface="Arial" pitchFamily="34" charset="0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SzPct val="75000"/>
        <a:buFont typeface="StarSymbol"/>
        <a:buChar char="–"/>
        <a:defRPr lang="en-US">
          <a:solidFill>
            <a:schemeClr val="tx1"/>
          </a:solidFill>
          <a:latin typeface="Arial" pitchFamily="34" charset="0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SzPct val="45000"/>
        <a:buFont typeface="StarSymbol"/>
        <a:buChar char="●"/>
        <a:defRPr lang="en-US">
          <a:solidFill>
            <a:schemeClr val="tx1"/>
          </a:solidFill>
          <a:latin typeface="Arial" pitchFamily="34" charset="0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SzPct val="75000"/>
        <a:buFont typeface="StarSymbol"/>
        <a:buChar char="–"/>
        <a:defRPr lang="en-US">
          <a:solidFill>
            <a:schemeClr val="tx1"/>
          </a:solidFill>
          <a:latin typeface="Arial" pitchFamily="34" charset="0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SzPct val="45000"/>
        <a:buFont typeface="StarSymbol"/>
        <a:buChar char="●"/>
        <a:defRPr lang="en-US">
          <a:solidFill>
            <a:schemeClr val="tx1"/>
          </a:solidFill>
          <a:latin typeface="Arial" pitchFamily="34" charset="0"/>
        </a:defRPr>
      </a:lvl5pPr>
      <a:lvl6pPr lvl="5" rtl="0" hangingPunct="0">
        <a:buSzPct val="45000"/>
        <a:buFont typeface="StarSymbol"/>
        <a:buChar char="●"/>
        <a:tabLst/>
        <a:defRPr lang="en-US"/>
      </a:lvl6pPr>
      <a:lvl7pPr lvl="6" rtl="0" hangingPunct="0">
        <a:buSzPct val="45000"/>
        <a:buFont typeface="StarSymbol"/>
        <a:buChar char="●"/>
        <a:tabLst/>
        <a:defRPr lang="en-US"/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45000"/>
        <a:buFont typeface="StarSymbol"/>
        <a:buChar char="●"/>
        <a:defRPr lang="en-US">
          <a:solidFill>
            <a:schemeClr val="tx1"/>
          </a:solidFill>
          <a:latin typeface="Arial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45000"/>
        <a:buFont typeface="StarSymbol"/>
        <a:buChar char="●"/>
        <a:defRPr lang="en-US">
          <a:solidFill>
            <a:schemeClr val="tx1"/>
          </a:solidFill>
          <a:latin typeface="Arial" pitchFamily="34" charset="0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40538"/>
            <a:ext cx="571976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laceHolder 1"/>
          <p:cNvSpPr txBox="1">
            <a:spLocks noGrp="1"/>
          </p:cNvSpPr>
          <p:nvPr>
            <p:ph type="title"/>
          </p:nvPr>
        </p:nvSpPr>
        <p:spPr>
          <a:xfrm>
            <a:off x="503238" y="468313"/>
            <a:ext cx="9070975" cy="863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en-US"/>
          </a:p>
        </p:txBody>
      </p:sp>
      <p:sp>
        <p:nvSpPr>
          <p:cNvPr id="4" name="PlaceHolder 2"/>
          <p:cNvSpPr txBox="1">
            <a:spLocks noGrp="1"/>
          </p:cNvSpPr>
          <p:nvPr>
            <p:ph type="body" idx="1"/>
          </p:nvPr>
        </p:nvSpPr>
        <p:spPr>
          <a:xfrm>
            <a:off x="503238" y="1824038"/>
            <a:ext cx="4425950" cy="47275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marR="0" lvl="0" indent="-324000">
              <a:spcBef>
                <a:spcPts val="1414"/>
              </a:spcBef>
              <a:spcAft>
                <a:spcPts val="0"/>
              </a:spcAft>
              <a:buSzPct val="45000"/>
              <a:buFont typeface="StarSymbol"/>
              <a:buNone/>
              <a:defRPr lang="en-US" sz="3200" b="0" i="0" u="none" strike="noStrike" kern="1200" cap="none" spc="0" baseline="0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defPPr>
            <a:lvl1pPr marL="432000" marR="0" lvl="0" indent="-324000">
              <a:spcBef>
                <a:spcPts val="1414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3200" b="0" i="0" u="none" strike="noStrike" kern="1200" cap="none" spc="0" baseline="0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1pPr>
            <a:lvl2pPr marL="864000" marR="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800" b="0" i="0" u="none" strike="noStrike" kern="1200" cap="none" spc="0" baseline="0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2pPr>
            <a:lvl3pPr marL="1295999" marR="0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400" b="0" i="0" u="none" strike="noStrike" kern="1200" cap="none" spc="0" baseline="0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3pPr>
            <a:lvl4pPr marL="1728000" marR="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000" b="0" i="0" u="none" strike="noStrike" kern="1200" cap="none" spc="0" baseline="0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4pPr>
            <a:lvl5pPr marL="2160000" marR="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 spc="0" baseline="0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5pPr>
            <a:lvl6pPr marL="2592000" marR="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 spc="0" baseline="0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6pPr>
            <a:lvl7pPr marL="3024000" marR="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 spc="0" baseline="0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7pPr>
            <a:lvl8pPr marL="3456000" marR="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 spc="0" baseline="0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8pPr>
            <a:lvl9pPr marL="3887999" marR="0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 spc="0" baseline="0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PlaceHolder 3"/>
          <p:cNvSpPr txBox="1">
            <a:spLocks noGrp="1"/>
          </p:cNvSpPr>
          <p:nvPr>
            <p:ph type="body" sz="quarter" idx="4294967295"/>
          </p:nvPr>
        </p:nvSpPr>
        <p:spPr>
          <a:xfrm>
            <a:off x="5151438" y="1824038"/>
            <a:ext cx="4425950" cy="225425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6" name="PlaceHolder 4"/>
          <p:cNvSpPr txBox="1">
            <a:spLocks noGrp="1"/>
          </p:cNvSpPr>
          <p:nvPr>
            <p:ph type="body" sz="quarter" idx="4294967295"/>
          </p:nvPr>
        </p:nvSpPr>
        <p:spPr>
          <a:xfrm>
            <a:off x="5151438" y="4292600"/>
            <a:ext cx="4425950" cy="22558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en-US" sz="4400" kern="1200">
          <a:solidFill>
            <a:schemeClr val="tx2"/>
          </a:solidFill>
          <a:highlight>
            <a:scrgbClr r="0" g="0" b="0">
              <a:alpha val="0"/>
            </a:scrgbClr>
          </a:highlight>
          <a:latin typeface="Liberation Sans" pitchFamily="1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iberation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iberation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iberation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iberation Sans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iberation Sans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iberation Sans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iberation Sans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Liberation Sans"/>
        </a:defRPr>
      </a:lvl9pPr>
    </p:titleStyle>
    <p:bodyStyle>
      <a:lvl1pPr marL="342900" indent="-342900" algn="l" rtl="0" eaLnBrk="0" fontAlgn="base" hangingPunct="0">
        <a:spcBef>
          <a:spcPts val="1413"/>
        </a:spcBef>
        <a:spcAft>
          <a:spcPct val="0"/>
        </a:spcAft>
        <a:defRPr lang="en-US" sz="3200" kern="1200">
          <a:solidFill>
            <a:schemeClr val="tx1"/>
          </a:solidFill>
          <a:highlight>
            <a:scrgbClr r="0" g="0" b="0">
              <a:alpha val="0"/>
            </a:scrgbClr>
          </a:highlight>
          <a:latin typeface="Liberation Sans" pitchFamily="1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03999" y="301320"/>
            <a:ext cx="9071640" cy="1262160"/>
          </a:xfrm>
        </p:spPr>
        <p:txBody>
          <a:bodyPr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x-none" smtClean="0"/>
              <a:t>Professor Jeppe Bundsgaard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4294967295"/>
          </p:nvPr>
        </p:nvSpPr>
        <p:spPr>
          <a:xfrm>
            <a:off x="503999" y="1769040"/>
            <a:ext cx="9071640" cy="4384440"/>
          </a:xfrm>
        </p:spPr>
        <p:txBody>
          <a:bodyPr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indent="0" algn="ctr" eaLnBrk="1" fontAlgn="auto">
              <a:buFont typeface="StarSymbol"/>
              <a:buNone/>
              <a:defRPr/>
            </a:pPr>
            <a:r>
              <a:rPr lang="x-none" smtClean="0">
                <a:solidFill>
                  <a:srgbClr val="00ABA4"/>
                </a:solidFill>
              </a:rPr>
              <a:t>Overview of the international research on </a:t>
            </a:r>
            <a:r>
              <a:rPr lang="x-none" sz="6600" smtClean="0">
                <a:solidFill>
                  <a:srgbClr val="00ABA4"/>
                </a:solidFill>
              </a:rPr>
              <a:t>Innovative Education</a:t>
            </a:r>
          </a:p>
          <a:p>
            <a:pPr marL="0" indent="0" algn="ctr" eaLnBrk="1" fontAlgn="auto">
              <a:buFont typeface="StarSymbol"/>
              <a:buNone/>
              <a:defRPr/>
            </a:pPr>
            <a:r>
              <a:rPr lang="x-none" smtClean="0">
                <a:solidFill>
                  <a:srgbClr val="00ABA4"/>
                </a:solidFill>
              </a:rPr>
              <a:t>with Practices and Lessons Learned In Denmark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03999" y="301320"/>
            <a:ext cx="9071640" cy="1262160"/>
          </a:xfrm>
        </p:spPr>
        <p:txBody>
          <a:bodyPr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smtClean="0"/>
              <a:t>Theoretical foundations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503999" y="1769040"/>
            <a:ext cx="9071640" cy="4926960"/>
          </a:xfrm>
        </p:spPr>
        <p:txBody>
          <a:bodyPr/>
          <a:lstStyle>
            <a:def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defPPr>
            <a:lvl1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1pPr>
            <a:lvl2pPr marL="86400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8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2pPr>
            <a:lvl3pPr marL="1295999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4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3pPr>
            <a:lvl4pPr marL="172800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4pPr>
            <a:lvl5pPr marL="216000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5pPr>
            <a:lvl6pPr marL="259200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6pPr>
            <a:lvl7pPr marL="302400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7pPr>
            <a:lvl8pPr marL="345600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8pPr>
            <a:lvl9pPr marL="3887999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9pPr>
          </a:lstStyle>
          <a:p>
            <a:pPr eaLnBrk="1" fontAlgn="auto">
              <a:spcBef>
                <a:spcPts val="0"/>
              </a:spcBef>
              <a:defRPr/>
            </a:pPr>
            <a:r>
              <a:rPr sz="2800" dirty="0" smtClean="0"/>
              <a:t>Dewey, Kilpatrick, </a:t>
            </a:r>
            <a:r>
              <a:rPr sz="2800" dirty="0" err="1" smtClean="0"/>
              <a:t>Wagenschein</a:t>
            </a:r>
            <a:r>
              <a:rPr sz="2800" dirty="0" smtClean="0"/>
              <a:t>, </a:t>
            </a:r>
            <a:r>
              <a:rPr sz="2800" dirty="0" err="1" smtClean="0"/>
              <a:t>Klafki</a:t>
            </a:r>
            <a:endParaRPr sz="2800" dirty="0" smtClean="0"/>
          </a:p>
          <a:p>
            <a:pPr lvl="1" eaLnBrk="1" fontAlgn="auto">
              <a:spcBef>
                <a:spcPts val="0"/>
              </a:spcBef>
              <a:defRPr/>
            </a:pPr>
            <a:r>
              <a:rPr dirty="0" smtClean="0"/>
              <a:t>Student centered</a:t>
            </a:r>
          </a:p>
          <a:p>
            <a:pPr lvl="1" eaLnBrk="1" fontAlgn="auto">
              <a:spcBef>
                <a:spcPts val="0"/>
              </a:spcBef>
              <a:defRPr/>
            </a:pPr>
            <a:r>
              <a:rPr dirty="0" smtClean="0"/>
              <a:t>Authentic problems</a:t>
            </a:r>
          </a:p>
          <a:p>
            <a:pPr lvl="1" eaLnBrk="1" fontAlgn="auto">
              <a:spcBef>
                <a:spcPts val="0"/>
              </a:spcBef>
              <a:defRPr/>
            </a:pPr>
            <a:r>
              <a:rPr dirty="0" smtClean="0"/>
              <a:t>Representative problems (</a:t>
            </a:r>
            <a:r>
              <a:rPr dirty="0" err="1" smtClean="0"/>
              <a:t>Exemplarisches</a:t>
            </a:r>
            <a:r>
              <a:rPr dirty="0" smtClean="0"/>
              <a:t> </a:t>
            </a:r>
            <a:r>
              <a:rPr dirty="0" err="1" smtClean="0"/>
              <a:t>Lernen</a:t>
            </a:r>
            <a:r>
              <a:rPr dirty="0" smtClean="0"/>
              <a:t>)</a:t>
            </a:r>
          </a:p>
          <a:p>
            <a:pPr lvl="1" eaLnBrk="1" fontAlgn="auto">
              <a:spcBef>
                <a:spcPts val="0"/>
              </a:spcBef>
              <a:defRPr/>
            </a:pPr>
            <a:r>
              <a:rPr dirty="0" smtClean="0"/>
              <a:t>Important content</a:t>
            </a:r>
          </a:p>
          <a:p>
            <a:pPr eaLnBrk="1" fontAlgn="auto">
              <a:spcBef>
                <a:spcPts val="0"/>
              </a:spcBef>
              <a:defRPr/>
            </a:pPr>
            <a:r>
              <a:rPr sz="2800" dirty="0" smtClean="0"/>
              <a:t>Learning Sciences</a:t>
            </a:r>
          </a:p>
          <a:p>
            <a:pPr lvl="1" eaLnBrk="1" fontAlgn="auto">
              <a:spcBef>
                <a:spcPts val="0"/>
              </a:spcBef>
              <a:defRPr/>
            </a:pPr>
            <a:r>
              <a:rPr dirty="0" smtClean="0"/>
              <a:t>Variability (rat experiment)</a:t>
            </a:r>
          </a:p>
          <a:p>
            <a:pPr lvl="1" eaLnBrk="1" fontAlgn="auto">
              <a:spcBef>
                <a:spcPts val="0"/>
              </a:spcBef>
              <a:defRPr/>
            </a:pPr>
            <a:r>
              <a:rPr dirty="0" smtClean="0"/>
              <a:t>Collaborative learning</a:t>
            </a:r>
          </a:p>
          <a:p>
            <a:pPr lvl="1" eaLnBrk="1" fontAlgn="auto">
              <a:spcBef>
                <a:spcPts val="0"/>
              </a:spcBef>
              <a:defRPr/>
            </a:pPr>
            <a:r>
              <a:rPr dirty="0" smtClean="0"/>
              <a:t>Scaffolding (Bruner based on </a:t>
            </a:r>
            <a:r>
              <a:rPr dirty="0" err="1" smtClean="0"/>
              <a:t>Vygotsky</a:t>
            </a:r>
            <a:r>
              <a:rPr dirty="0" smtClean="0"/>
              <a:t>)</a:t>
            </a:r>
          </a:p>
          <a:p>
            <a:pPr lvl="1" eaLnBrk="1" fontAlgn="auto">
              <a:spcBef>
                <a:spcPts val="0"/>
              </a:spcBef>
              <a:defRPr/>
            </a:pPr>
            <a:r>
              <a:rPr dirty="0" smtClean="0"/>
              <a:t>Learning by doing – and reflection upon doing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03999" y="301320"/>
            <a:ext cx="9071640" cy="1262160"/>
          </a:xfrm>
        </p:spPr>
        <p:txBody>
          <a:bodyPr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smtClean="0"/>
              <a:t>Innovative content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503999" y="1769040"/>
            <a:ext cx="9071640" cy="4926960"/>
          </a:xfrm>
        </p:spPr>
        <p:txBody>
          <a:bodyPr/>
          <a:lstStyle>
            <a:def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defPPr>
            <a:lvl1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1pPr>
            <a:lvl2pPr marL="86400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8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2pPr>
            <a:lvl3pPr marL="1295999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4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3pPr>
            <a:lvl4pPr marL="172800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4pPr>
            <a:lvl5pPr marL="216000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5pPr>
            <a:lvl6pPr marL="259200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6pPr>
            <a:lvl7pPr marL="302400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7pPr>
            <a:lvl8pPr marL="345600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8pPr>
            <a:lvl9pPr marL="3887999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9pPr>
          </a:lstStyle>
          <a:p>
            <a:pPr eaLnBrk="1" fontAlgn="auto">
              <a:defRPr/>
            </a:pPr>
            <a:r>
              <a:rPr smtClean="0"/>
              <a:t>21</a:t>
            </a:r>
            <a:r>
              <a:rPr baseline="30000" smtClean="0"/>
              <a:t>st</a:t>
            </a:r>
            <a:r>
              <a:rPr smtClean="0"/>
              <a:t> Century Skills</a:t>
            </a:r>
          </a:p>
          <a:p>
            <a:pPr lvl="1" eaLnBrk="1" fontAlgn="auto">
              <a:defRPr/>
            </a:pPr>
            <a:r>
              <a:rPr smtClean="0"/>
              <a:t>The prerequisites for being a participating citizen, a productive worker, an involved family member and friend, and a fulfilled person</a:t>
            </a:r>
          </a:p>
          <a:p>
            <a:pPr eaLnBrk="1" fontAlgn="auto">
              <a:defRPr/>
            </a:pPr>
            <a:r>
              <a:rPr smtClean="0"/>
              <a:t>Core subjects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03999" y="301320"/>
            <a:ext cx="9071640" cy="1262160"/>
          </a:xfrm>
        </p:spPr>
        <p:txBody>
          <a:bodyPr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smtClean="0"/>
              <a:t>It works! Meta-studies show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503999" y="1769040"/>
            <a:ext cx="9071640" cy="4926960"/>
          </a:xfrm>
        </p:spPr>
        <p:txBody>
          <a:bodyPr/>
          <a:lstStyle>
            <a:def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defPPr>
            <a:lvl1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1pPr>
            <a:lvl2pPr marL="86400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8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2pPr>
            <a:lvl3pPr marL="1295999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4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3pPr>
            <a:lvl4pPr marL="172800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4pPr>
            <a:lvl5pPr marL="216000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5pPr>
            <a:lvl6pPr marL="259200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6pPr>
            <a:lvl7pPr marL="302400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7pPr>
            <a:lvl8pPr marL="345600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8pPr>
            <a:lvl9pPr marL="3887999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9pPr>
          </a:lstStyle>
          <a:p>
            <a:pPr eaLnBrk="1" fontAlgn="auto">
              <a:defRPr/>
            </a:pPr>
            <a:r>
              <a:rPr sz="2400" dirty="0" smtClean="0"/>
              <a:t>Problem based education (</a:t>
            </a:r>
            <a:r>
              <a:rPr sz="2400" dirty="0" err="1" smtClean="0"/>
              <a:t>Dochy</a:t>
            </a:r>
            <a:r>
              <a:rPr sz="2400" dirty="0" smtClean="0"/>
              <a:t> et al. 2003)</a:t>
            </a:r>
          </a:p>
          <a:p>
            <a:pPr lvl="1" eaLnBrk="1" fontAlgn="auto">
              <a:defRPr/>
            </a:pPr>
            <a:r>
              <a:rPr sz="2400" dirty="0" smtClean="0"/>
              <a:t>Skills – consistently positive (ES=0.460)</a:t>
            </a:r>
          </a:p>
          <a:p>
            <a:pPr lvl="1" eaLnBrk="1" fontAlgn="auto">
              <a:defRPr/>
            </a:pPr>
            <a:r>
              <a:rPr sz="2400" dirty="0" smtClean="0"/>
              <a:t>Knowledge – negative in some studies</a:t>
            </a:r>
          </a:p>
          <a:p>
            <a:pPr lvl="2" eaLnBrk="1" fontAlgn="auto">
              <a:defRPr/>
            </a:pPr>
            <a:r>
              <a:rPr dirty="0" smtClean="0"/>
              <a:t>Students  in  PBL  gained slightly less knowledge, but remember more of the acquired knowledge.</a:t>
            </a:r>
          </a:p>
          <a:p>
            <a:pPr eaLnBrk="1" fontAlgn="auto">
              <a:defRPr/>
            </a:pPr>
            <a:r>
              <a:rPr sz="2400" dirty="0" smtClean="0"/>
              <a:t>Game based education (Clark et al. 2016)</a:t>
            </a:r>
          </a:p>
          <a:p>
            <a:pPr lvl="1" eaLnBrk="1" fontAlgn="auto">
              <a:defRPr/>
            </a:pPr>
            <a:r>
              <a:rPr sz="2400" dirty="0" smtClean="0"/>
              <a:t>G = 0.33 on cognitive competences</a:t>
            </a:r>
          </a:p>
          <a:p>
            <a:pPr eaLnBrk="1" fontAlgn="auto">
              <a:defRPr/>
            </a:pPr>
            <a:r>
              <a:rPr sz="2400" dirty="0" smtClean="0"/>
              <a:t>Inquiry based education d=0.50 (</a:t>
            </a:r>
            <a:r>
              <a:rPr sz="2400" dirty="0" err="1" smtClean="0"/>
              <a:t>Furtak</a:t>
            </a:r>
            <a:r>
              <a:rPr sz="2400" dirty="0" smtClean="0"/>
              <a:t> et al. 2012)</a:t>
            </a:r>
          </a:p>
          <a:p>
            <a:pPr lvl="1" eaLnBrk="1" fontAlgn="auto">
              <a:defRPr/>
            </a:pPr>
            <a:r>
              <a:rPr sz="2400" dirty="0" smtClean="0"/>
              <a:t>Larger effect when teacher-led reform activities is compared with traditional practices (0.65), than when student-led reform activities are compared with traditional (0.25).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03999" y="301320"/>
            <a:ext cx="9071640" cy="1262160"/>
          </a:xfrm>
        </p:spPr>
        <p:txBody>
          <a:bodyPr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smtClean="0"/>
              <a:t>Lessons learned I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503999" y="1769040"/>
            <a:ext cx="9071640" cy="4926960"/>
          </a:xfrm>
        </p:spPr>
        <p:txBody>
          <a:bodyPr/>
          <a:lstStyle>
            <a:def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defPPr>
            <a:lvl1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1pPr>
            <a:lvl2pPr marL="86400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8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2pPr>
            <a:lvl3pPr marL="1295999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4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3pPr>
            <a:lvl4pPr marL="172800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4pPr>
            <a:lvl5pPr marL="216000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5pPr>
            <a:lvl6pPr marL="259200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6pPr>
            <a:lvl7pPr marL="302400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7pPr>
            <a:lvl8pPr marL="345600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8pPr>
            <a:lvl9pPr marL="3887999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9pPr>
          </a:lstStyle>
          <a:p>
            <a:pPr eaLnBrk="1" fontAlgn="auto">
              <a:defRPr/>
            </a:pPr>
            <a:r>
              <a:rPr smtClean="0"/>
              <a:t>Project based education</a:t>
            </a:r>
          </a:p>
          <a:p>
            <a:pPr lvl="1" eaLnBrk="1" fontAlgn="auto">
              <a:defRPr/>
            </a:pPr>
            <a:r>
              <a:rPr smtClean="0"/>
              <a:t>Activism vs. deep learning (Barron)</a:t>
            </a:r>
          </a:p>
          <a:p>
            <a:pPr eaLnBrk="1" fontAlgn="auto">
              <a:defRPr/>
            </a:pPr>
            <a:r>
              <a:rPr smtClean="0"/>
              <a:t>Students need support</a:t>
            </a:r>
          </a:p>
          <a:p>
            <a:pPr lvl="1" eaLnBrk="1" fontAlgn="auto">
              <a:defRPr/>
            </a:pPr>
            <a:r>
              <a:rPr smtClean="0"/>
              <a:t>Organization, Structure, Content (Bundsgaard 2005; Furtak et al. 2012)</a:t>
            </a:r>
          </a:p>
          <a:p>
            <a:pPr eaLnBrk="1" fontAlgn="auto">
              <a:defRPr/>
            </a:pPr>
            <a:r>
              <a:rPr smtClean="0"/>
              <a:t>Not easy for teachers</a:t>
            </a:r>
          </a:p>
          <a:p>
            <a:pPr lvl="1" eaLnBrk="1" fontAlgn="auto">
              <a:defRPr/>
            </a:pPr>
            <a:r>
              <a:rPr smtClean="0"/>
              <a:t>Organization, Supervision, Content</a:t>
            </a:r>
          </a:p>
          <a:p>
            <a:pPr lvl="1" eaLnBrk="1" fontAlgn="auto">
              <a:defRPr/>
            </a:pPr>
            <a:r>
              <a:rPr smtClean="0"/>
              <a:t>(Fougt 2016; Ertmer &amp; Simons, 2006)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03999" y="301320"/>
            <a:ext cx="9071640" cy="1262160"/>
          </a:xfrm>
        </p:spPr>
        <p:txBody>
          <a:bodyPr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smtClean="0"/>
              <a:t>Lessons learned II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503999" y="1769040"/>
            <a:ext cx="9071640" cy="4926960"/>
          </a:xfrm>
        </p:spPr>
        <p:txBody>
          <a:bodyPr/>
          <a:lstStyle>
            <a:def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defPPr>
            <a:lvl1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1pPr>
            <a:lvl2pPr marL="86400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8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2pPr>
            <a:lvl3pPr marL="1295999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4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3pPr>
            <a:lvl4pPr marL="172800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4pPr>
            <a:lvl5pPr marL="216000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5pPr>
            <a:lvl6pPr marL="259200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6pPr>
            <a:lvl7pPr marL="302400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7pPr>
            <a:lvl8pPr marL="345600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8pPr>
            <a:lvl9pPr marL="3887999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9pPr>
          </a:lstStyle>
          <a:p>
            <a:pPr eaLnBrk="1" fontAlgn="auto">
              <a:defRPr/>
            </a:pPr>
            <a:r>
              <a:rPr sz="2400" dirty="0" smtClean="0"/>
              <a:t>Wrong drivers (</a:t>
            </a:r>
            <a:r>
              <a:rPr sz="2400" dirty="0" err="1" smtClean="0"/>
              <a:t>Fullan</a:t>
            </a:r>
            <a:r>
              <a:rPr sz="2400" dirty="0" smtClean="0"/>
              <a:t> 2011) (right drivers in parenthesis)</a:t>
            </a:r>
          </a:p>
          <a:p>
            <a:pPr lvl="1" eaLnBrk="1" fontAlgn="auto">
              <a:defRPr/>
            </a:pPr>
            <a:r>
              <a:rPr sz="2400" dirty="0" smtClean="0"/>
              <a:t>External, punitive accountability (vs. capacity building)</a:t>
            </a:r>
          </a:p>
          <a:p>
            <a:pPr lvl="1" eaLnBrk="1" fontAlgn="auto">
              <a:defRPr/>
            </a:pPr>
            <a:r>
              <a:rPr sz="2400" dirty="0" smtClean="0"/>
              <a:t>Individual (vs. group) solutions</a:t>
            </a:r>
          </a:p>
          <a:p>
            <a:pPr lvl="1" eaLnBrk="1" fontAlgn="auto">
              <a:defRPr/>
            </a:pPr>
            <a:r>
              <a:rPr sz="2400" dirty="0" smtClean="0"/>
              <a:t>Technology (vs. pedagogy)</a:t>
            </a:r>
          </a:p>
          <a:p>
            <a:pPr lvl="1" eaLnBrk="1" fontAlgn="auto">
              <a:defRPr/>
            </a:pPr>
            <a:r>
              <a:rPr sz="2400" dirty="0" smtClean="0"/>
              <a:t>Piecemeal (vs. systemic) policies</a:t>
            </a:r>
          </a:p>
          <a:p>
            <a:pPr eaLnBrk="1" fontAlgn="auto">
              <a:defRPr/>
            </a:pPr>
            <a:r>
              <a:rPr sz="2400" dirty="0" smtClean="0"/>
              <a:t>Other right drivers</a:t>
            </a:r>
          </a:p>
          <a:p>
            <a:pPr lvl="1" eaLnBrk="1" fontAlgn="auto">
              <a:defRPr/>
            </a:pPr>
            <a:r>
              <a:rPr sz="2400" dirty="0" smtClean="0"/>
              <a:t>Long term local, contextualized professional development</a:t>
            </a:r>
          </a:p>
          <a:p>
            <a:pPr lvl="1" eaLnBrk="1" fontAlgn="auto">
              <a:defRPr/>
            </a:pPr>
            <a:r>
              <a:rPr sz="2400" dirty="0" smtClean="0"/>
              <a:t>Didactical principles and support, innovative teaching materials</a:t>
            </a:r>
          </a:p>
          <a:p>
            <a:pPr lvl="1" eaLnBrk="1" fontAlgn="auto">
              <a:defRPr/>
            </a:pPr>
            <a:r>
              <a:rPr sz="2400" dirty="0" smtClean="0"/>
              <a:t>Empowering teachers</a:t>
            </a:r>
          </a:p>
          <a:p>
            <a:pPr lvl="1" eaLnBrk="1" fontAlgn="auto">
              <a:defRPr/>
            </a:pPr>
            <a:r>
              <a:rPr sz="2400" dirty="0" smtClean="0"/>
              <a:t>Realistic idealistic goals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3957638" y="1517650"/>
            <a:ext cx="1897062" cy="164465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273" h="4567">
                <a:moveTo>
                  <a:pt x="1318" y="4567"/>
                </a:moveTo>
                <a:lnTo>
                  <a:pt x="0" y="2284"/>
                </a:lnTo>
                <a:lnTo>
                  <a:pt x="1318" y="0"/>
                </a:lnTo>
                <a:lnTo>
                  <a:pt x="3955" y="0"/>
                </a:lnTo>
                <a:lnTo>
                  <a:pt x="5273" y="2284"/>
                </a:lnTo>
                <a:lnTo>
                  <a:pt x="3955" y="4567"/>
                </a:lnTo>
                <a:close/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  <a:prstDash val="solid"/>
          </a:ln>
        </p:spPr>
        <p:txBody>
          <a:bodyPr wrap="none" lIns="90000" tIns="45000" rIns="90000" bIns="45000" anchor="ctr" compatLnSpc="0"/>
          <a:lstStyle/>
          <a:p>
            <a:pPr algn="ctr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solidFill>
                  <a:srgbClr val="FFFFFF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Organization</a:t>
            </a:r>
          </a:p>
        </p:txBody>
      </p:sp>
      <p:sp>
        <p:nvSpPr>
          <p:cNvPr id="3" name="Freeform 2"/>
          <p:cNvSpPr/>
          <p:nvPr/>
        </p:nvSpPr>
        <p:spPr>
          <a:xfrm>
            <a:off x="3957638" y="5200650"/>
            <a:ext cx="1897062" cy="1643063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273" h="4567">
                <a:moveTo>
                  <a:pt x="1318" y="4567"/>
                </a:moveTo>
                <a:lnTo>
                  <a:pt x="0" y="2283"/>
                </a:lnTo>
                <a:lnTo>
                  <a:pt x="1318" y="0"/>
                </a:lnTo>
                <a:lnTo>
                  <a:pt x="3955" y="0"/>
                </a:lnTo>
                <a:lnTo>
                  <a:pt x="5273" y="2283"/>
                </a:lnTo>
                <a:lnTo>
                  <a:pt x="3955" y="4567"/>
                </a:lnTo>
                <a:close/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  <a:prstDash val="solid"/>
          </a:ln>
        </p:spPr>
        <p:txBody>
          <a:bodyPr wrap="none" lIns="90000" tIns="45000" rIns="90000" bIns="45000" anchor="ctr" compatLnSpc="0"/>
          <a:lstStyle/>
          <a:p>
            <a:pPr algn="ctr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solidFill>
                  <a:srgbClr val="FFFFFF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Teaching</a:t>
            </a:r>
          </a:p>
          <a:p>
            <a:pPr algn="ctr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solidFill>
                  <a:srgbClr val="FFFFFF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material</a:t>
            </a:r>
          </a:p>
        </p:txBody>
      </p:sp>
      <p:sp>
        <p:nvSpPr>
          <p:cNvPr id="4" name="Freeform 3"/>
          <p:cNvSpPr/>
          <p:nvPr/>
        </p:nvSpPr>
        <p:spPr>
          <a:xfrm>
            <a:off x="2392363" y="2444750"/>
            <a:ext cx="1897062" cy="164465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273" h="4567">
                <a:moveTo>
                  <a:pt x="1319" y="4567"/>
                </a:moveTo>
                <a:lnTo>
                  <a:pt x="0" y="2284"/>
                </a:lnTo>
                <a:lnTo>
                  <a:pt x="1319" y="0"/>
                </a:lnTo>
                <a:lnTo>
                  <a:pt x="3955" y="0"/>
                </a:lnTo>
                <a:lnTo>
                  <a:pt x="5273" y="2284"/>
                </a:lnTo>
                <a:lnTo>
                  <a:pt x="3955" y="4567"/>
                </a:lnTo>
                <a:close/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  <a:prstDash val="solid"/>
          </a:ln>
        </p:spPr>
        <p:txBody>
          <a:bodyPr wrap="none" lIns="90000" tIns="45000" rIns="90000" bIns="45000" anchor="ctr" compatLnSpc="0"/>
          <a:lstStyle/>
          <a:p>
            <a:pPr algn="ctr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solidFill>
                  <a:srgbClr val="FFFFFF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Technology</a:t>
            </a:r>
          </a:p>
        </p:txBody>
      </p:sp>
      <p:sp>
        <p:nvSpPr>
          <p:cNvPr id="5" name="Freeform 4"/>
          <p:cNvSpPr/>
          <p:nvPr/>
        </p:nvSpPr>
        <p:spPr>
          <a:xfrm>
            <a:off x="5535613" y="2444750"/>
            <a:ext cx="1898650" cy="164465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273" h="4567">
                <a:moveTo>
                  <a:pt x="1319" y="4567"/>
                </a:moveTo>
                <a:lnTo>
                  <a:pt x="0" y="2284"/>
                </a:lnTo>
                <a:lnTo>
                  <a:pt x="1319" y="0"/>
                </a:lnTo>
                <a:lnTo>
                  <a:pt x="3955" y="0"/>
                </a:lnTo>
                <a:lnTo>
                  <a:pt x="5273" y="2284"/>
                </a:lnTo>
                <a:lnTo>
                  <a:pt x="3955" y="4567"/>
                </a:lnTo>
                <a:close/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  <a:prstDash val="solid"/>
          </a:ln>
        </p:spPr>
        <p:txBody>
          <a:bodyPr wrap="none" lIns="90000" tIns="45000" rIns="90000" bIns="45000" anchor="ctr" compatLnSpc="0"/>
          <a:lstStyle/>
          <a:p>
            <a:pPr algn="ctr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srgbClr val="FFFFFF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Culture</a:t>
            </a:r>
          </a:p>
        </p:txBody>
      </p:sp>
      <p:sp>
        <p:nvSpPr>
          <p:cNvPr id="6" name="Freeform 5"/>
          <p:cNvSpPr/>
          <p:nvPr/>
        </p:nvSpPr>
        <p:spPr>
          <a:xfrm>
            <a:off x="2392363" y="4289425"/>
            <a:ext cx="1897062" cy="164465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273" h="4568">
                <a:moveTo>
                  <a:pt x="1319" y="4568"/>
                </a:moveTo>
                <a:lnTo>
                  <a:pt x="0" y="2284"/>
                </a:lnTo>
                <a:lnTo>
                  <a:pt x="1319" y="0"/>
                </a:lnTo>
                <a:lnTo>
                  <a:pt x="3955" y="0"/>
                </a:lnTo>
                <a:lnTo>
                  <a:pt x="5273" y="2284"/>
                </a:lnTo>
                <a:lnTo>
                  <a:pt x="3955" y="4568"/>
                </a:lnTo>
                <a:close/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  <a:prstDash val="solid"/>
          </a:ln>
        </p:spPr>
        <p:txBody>
          <a:bodyPr wrap="none" lIns="90000" tIns="45000" rIns="90000" bIns="45000" anchor="ctr" compatLnSpc="0"/>
          <a:lstStyle/>
          <a:p>
            <a:pPr algn="ctr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solidFill>
                  <a:srgbClr val="FFFFFF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Infrastructure</a:t>
            </a:r>
          </a:p>
        </p:txBody>
      </p:sp>
      <p:sp>
        <p:nvSpPr>
          <p:cNvPr id="7" name="Freeform 6"/>
          <p:cNvSpPr/>
          <p:nvPr/>
        </p:nvSpPr>
        <p:spPr>
          <a:xfrm>
            <a:off x="3957638" y="3363913"/>
            <a:ext cx="1897062" cy="1643062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273" h="4567">
                <a:moveTo>
                  <a:pt x="1318" y="4567"/>
                </a:moveTo>
                <a:lnTo>
                  <a:pt x="0" y="2284"/>
                </a:lnTo>
                <a:lnTo>
                  <a:pt x="1318" y="0"/>
                </a:lnTo>
                <a:lnTo>
                  <a:pt x="3955" y="0"/>
                </a:lnTo>
                <a:lnTo>
                  <a:pt x="5273" y="2284"/>
                </a:lnTo>
                <a:lnTo>
                  <a:pt x="3955" y="4567"/>
                </a:lnTo>
                <a:close/>
              </a:path>
            </a:pathLst>
          </a:custGeom>
          <a:solidFill>
            <a:srgbClr val="FF9900"/>
          </a:solidFill>
          <a:ln>
            <a:noFill/>
            <a:prstDash val="solid"/>
          </a:ln>
        </p:spPr>
        <p:txBody>
          <a:bodyPr wrap="none" lIns="90000" tIns="45000" rIns="90000" bIns="45000" anchor="ctr" anchorCtr="1" compatLnSpc="0"/>
          <a:lstStyle/>
          <a:p>
            <a:pPr algn="ctr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srgbClr val="FFFFFF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Innovative</a:t>
            </a:r>
          </a:p>
          <a:p>
            <a:pPr algn="ctr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srgbClr val="FFFFFF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education</a:t>
            </a:r>
          </a:p>
        </p:txBody>
      </p:sp>
      <p:sp>
        <p:nvSpPr>
          <p:cNvPr id="8" name="Freeform 7"/>
          <p:cNvSpPr/>
          <p:nvPr/>
        </p:nvSpPr>
        <p:spPr>
          <a:xfrm>
            <a:off x="5535613" y="4289425"/>
            <a:ext cx="1898650" cy="164465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273" h="4568">
                <a:moveTo>
                  <a:pt x="1319" y="4568"/>
                </a:moveTo>
                <a:lnTo>
                  <a:pt x="0" y="2284"/>
                </a:lnTo>
                <a:lnTo>
                  <a:pt x="1319" y="0"/>
                </a:lnTo>
                <a:lnTo>
                  <a:pt x="3955" y="0"/>
                </a:lnTo>
                <a:lnTo>
                  <a:pt x="5273" y="2284"/>
                </a:lnTo>
                <a:lnTo>
                  <a:pt x="3955" y="4568"/>
                </a:lnTo>
                <a:close/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  <a:prstDash val="solid"/>
          </a:ln>
        </p:spPr>
        <p:txBody>
          <a:bodyPr wrap="none" lIns="90000" tIns="45000" rIns="90000" bIns="45000" anchor="ctr" compatLnSpc="0"/>
          <a:lstStyle/>
          <a:p>
            <a:pPr algn="ctr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solidFill>
                  <a:srgbClr val="FFFFFF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Competences</a:t>
            </a:r>
          </a:p>
        </p:txBody>
      </p:sp>
      <p:sp>
        <p:nvSpPr>
          <p:cNvPr id="9" name="Title 8"/>
          <p:cNvSpPr txBox="1">
            <a:spLocks noGrp="1"/>
          </p:cNvSpPr>
          <p:nvPr>
            <p:ph type="title" idx="4294967295"/>
          </p:nvPr>
        </p:nvSpPr>
        <p:spPr>
          <a:xfrm>
            <a:off x="503999" y="301320"/>
            <a:ext cx="9071640" cy="126216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smtClean="0"/>
              <a:t>The way forward: Concurrency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3" grpId="0" animBg="1" autoUpdateAnimBg="0"/>
      <p:bldP spid="4" grpId="0" animBg="1" autoUpdateAnimBg="0"/>
      <p:bldP spid="5" grpId="0" animBg="1" autoUpdateAnimBg="0"/>
      <p:bldP spid="6" grpId="0" animBg="1" autoUpdateAnimBg="0"/>
      <p:bldP spid="8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03999" y="301320"/>
            <a:ext cx="9071640" cy="126216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smtClean="0"/>
              <a:t>Thank you!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503999" y="1769040"/>
            <a:ext cx="9071640" cy="4926960"/>
          </a:xfrm>
        </p:spPr>
        <p:txBody>
          <a:bodyPr/>
          <a:lstStyle>
            <a:def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defPPr>
            <a:lvl1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1pPr>
            <a:lvl2pPr marL="86400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8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2pPr>
            <a:lvl3pPr marL="1295999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4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3pPr>
            <a:lvl4pPr marL="172800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4pPr>
            <a:lvl5pPr marL="216000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5pPr>
            <a:lvl6pPr marL="259200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6pPr>
            <a:lvl7pPr marL="302400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7pPr>
            <a:lvl8pPr marL="345600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8pPr>
            <a:lvl9pPr marL="3887999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9pPr>
          </a:lstStyle>
          <a:p>
            <a:pPr eaLnBrk="1" fontAlgn="auto">
              <a:buFont typeface="StarSymbol"/>
              <a:buNone/>
              <a:defRPr/>
            </a:pPr>
            <a:r>
              <a:rPr sz="1000" dirty="0" err="1" smtClean="0"/>
              <a:t>Abrami</a:t>
            </a:r>
            <a:r>
              <a:rPr sz="1000" dirty="0" smtClean="0"/>
              <a:t>, P. C., Bernard, R. M., </a:t>
            </a:r>
            <a:r>
              <a:rPr sz="1000" dirty="0" err="1" smtClean="0"/>
              <a:t>Borokhovski</a:t>
            </a:r>
            <a:r>
              <a:rPr sz="1000" dirty="0" smtClean="0"/>
              <a:t>, E., Wade, A., </a:t>
            </a:r>
            <a:r>
              <a:rPr sz="1000" dirty="0" err="1" smtClean="0"/>
              <a:t>Surkes</a:t>
            </a:r>
            <a:r>
              <a:rPr sz="1000" dirty="0" smtClean="0"/>
              <a:t>, M. A., </a:t>
            </a:r>
            <a:r>
              <a:rPr sz="1000" dirty="0" err="1" smtClean="0"/>
              <a:t>Tamim</a:t>
            </a:r>
            <a:r>
              <a:rPr sz="1000" dirty="0" smtClean="0"/>
              <a:t>, R., &amp; Zhang, D. (2008). Instructional Interventions Affecting Critical Thinking Skills and Dispositions: A Stage 1 Meta-Analysis. </a:t>
            </a:r>
            <a:r>
              <a:rPr sz="1000" i="1" dirty="0" smtClean="0"/>
              <a:t>Review of Educational Research</a:t>
            </a:r>
            <a:r>
              <a:rPr sz="1000" dirty="0" smtClean="0"/>
              <a:t>, </a:t>
            </a:r>
            <a:r>
              <a:rPr sz="1000" i="1" dirty="0" smtClean="0"/>
              <a:t>78</a:t>
            </a:r>
            <a:r>
              <a:rPr sz="1000" dirty="0" smtClean="0"/>
              <a:t>(4), 1102–1134. https://doi.org/10.3102/0034654308326084</a:t>
            </a:r>
          </a:p>
          <a:p>
            <a:pPr eaLnBrk="1" fontAlgn="auto">
              <a:buFont typeface="StarSymbol"/>
              <a:buNone/>
              <a:defRPr/>
            </a:pPr>
            <a:r>
              <a:rPr sz="1000" dirty="0" err="1" smtClean="0"/>
              <a:t>Bundsgaard</a:t>
            </a:r>
            <a:r>
              <a:rPr sz="1000" dirty="0" smtClean="0"/>
              <a:t>, J. (2016). </a:t>
            </a:r>
            <a:r>
              <a:rPr sz="1000" i="1" dirty="0" smtClean="0"/>
              <a:t>Rapport </a:t>
            </a:r>
            <a:r>
              <a:rPr sz="1000" i="1" dirty="0" err="1" smtClean="0"/>
              <a:t>om</a:t>
            </a:r>
            <a:r>
              <a:rPr sz="1000" i="1" dirty="0" smtClean="0"/>
              <a:t> </a:t>
            </a:r>
            <a:r>
              <a:rPr sz="1000" i="1" dirty="0" err="1" smtClean="0"/>
              <a:t>kompetencetest</a:t>
            </a:r>
            <a:r>
              <a:rPr sz="1000" i="1" dirty="0" smtClean="0"/>
              <a:t> i </a:t>
            </a:r>
            <a:r>
              <a:rPr sz="1000" i="1" dirty="0" err="1" smtClean="0"/>
              <a:t>Hitte</a:t>
            </a:r>
            <a:r>
              <a:rPr sz="1000" i="1" dirty="0" smtClean="0"/>
              <a:t> </a:t>
            </a:r>
            <a:r>
              <a:rPr sz="1000" i="1" dirty="0" err="1" smtClean="0"/>
              <a:t>På-projektet</a:t>
            </a:r>
            <a:r>
              <a:rPr sz="1000" dirty="0" smtClean="0"/>
              <a:t> (p. 23). </a:t>
            </a:r>
            <a:r>
              <a:rPr sz="1000" dirty="0" err="1" smtClean="0"/>
              <a:t>København</a:t>
            </a:r>
            <a:r>
              <a:rPr sz="1000" dirty="0" smtClean="0"/>
              <a:t>: DPU, Aarhus </a:t>
            </a:r>
            <a:r>
              <a:rPr sz="1000" dirty="0" err="1" smtClean="0"/>
              <a:t>Universitet</a:t>
            </a:r>
            <a:r>
              <a:rPr sz="1000" dirty="0" smtClean="0"/>
              <a:t>. Retrieved from http://www.videnomlaesning.dk/media/2083/rapport-om-kompetencetest-i-hitte-paa-projektet_final.pdf</a:t>
            </a:r>
          </a:p>
          <a:p>
            <a:pPr eaLnBrk="1" fontAlgn="auto">
              <a:buFont typeface="StarSymbol"/>
              <a:buNone/>
              <a:defRPr/>
            </a:pPr>
            <a:r>
              <a:rPr sz="1000" dirty="0" smtClean="0"/>
              <a:t>Clark, D. B., Tanner-Smith, E. E., &amp; </a:t>
            </a:r>
            <a:r>
              <a:rPr sz="1000" dirty="0" err="1" smtClean="0"/>
              <a:t>Killingsworth</a:t>
            </a:r>
            <a:r>
              <a:rPr sz="1000" dirty="0" smtClean="0"/>
              <a:t>, S. S. (2016). Digital games, design, and learning: A systematic review and meta-analysis. </a:t>
            </a:r>
            <a:r>
              <a:rPr sz="1000" i="1" dirty="0" smtClean="0"/>
              <a:t>Review of Educational Research</a:t>
            </a:r>
            <a:r>
              <a:rPr sz="1000" dirty="0" smtClean="0"/>
              <a:t>, </a:t>
            </a:r>
            <a:r>
              <a:rPr sz="1000" i="1" dirty="0" smtClean="0"/>
              <a:t>86</a:t>
            </a:r>
            <a:r>
              <a:rPr sz="1000" dirty="0" smtClean="0"/>
              <a:t>(1), 79–122.</a:t>
            </a:r>
          </a:p>
          <a:p>
            <a:pPr eaLnBrk="1" fontAlgn="auto">
              <a:buFont typeface="StarSymbol"/>
              <a:buNone/>
              <a:defRPr/>
            </a:pPr>
            <a:r>
              <a:rPr sz="1000" dirty="0" err="1" smtClean="0"/>
              <a:t>Dochy</a:t>
            </a:r>
            <a:r>
              <a:rPr sz="1000" dirty="0" smtClean="0"/>
              <a:t>, F., </a:t>
            </a:r>
            <a:r>
              <a:rPr sz="1000" dirty="0" err="1" smtClean="0"/>
              <a:t>Segers</a:t>
            </a:r>
            <a:r>
              <a:rPr sz="1000" dirty="0" smtClean="0"/>
              <a:t>, M., Van den </a:t>
            </a:r>
            <a:r>
              <a:rPr sz="1000" dirty="0" err="1" smtClean="0"/>
              <a:t>Bossche</a:t>
            </a:r>
            <a:r>
              <a:rPr sz="1000" dirty="0" smtClean="0"/>
              <a:t>, P., &amp; </a:t>
            </a:r>
            <a:r>
              <a:rPr sz="1000" dirty="0" err="1" smtClean="0"/>
              <a:t>Gijbels</a:t>
            </a:r>
            <a:r>
              <a:rPr sz="1000" dirty="0" smtClean="0"/>
              <a:t>, D. (2003). Effects of problem-based learning: a meta-analysis. </a:t>
            </a:r>
            <a:r>
              <a:rPr sz="1000" i="1" dirty="0" smtClean="0"/>
              <a:t>Learning and Instruction</a:t>
            </a:r>
            <a:r>
              <a:rPr sz="1000" dirty="0" smtClean="0"/>
              <a:t>, </a:t>
            </a:r>
            <a:r>
              <a:rPr sz="1000" i="1" dirty="0" smtClean="0"/>
              <a:t>13</a:t>
            </a:r>
            <a:r>
              <a:rPr sz="1000" dirty="0" smtClean="0"/>
              <a:t>(5), 533–568. https://doi.org/10.1016/S0959-4752(02)00025-7</a:t>
            </a:r>
          </a:p>
          <a:p>
            <a:pPr eaLnBrk="1" fontAlgn="auto">
              <a:buFont typeface="StarSymbol"/>
              <a:buNone/>
              <a:defRPr/>
            </a:pPr>
            <a:r>
              <a:rPr sz="1000" dirty="0" smtClean="0"/>
              <a:t>Dumont, H., </a:t>
            </a:r>
            <a:r>
              <a:rPr sz="1000" dirty="0" err="1" smtClean="0"/>
              <a:t>Istance</a:t>
            </a:r>
            <a:r>
              <a:rPr sz="1000" dirty="0" smtClean="0"/>
              <a:t>, D., &amp; Benavides, F. (Eds.). (2010). </a:t>
            </a:r>
            <a:r>
              <a:rPr sz="1000" i="1" dirty="0" smtClean="0"/>
              <a:t>The nature of learning : using research to inspire practice</a:t>
            </a:r>
            <a:r>
              <a:rPr sz="1000" dirty="0" smtClean="0"/>
              <a:t>. Paris: OECD.</a:t>
            </a:r>
          </a:p>
          <a:p>
            <a:pPr eaLnBrk="1" fontAlgn="auto">
              <a:buFont typeface="StarSymbol"/>
              <a:buNone/>
              <a:defRPr/>
            </a:pPr>
            <a:r>
              <a:rPr sz="1000" dirty="0" err="1" smtClean="0"/>
              <a:t>Fullan</a:t>
            </a:r>
            <a:r>
              <a:rPr sz="1000" dirty="0" smtClean="0"/>
              <a:t>, M. (2011). Whole System Reform for Innovative Teaching and Learning. In L. Shear, L. Gallagher, &amp; D. Patel (Eds.), </a:t>
            </a:r>
            <a:r>
              <a:rPr sz="1000" i="1" dirty="0" smtClean="0"/>
              <a:t>Innovative Teaching and Learning 2011 Findings and Implications</a:t>
            </a:r>
            <a:r>
              <a:rPr sz="1000" dirty="0" smtClean="0"/>
              <a:t> (pp. 30–39). Menlo Park, CA: SRI International. Retrieved from https://msenmediastorage.blob.core.windows.net/asset-8712445d-1500-80c6-5719-f1e5150797bd/d90b359d-c1f1-414a-b329-d699e8945018.pdf</a:t>
            </a:r>
          </a:p>
          <a:p>
            <a:pPr eaLnBrk="1" fontAlgn="auto">
              <a:buFont typeface="StarSymbol"/>
              <a:buNone/>
              <a:defRPr/>
            </a:pPr>
            <a:r>
              <a:rPr sz="1000" dirty="0" err="1" smtClean="0"/>
              <a:t>Furtak</a:t>
            </a:r>
            <a:r>
              <a:rPr sz="1000" dirty="0" smtClean="0"/>
              <a:t>, E. M., Seidel, T., Iverson, H., &amp; Briggs, D. C. (2012). Experimental and quasi-experimental studies of inquiry-based science teaching: A meta-analysis. </a:t>
            </a:r>
            <a:r>
              <a:rPr sz="1000" i="1" dirty="0" smtClean="0"/>
              <a:t>Review of Educational Research</a:t>
            </a:r>
            <a:r>
              <a:rPr sz="1000" dirty="0" smtClean="0"/>
              <a:t>, </a:t>
            </a:r>
            <a:r>
              <a:rPr sz="1000" i="1" dirty="0" smtClean="0"/>
              <a:t>82</a:t>
            </a:r>
            <a:r>
              <a:rPr sz="1000" dirty="0" smtClean="0"/>
              <a:t>(3), 300–329.</a:t>
            </a:r>
          </a:p>
          <a:p>
            <a:pPr eaLnBrk="1" fontAlgn="auto">
              <a:buFont typeface="StarSymbol"/>
              <a:buNone/>
              <a:defRPr/>
            </a:pPr>
            <a:r>
              <a:rPr sz="1000" dirty="0" smtClean="0"/>
              <a:t>Griffin, P., </a:t>
            </a:r>
            <a:r>
              <a:rPr sz="1000" dirty="0" err="1" smtClean="0"/>
              <a:t>McGaw</a:t>
            </a:r>
            <a:r>
              <a:rPr sz="1000" dirty="0" smtClean="0"/>
              <a:t>, B., &amp; Care, E. (Eds.). (2012). </a:t>
            </a:r>
            <a:r>
              <a:rPr sz="1000" i="1" dirty="0" smtClean="0"/>
              <a:t>Assessment and Teaching of 21st Century Skills</a:t>
            </a:r>
            <a:r>
              <a:rPr sz="1000" dirty="0" smtClean="0"/>
              <a:t>. Dordrecht: Springer Netherlands. Retrieved from http://link.springer.com/10.1007/978-94-007-2324-5</a:t>
            </a:r>
          </a:p>
          <a:p>
            <a:pPr eaLnBrk="1" fontAlgn="auto">
              <a:buFont typeface="StarSymbol"/>
              <a:buNone/>
              <a:defRPr/>
            </a:pPr>
            <a:r>
              <a:rPr sz="1000" dirty="0" smtClean="0"/>
              <a:t>Partnership for 21st Century Skills. (2007). </a:t>
            </a:r>
            <a:r>
              <a:rPr sz="1000" i="1" dirty="0" smtClean="0"/>
              <a:t>Learning for the 21st Century. A Report and MILE Guide for 21st Century Skills</a:t>
            </a:r>
            <a:r>
              <a:rPr sz="1000" dirty="0" smtClean="0"/>
              <a:t> (p. 36). p21.org. Retrieved from http://www.p21.org/our-work/resources/for-educators/925</a:t>
            </a:r>
          </a:p>
          <a:p>
            <a:pPr eaLnBrk="1" fontAlgn="auto">
              <a:buFont typeface="StarSymbol"/>
              <a:buNone/>
              <a:defRPr/>
            </a:pPr>
            <a:r>
              <a:rPr sz="1000" dirty="0" err="1" smtClean="0"/>
              <a:t>Rychen</a:t>
            </a:r>
            <a:r>
              <a:rPr sz="1000" dirty="0" smtClean="0"/>
              <a:t>, D. S., </a:t>
            </a:r>
            <a:r>
              <a:rPr sz="1000" dirty="0" err="1" smtClean="0"/>
              <a:t>Salganik</a:t>
            </a:r>
            <a:r>
              <a:rPr sz="1000" dirty="0" smtClean="0"/>
              <a:t>, L. H., &amp; Definition and Selection of Competencies (project). (2003). </a:t>
            </a:r>
            <a:r>
              <a:rPr sz="1000" i="1" dirty="0" smtClean="0"/>
              <a:t>Key competencies for a successful life and a well-functioning society</a:t>
            </a:r>
            <a:r>
              <a:rPr sz="1000" dirty="0" smtClean="0"/>
              <a:t>. Cambridge, Mass.: </a:t>
            </a:r>
            <a:r>
              <a:rPr sz="1000" dirty="0" err="1" smtClean="0"/>
              <a:t>Hogrefe</a:t>
            </a:r>
            <a:r>
              <a:rPr sz="1000" dirty="0" smtClean="0"/>
              <a:t> &amp; Huber.</a:t>
            </a:r>
          </a:p>
          <a:p>
            <a:pPr eaLnBrk="1" fontAlgn="auto">
              <a:buFont typeface="StarSymbol"/>
              <a:buNone/>
              <a:defRPr/>
            </a:pPr>
            <a:r>
              <a:rPr sz="1000" dirty="0" smtClean="0"/>
              <a:t>Walker, A., &amp; Leary, H. (2009). A problem based learning meta analysis: Differences across problem types, implementation types, disciplines, and assessment levels. </a:t>
            </a:r>
            <a:r>
              <a:rPr sz="1000" i="1" dirty="0" smtClean="0"/>
              <a:t>Interdisciplinary Journal of Problem-Based Learning</a:t>
            </a:r>
            <a:r>
              <a:rPr sz="1000" dirty="0" smtClean="0"/>
              <a:t>, </a:t>
            </a:r>
            <a:r>
              <a:rPr sz="1000" i="1" dirty="0" smtClean="0"/>
              <a:t>3</a:t>
            </a:r>
            <a:r>
              <a:rPr sz="1000" dirty="0" smtClean="0"/>
              <a:t>(1), 6–28.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03999" y="301320"/>
            <a:ext cx="9071640" cy="1262160"/>
          </a:xfrm>
        </p:spPr>
        <p:txBody>
          <a:bodyPr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smtClean="0"/>
              <a:t>Innovative Education – what is it?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03999" y="301320"/>
            <a:ext cx="9071640" cy="1262160"/>
          </a:xfrm>
        </p:spPr>
        <p:txBody>
          <a:bodyPr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smtClean="0"/>
              <a:t>FabLab@School</a:t>
            </a:r>
          </a:p>
        </p:txBody>
      </p:sp>
      <p:pic>
        <p:nvPicPr>
          <p:cNvPr id="3" name="Picture 2"/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1801813"/>
            <a:ext cx="4427537" cy="2282825"/>
          </a:xfrm>
        </p:spPr>
      </p:pic>
      <p:pic>
        <p:nvPicPr>
          <p:cNvPr id="4" name="Picture 3"/>
          <p:cNvPicPr>
            <a:picLocks noGrp="1" noChangeAspect="1"/>
          </p:cNvPicPr>
          <p:nvPr>
            <p:ph type="pic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025" y="1801813"/>
            <a:ext cx="4425950" cy="2282825"/>
          </a:xfrm>
        </p:spPr>
      </p:pic>
      <p:pic>
        <p:nvPicPr>
          <p:cNvPr id="5" name="Picture 4"/>
          <p:cNvPicPr>
            <a:picLocks noGrp="1" noChangeAspect="1"/>
          </p:cNvPicPr>
          <p:nvPr>
            <p:ph type="pic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4343400"/>
            <a:ext cx="7051675" cy="23495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163" y="4140200"/>
            <a:ext cx="3536950" cy="336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03999" y="301320"/>
            <a:ext cx="9071640" cy="1262160"/>
          </a:xfrm>
        </p:spPr>
        <p:txBody>
          <a:bodyPr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smtClean="0"/>
              <a:t>Innovation and Entrepreneurship</a:t>
            </a:r>
          </a:p>
        </p:txBody>
      </p:sp>
      <p:pic>
        <p:nvPicPr>
          <p:cNvPr id="3" name="Picture 2"/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768475"/>
            <a:ext cx="4176713" cy="2351088"/>
          </a:xfrm>
        </p:spPr>
      </p:pic>
      <p:pic>
        <p:nvPicPr>
          <p:cNvPr id="4" name="Picture 3"/>
          <p:cNvPicPr>
            <a:picLocks noGrp="1" noChangeAspect="1"/>
          </p:cNvPicPr>
          <p:nvPr>
            <p:ph type="pic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850" y="1768475"/>
            <a:ext cx="4178300" cy="2351088"/>
          </a:xfrm>
        </p:spPr>
      </p:pic>
      <p:pic>
        <p:nvPicPr>
          <p:cNvPr id="5" name="Picture 4"/>
          <p:cNvPicPr>
            <a:picLocks noGrp="1" noChangeAspect="1"/>
          </p:cNvPicPr>
          <p:nvPr>
            <p:ph type="pic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850" y="4343400"/>
            <a:ext cx="4178300" cy="2349500"/>
          </a:xfrm>
        </p:spPr>
      </p:pic>
      <p:pic>
        <p:nvPicPr>
          <p:cNvPr id="6" name="Picture 5"/>
          <p:cNvPicPr>
            <a:picLocks noGrp="1" noChangeAspect="1"/>
          </p:cNvPicPr>
          <p:nvPr>
            <p:ph type="pic" idx="429496729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4343400"/>
            <a:ext cx="4176713" cy="2349500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03999" y="301320"/>
            <a:ext cx="9071640" cy="1262160"/>
          </a:xfrm>
        </p:spPr>
        <p:txBody>
          <a:bodyPr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smtClean="0"/>
              <a:t>Game Based Learning</a:t>
            </a:r>
          </a:p>
        </p:txBody>
      </p:sp>
      <p:pic>
        <p:nvPicPr>
          <p:cNvPr id="3" name="Picture 2"/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8" y="1768475"/>
            <a:ext cx="4364037" cy="2351088"/>
          </a:xfrm>
        </p:spPr>
      </p:pic>
      <p:pic>
        <p:nvPicPr>
          <p:cNvPr id="4" name="Picture 3"/>
          <p:cNvPicPr>
            <a:picLocks noGrp="1" noChangeAspect="1"/>
          </p:cNvPicPr>
          <p:nvPr>
            <p:ph type="pic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850" y="1768475"/>
            <a:ext cx="4178300" cy="2351088"/>
          </a:xfrm>
        </p:spPr>
      </p:pic>
      <p:pic>
        <p:nvPicPr>
          <p:cNvPr id="5" name="Picture 4"/>
          <p:cNvPicPr>
            <a:picLocks noGrp="1" noChangeAspect="1"/>
          </p:cNvPicPr>
          <p:nvPr>
            <p:ph type="pic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850" y="4343400"/>
            <a:ext cx="4178300" cy="2349500"/>
          </a:xfrm>
        </p:spPr>
      </p:pic>
      <p:pic>
        <p:nvPicPr>
          <p:cNvPr id="6" name="Picture 5"/>
          <p:cNvPicPr>
            <a:picLocks noGrp="1" noChangeAspect="1"/>
          </p:cNvPicPr>
          <p:nvPr>
            <p:ph type="pic" idx="429496729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4343400"/>
            <a:ext cx="4176713" cy="2349500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03999" y="298440"/>
            <a:ext cx="9071640" cy="126828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smtClean="0"/>
              <a:t>Example: Hitte På [Think of]</a:t>
            </a:r>
            <a:br>
              <a:rPr smtClean="0"/>
            </a:br>
            <a:r>
              <a:rPr smtClean="0"/>
              <a:t>Entrepreneurship in 1</a:t>
            </a:r>
            <a:r>
              <a:rPr baseline="30000" smtClean="0"/>
              <a:t>st</a:t>
            </a:r>
            <a:r>
              <a:rPr smtClean="0"/>
              <a:t> grade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503999" y="1769040"/>
            <a:ext cx="9071640" cy="4926960"/>
          </a:xfrm>
        </p:spPr>
        <p:txBody>
          <a:bodyPr/>
          <a:lstStyle>
            <a:def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defPPr>
            <a:lvl1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1pPr>
            <a:lvl2pPr marL="86400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8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2pPr>
            <a:lvl3pPr marL="1295999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4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3pPr>
            <a:lvl4pPr marL="172800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4pPr>
            <a:lvl5pPr marL="216000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5pPr>
            <a:lvl6pPr marL="259200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6pPr>
            <a:lvl7pPr marL="302400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7pPr>
            <a:lvl8pPr marL="345600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8pPr>
            <a:lvl9pPr marL="3887999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9pPr>
          </a:lstStyle>
          <a:p>
            <a:pPr eaLnBrk="1" fontAlgn="auto">
              <a:defRPr/>
            </a:pPr>
            <a:r>
              <a:rPr smtClean="0"/>
              <a:t>A new approach to teaching reading and writing through creativity and innovation in meaningful situations.</a:t>
            </a:r>
          </a:p>
        </p:txBody>
      </p:sp>
      <p:pic>
        <p:nvPicPr>
          <p:cNvPr id="8196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3" y="3311525"/>
            <a:ext cx="10080625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8400" y="5720760"/>
            <a:ext cx="2073600" cy="6152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0" tIns="0" rIns="0" bIns="0"/>
          <a:lstStyle>
            <a:def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defPPr>
            <a:lvl1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1pPr>
            <a:lvl2pPr marL="86400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8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2pPr>
            <a:lvl3pPr marL="1295999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4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3pPr>
            <a:lvl4pPr marL="172800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4pPr>
            <a:lvl5pPr marL="216000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5pPr>
            <a:lvl6pPr marL="259200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6pPr>
            <a:lvl7pPr marL="302400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7pPr>
            <a:lvl8pPr marL="345600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8pPr>
            <a:lvl9pPr marL="3887999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9pPr>
          </a:lstStyle>
          <a:p>
            <a:pPr algn="ctr" fontAlgn="auto" hangingPunct="0">
              <a:buFont typeface="StarSymbol"/>
              <a:buNone/>
              <a:defRPr/>
            </a:pPr>
            <a:r>
              <a:rPr smtClean="0"/>
              <a:t>Discover</a:t>
            </a:r>
          </a:p>
          <a:p>
            <a:pPr fontAlgn="auto" hangingPunct="0">
              <a:buFont typeface="StarSymbol"/>
              <a:buNone/>
              <a:defRPr/>
            </a:pPr>
            <a:endParaRPr smtClean="0"/>
          </a:p>
        </p:txBody>
      </p:sp>
      <p:sp>
        <p:nvSpPr>
          <p:cNvPr id="6" name="TextBox 5"/>
          <p:cNvSpPr txBox="1"/>
          <p:nvPr/>
        </p:nvSpPr>
        <p:spPr>
          <a:xfrm>
            <a:off x="2750400" y="5721120"/>
            <a:ext cx="2073600" cy="6152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0" tIns="0" rIns="0" bIns="0"/>
          <a:lstStyle>
            <a:def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defPPr>
            <a:lvl1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1pPr>
            <a:lvl2pPr marL="86400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8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2pPr>
            <a:lvl3pPr marL="1295999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4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3pPr>
            <a:lvl4pPr marL="172800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4pPr>
            <a:lvl5pPr marL="216000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5pPr>
            <a:lvl6pPr marL="259200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6pPr>
            <a:lvl7pPr marL="302400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7pPr>
            <a:lvl8pPr marL="345600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8pPr>
            <a:lvl9pPr marL="3887999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9pPr>
          </a:lstStyle>
          <a:p>
            <a:pPr algn="ctr" fontAlgn="auto" hangingPunct="0">
              <a:buFont typeface="StarSymbol"/>
              <a:buNone/>
              <a:defRPr/>
            </a:pPr>
            <a:r>
              <a:rPr smtClean="0"/>
              <a:t>Dream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70400" y="5721480"/>
            <a:ext cx="2073600" cy="6152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0" tIns="0" rIns="0" bIns="0"/>
          <a:lstStyle>
            <a:def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defPPr>
            <a:lvl1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1pPr>
            <a:lvl2pPr marL="86400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8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2pPr>
            <a:lvl3pPr marL="1295999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4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3pPr>
            <a:lvl4pPr marL="172800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4pPr>
            <a:lvl5pPr marL="216000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5pPr>
            <a:lvl6pPr marL="259200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6pPr>
            <a:lvl7pPr marL="302400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7pPr>
            <a:lvl8pPr marL="345600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8pPr>
            <a:lvl9pPr marL="3887999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9pPr>
          </a:lstStyle>
          <a:p>
            <a:pPr algn="ctr" fontAlgn="auto" hangingPunct="0">
              <a:buFont typeface="StarSymbol"/>
              <a:buNone/>
              <a:defRPr/>
            </a:pPr>
            <a:r>
              <a:rPr smtClean="0"/>
              <a:t>Create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26399" y="5793840"/>
            <a:ext cx="2073600" cy="6152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0" tIns="0" rIns="0" bIns="0"/>
          <a:lstStyle>
            <a:def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defPPr>
            <a:lvl1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1pPr>
            <a:lvl2pPr marL="86400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8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2pPr>
            <a:lvl3pPr marL="1295999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4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3pPr>
            <a:lvl4pPr marL="172800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4pPr>
            <a:lvl5pPr marL="216000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5pPr>
            <a:lvl6pPr marL="259200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6pPr>
            <a:lvl7pPr marL="302400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7pPr>
            <a:lvl8pPr marL="345600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8pPr>
            <a:lvl9pPr marL="3887999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9pPr>
          </a:lstStyle>
          <a:p>
            <a:pPr algn="ctr" fontAlgn="auto" hangingPunct="0">
              <a:buFont typeface="StarSymbol"/>
              <a:buNone/>
              <a:defRPr/>
            </a:pPr>
            <a:r>
              <a:rPr smtClean="0"/>
              <a:t>Share</a:t>
            </a:r>
          </a:p>
          <a:p>
            <a:pPr fontAlgn="auto" hangingPunct="0">
              <a:buFont typeface="StarSymbol"/>
              <a:buNone/>
              <a:defRPr/>
            </a:pPr>
            <a:endParaRPr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/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725" y="1439863"/>
            <a:ext cx="3960813" cy="2643187"/>
          </a:xfrm>
        </p:spPr>
      </p:pic>
      <p:pic>
        <p:nvPicPr>
          <p:cNvPr id="9219" name="Picture 2"/>
          <p:cNvPicPr>
            <a:picLocks noGrp="1" noChangeAspect="1"/>
          </p:cNvPicPr>
          <p:nvPr>
            <p:ph type="pic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213" y="287338"/>
            <a:ext cx="2544762" cy="3813175"/>
          </a:xfrm>
        </p:spPr>
      </p:pic>
      <p:pic>
        <p:nvPicPr>
          <p:cNvPr id="9220" name="Picture 3"/>
          <p:cNvPicPr>
            <a:picLocks noGrp="1" noChangeAspect="1"/>
          </p:cNvPicPr>
          <p:nvPr>
            <p:ph type="pic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488" y="4270375"/>
            <a:ext cx="4603750" cy="3073400"/>
          </a:xfrm>
        </p:spPr>
      </p:pic>
      <p:pic>
        <p:nvPicPr>
          <p:cNvPr id="9221" name="Picture 4"/>
          <p:cNvPicPr>
            <a:picLocks noGrp="1" noChangeAspect="1"/>
          </p:cNvPicPr>
          <p:nvPr>
            <p:ph type="pic" idx="429496729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263" y="4343400"/>
            <a:ext cx="3521075" cy="2349500"/>
          </a:xfrm>
        </p:spPr>
      </p:pic>
      <p:sp>
        <p:nvSpPr>
          <p:cNvPr id="6" name="Title 5"/>
          <p:cNvSpPr txBox="1">
            <a:spLocks noGrp="1"/>
          </p:cNvSpPr>
          <p:nvPr>
            <p:ph type="title" idx="4294967295"/>
          </p:nvPr>
        </p:nvSpPr>
        <p:spPr>
          <a:xfrm>
            <a:off x="503999" y="301320"/>
            <a:ext cx="9071640" cy="1262160"/>
          </a:xfrm>
        </p:spPr>
        <p:txBody>
          <a:bodyPr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smtClean="0"/>
              <a:t>Creative students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03999" y="301320"/>
            <a:ext cx="9071640" cy="1262160"/>
          </a:xfrm>
        </p:spPr>
        <p:txBody>
          <a:bodyPr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smtClean="0"/>
              <a:t>It works!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503999" y="1769040"/>
            <a:ext cx="4426920" cy="4926960"/>
          </a:xfrm>
        </p:spPr>
        <p:txBody>
          <a:bodyPr/>
          <a:lstStyle>
            <a:def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defPPr>
            <a:lvl1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1pPr>
            <a:lvl2pPr marL="86400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8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2pPr>
            <a:lvl3pPr marL="1295999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4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3pPr>
            <a:lvl4pPr marL="172800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4pPr>
            <a:lvl5pPr marL="216000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5pPr>
            <a:lvl6pPr marL="259200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6pPr>
            <a:lvl7pPr marL="302400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7pPr>
            <a:lvl8pPr marL="345600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8pPr>
            <a:lvl9pPr marL="3887999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9pPr>
          </a:lstStyle>
          <a:p>
            <a:pPr eaLnBrk="1" fontAlgn="auto">
              <a:defRPr/>
            </a:pPr>
            <a:r>
              <a:rPr sz="2600" dirty="0" smtClean="0"/>
              <a:t>Pre test - post test</a:t>
            </a:r>
          </a:p>
          <a:p>
            <a:pPr lvl="1" eaLnBrk="1" fontAlgn="auto">
              <a:defRPr/>
            </a:pPr>
            <a:r>
              <a:rPr sz="2600" dirty="0" smtClean="0"/>
              <a:t>Control group using traditional approach</a:t>
            </a:r>
          </a:p>
          <a:p>
            <a:pPr eaLnBrk="1" fontAlgn="auto">
              <a:defRPr/>
            </a:pPr>
            <a:r>
              <a:rPr sz="2600" dirty="0" smtClean="0"/>
              <a:t>Innovative writing competence:</a:t>
            </a:r>
          </a:p>
          <a:p>
            <a:pPr lvl="1" eaLnBrk="1" fontAlgn="auto">
              <a:defRPr/>
            </a:pPr>
            <a:r>
              <a:rPr sz="2600" dirty="0" smtClean="0"/>
              <a:t>Positive effect: d=0.28</a:t>
            </a:r>
          </a:p>
          <a:p>
            <a:pPr eaLnBrk="1" fontAlgn="auto">
              <a:defRPr/>
            </a:pPr>
            <a:r>
              <a:rPr sz="2600" dirty="0" smtClean="0"/>
              <a:t>Writing skills and drawing and process competences:</a:t>
            </a:r>
          </a:p>
          <a:p>
            <a:pPr lvl="1" eaLnBrk="1" fontAlgn="auto">
              <a:defRPr/>
            </a:pPr>
            <a:r>
              <a:rPr sz="2600" dirty="0" smtClean="0"/>
              <a:t>positive, but non-significant effects.</a:t>
            </a:r>
          </a:p>
        </p:txBody>
      </p:sp>
      <p:pic>
        <p:nvPicPr>
          <p:cNvPr id="10244" name="Picture 3"/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025" y="2671763"/>
            <a:ext cx="4425950" cy="3121025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03999" y="301320"/>
            <a:ext cx="9071640" cy="1262160"/>
          </a:xfrm>
        </p:spPr>
        <p:txBody>
          <a:bodyPr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smtClean="0"/>
              <a:t>Is it also ...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503999" y="1769040"/>
            <a:ext cx="9071640" cy="4926960"/>
          </a:xfrm>
        </p:spPr>
        <p:txBody>
          <a:bodyPr/>
          <a:lstStyle>
            <a:def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defPPr>
            <a:lvl1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3200" b="0" i="0" u="none" strike="noStrike" kern="1200" cap="none">
                <a:ln>
                  <a:noFill/>
                </a:ln>
                <a:solidFill>
                  <a:srgbClr val="655A9F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1pPr>
            <a:lvl2pPr marL="86400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8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2pPr>
            <a:lvl3pPr marL="1295999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4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3pPr>
            <a:lvl4pPr marL="172800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4pPr>
            <a:lvl5pPr marL="216000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5pPr>
            <a:lvl6pPr marL="259200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6pPr>
            <a:lvl7pPr marL="302400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7pPr>
            <a:lvl8pPr marL="345600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8pPr>
            <a:lvl9pPr marL="3887999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n-US" sz="2000" b="0" i="0" u="none" strike="noStrike" kern="1200" cap="none">
                <a:ln>
                  <a:noFill/>
                </a:ln>
                <a:solidFill>
                  <a:srgbClr val="00ABA4"/>
                </a:solidFill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 Regular" pitchFamily="2"/>
                <a:cs typeface="FreeSans" pitchFamily="2"/>
              </a:defRPr>
            </a:lvl9pPr>
          </a:lstStyle>
          <a:p>
            <a:pPr eaLnBrk="1" fontAlgn="auto">
              <a:defRPr/>
            </a:pPr>
            <a:r>
              <a:rPr smtClean="0"/>
              <a:t>Flipped learning?</a:t>
            </a:r>
          </a:p>
          <a:p>
            <a:pPr eaLnBrk="1" fontAlgn="auto">
              <a:defRPr/>
            </a:pPr>
            <a:r>
              <a:rPr smtClean="0"/>
              <a:t>MOOCs?</a:t>
            </a:r>
          </a:p>
          <a:p>
            <a:pPr eaLnBrk="1" fontAlgn="auto">
              <a:defRPr/>
            </a:pPr>
            <a:r>
              <a:rPr smtClean="0"/>
              <a:t>Computer adapted learning?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itle Content and 2 Conten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2600</TotalTime>
  <Words>621</Words>
  <Application>Microsoft Office PowerPoint</Application>
  <PresentationFormat>Custom</PresentationFormat>
  <Paragraphs>90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Calibri</vt:lpstr>
      <vt:lpstr>Arial</vt:lpstr>
      <vt:lpstr>Liberation Sans</vt:lpstr>
      <vt:lpstr>StarSymbol</vt:lpstr>
      <vt:lpstr>Liberation Serif</vt:lpstr>
      <vt:lpstr>DejaVu Sans</vt:lpstr>
      <vt:lpstr>Noto Sans CJK SC Regular</vt:lpstr>
      <vt:lpstr>FreeSans</vt:lpstr>
      <vt:lpstr>Standard</vt:lpstr>
      <vt:lpstr>Title Content and 2 Content</vt:lpstr>
      <vt:lpstr>Professor Jeppe Bundsgaard</vt:lpstr>
      <vt:lpstr>Innovative Education – what is it?</vt:lpstr>
      <vt:lpstr>FabLab@School</vt:lpstr>
      <vt:lpstr>Innovation and Entrepreneurship</vt:lpstr>
      <vt:lpstr>Game Based Learning</vt:lpstr>
      <vt:lpstr>Example: Hitte På [Think of] Entrepreneurship in 1st grade</vt:lpstr>
      <vt:lpstr>Creative students</vt:lpstr>
      <vt:lpstr>It works!</vt:lpstr>
      <vt:lpstr>Is it also ...</vt:lpstr>
      <vt:lpstr>Theoretical foundations</vt:lpstr>
      <vt:lpstr>Innovative content</vt:lpstr>
      <vt:lpstr>It works! Meta-studies show</vt:lpstr>
      <vt:lpstr>Lessons learned I</vt:lpstr>
      <vt:lpstr>Lessons learned II</vt:lpstr>
      <vt:lpstr>The way forward: Concurrency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Professor Jeppe Bundsgaard</dc:title>
  <dc:creator>Jeppe Bundsgaard</dc:creator>
  <cp:lastModifiedBy>MinhLong002</cp:lastModifiedBy>
  <cp:revision>52</cp:revision>
  <cp:lastPrinted>2017-03-20T15:56:53Z</cp:lastPrinted>
  <dcterms:created xsi:type="dcterms:W3CDTF">2017-03-01T13:05:41Z</dcterms:created>
  <dcterms:modified xsi:type="dcterms:W3CDTF">2017-03-30T06:20:43Z</dcterms:modified>
</cp:coreProperties>
</file>