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4" r:id="rId7"/>
    <p:sldId id="266" r:id="rId8"/>
    <p:sldId id="267" r:id="rId9"/>
    <p:sldId id="268" r:id="rId10"/>
    <p:sldId id="269" r:id="rId11"/>
    <p:sldId id="270" r:id="rId12"/>
    <p:sldId id="271" r:id="rId13"/>
    <p:sldId id="272" r:id="rId14"/>
    <p:sldId id="273" r:id="rId15"/>
    <p:sldId id="274" r:id="rId16"/>
    <p:sldId id="281" r:id="rId17"/>
    <p:sldId id="275" r:id="rId18"/>
    <p:sldId id="276" r:id="rId19"/>
    <p:sldId id="282" r:id="rId20"/>
    <p:sldId id="277" r:id="rId21"/>
    <p:sldId id="278" r:id="rId22"/>
    <p:sldId id="279" r:id="rId23"/>
    <p:sldId id="28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F146498-9E1F-4447-9708-A13DBC7D1B66}" type="datetimeFigureOut">
              <a:rPr lang="en-US" smtClean="0"/>
              <a:pPr/>
              <a:t>3/22/2017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1620A6E8-104A-4762-A851-49541F0A576E}"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146498-9E1F-4447-9708-A13DBC7D1B66}" type="datetimeFigureOut">
              <a:rPr lang="en-US" smtClean="0"/>
              <a:pPr/>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0A6E8-104A-4762-A851-49541F0A57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146498-9E1F-4447-9708-A13DBC7D1B66}" type="datetimeFigureOut">
              <a:rPr lang="en-US" smtClean="0"/>
              <a:pPr/>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0A6E8-104A-4762-A851-49541F0A576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F146498-9E1F-4447-9708-A13DBC7D1B66}" type="datetimeFigureOut">
              <a:rPr lang="en-US" smtClean="0"/>
              <a:pPr/>
              <a:t>3/22/2017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0A6E8-104A-4762-A851-49541F0A576E}"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146498-9E1F-4447-9708-A13DBC7D1B66}" type="datetimeFigureOut">
              <a:rPr lang="en-US" smtClean="0"/>
              <a:pPr/>
              <a:t>3/22/2017</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1620A6E8-104A-4762-A851-49541F0A576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F146498-9E1F-4447-9708-A13DBC7D1B66}" type="datetimeFigureOut">
              <a:rPr lang="en-US" smtClean="0"/>
              <a:pPr/>
              <a:t>3/22/2017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0A6E8-104A-4762-A851-49541F0A576E}"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F146498-9E1F-4447-9708-A13DBC7D1B66}" type="datetimeFigureOut">
              <a:rPr lang="en-US" smtClean="0"/>
              <a:pPr/>
              <a:t>3/22/2017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0A6E8-104A-4762-A851-49541F0A576E}"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F146498-9E1F-4447-9708-A13DBC7D1B66}" type="datetimeFigureOut">
              <a:rPr lang="en-US" smtClean="0"/>
              <a:pPr/>
              <a:t>3/22/2017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0A6E8-104A-4762-A851-49541F0A57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146498-9E1F-4447-9708-A13DBC7D1B66}" type="datetimeFigureOut">
              <a:rPr lang="en-US" smtClean="0"/>
              <a:pPr/>
              <a:t>3/22/2017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0A6E8-104A-4762-A851-49541F0A57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F146498-9E1F-4447-9708-A13DBC7D1B66}" type="datetimeFigureOut">
              <a:rPr lang="en-US" smtClean="0"/>
              <a:pPr/>
              <a:t>3/22/2017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0A6E8-104A-4762-A851-49541F0A576E}"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F146498-9E1F-4447-9708-A13DBC7D1B66}" type="datetimeFigureOut">
              <a:rPr lang="en-US" smtClean="0"/>
              <a:pPr/>
              <a:t>3/22/2017</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1620A6E8-104A-4762-A851-49541F0A576E}"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F146498-9E1F-4447-9708-A13DBC7D1B66}" type="datetimeFigureOut">
              <a:rPr lang="en-US" smtClean="0"/>
              <a:pPr/>
              <a:t>3/22/2017</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620A6E8-104A-4762-A851-49541F0A576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962400"/>
            <a:ext cx="6400800" cy="1600200"/>
          </a:xfrm>
        </p:spPr>
        <p:txBody>
          <a:bodyPr/>
          <a:lstStyle/>
          <a:p>
            <a:r>
              <a:rPr lang="en-US" b="1" dirty="0"/>
              <a:t>Practices and lessons learned </a:t>
            </a:r>
            <a:r>
              <a:rPr lang="en-US" dirty="0"/>
              <a:t/>
            </a:r>
            <a:br>
              <a:rPr lang="en-US" dirty="0"/>
            </a:br>
            <a:r>
              <a:rPr lang="en-US" b="1" dirty="0"/>
              <a:t>in Innovative Education and High Quality Human Capital in Cambodia</a:t>
            </a:r>
            <a:endParaRPr lang="en-US" dirty="0"/>
          </a:p>
        </p:txBody>
      </p:sp>
      <p:sp>
        <p:nvSpPr>
          <p:cNvPr id="2" name="Title 1"/>
          <p:cNvSpPr>
            <a:spLocks noGrp="1"/>
          </p:cNvSpPr>
          <p:nvPr>
            <p:ph type="ctrTitle"/>
          </p:nvPr>
        </p:nvSpPr>
        <p:spPr>
          <a:xfrm>
            <a:off x="685800" y="1142999"/>
            <a:ext cx="7772400" cy="2133601"/>
          </a:xfrm>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Ministry of Education, Youth and Sport of Cambodia</a:t>
            </a:r>
            <a:br>
              <a:rPr lang="en-US" b="1" dirty="0" smtClean="0"/>
            </a:br>
            <a:r>
              <a:rPr lang="en-US" dirty="0"/>
              <a:t/>
            </a:r>
            <a:br>
              <a:rPr lang="en-US" dirty="0"/>
            </a:br>
            <a:endParaRPr lang="en-US" dirty="0"/>
          </a:p>
        </p:txBody>
      </p:sp>
    </p:spTree>
    <p:extLst>
      <p:ext uri="{BB962C8B-B14F-4D97-AF65-F5344CB8AC3E}">
        <p14:creationId xmlns="" xmlns:p14="http://schemas.microsoft.com/office/powerpoint/2010/main" val="586741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Pillar: Teacher (Cont.)</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a:t>Over the next 10 years we aim to upgrade qualifications of over 55,000 teachers</a:t>
            </a:r>
            <a:r>
              <a:rPr lang="en-US" dirty="0" smtClean="0"/>
              <a:t>.</a:t>
            </a:r>
          </a:p>
          <a:p>
            <a:r>
              <a:rPr lang="en-US" dirty="0" smtClean="0"/>
              <a:t>Our </a:t>
            </a:r>
            <a:r>
              <a:rPr lang="en-US" dirty="0"/>
              <a:t>vision </a:t>
            </a:r>
            <a:r>
              <a:rPr lang="en-US" dirty="0" smtClean="0"/>
              <a:t>is that </a:t>
            </a:r>
            <a:r>
              <a:rPr lang="en-US" dirty="0"/>
              <a:t>by 2020 as many Basic Education teachers as possible reach the new qualification standard of Bachelor +1 and Master +1 for Senior Level teachers</a:t>
            </a:r>
            <a:r>
              <a:rPr lang="en-US" b="1" i="1" dirty="0" smtClean="0"/>
              <a:t>.</a:t>
            </a:r>
          </a:p>
          <a:p>
            <a:r>
              <a:rPr lang="en-US" dirty="0" smtClean="0"/>
              <a:t>We currently face low qualification teachers with more </a:t>
            </a:r>
            <a:r>
              <a:rPr lang="en-US" dirty="0"/>
              <a:t>than 75,000 teachers </a:t>
            </a:r>
            <a:r>
              <a:rPr lang="en-US" dirty="0" smtClean="0"/>
              <a:t>do not have bachelor’s </a:t>
            </a:r>
            <a:r>
              <a:rPr lang="en-US" dirty="0"/>
              <a:t>degree or equivalent </a:t>
            </a:r>
            <a:endParaRPr lang="en-US" dirty="0" smtClean="0"/>
          </a:p>
          <a:p>
            <a:r>
              <a:rPr lang="en-US" dirty="0"/>
              <a:t>T</a:t>
            </a:r>
            <a:r>
              <a:rPr lang="en-US" dirty="0" smtClean="0"/>
              <a:t>he increase rate </a:t>
            </a:r>
            <a:r>
              <a:rPr lang="en-US" dirty="0"/>
              <a:t>of </a:t>
            </a:r>
            <a:r>
              <a:rPr lang="en-US" dirty="0" smtClean="0"/>
              <a:t>bachelor’s </a:t>
            </a:r>
            <a:r>
              <a:rPr lang="en-US" dirty="0"/>
              <a:t>degree holders in the teaching profession is slightly more than 2% </a:t>
            </a:r>
            <a:r>
              <a:rPr lang="en-US" dirty="0" smtClean="0"/>
              <a:t>annually, </a:t>
            </a:r>
            <a:r>
              <a:rPr lang="en-US" dirty="0"/>
              <a:t>meaning that without a bold policy intervention the number of teachers with </a:t>
            </a:r>
            <a:r>
              <a:rPr lang="en-US" dirty="0" smtClean="0"/>
              <a:t>bachelor </a:t>
            </a:r>
            <a:r>
              <a:rPr lang="en-US" dirty="0"/>
              <a:t>degree qualifications by 2020 will reach only 28%. </a:t>
            </a:r>
            <a:endParaRPr lang="en-US" dirty="0" smtClean="0"/>
          </a:p>
          <a:p>
            <a:r>
              <a:rPr lang="en-US" dirty="0" smtClean="0"/>
              <a:t>Thus</a:t>
            </a:r>
            <a:r>
              <a:rPr lang="en-US" dirty="0"/>
              <a:t>, one of the most urgent tasks for pre-service and in-service provision is to ensure </a:t>
            </a:r>
            <a:r>
              <a:rPr lang="en-US" dirty="0" smtClean="0"/>
              <a:t>that our teachers get bachelor’s </a:t>
            </a:r>
            <a:r>
              <a:rPr lang="en-US" dirty="0"/>
              <a:t>degree or </a:t>
            </a:r>
            <a:r>
              <a:rPr lang="en-US" dirty="0" smtClean="0"/>
              <a:t>equivalent as many as possible.</a:t>
            </a:r>
            <a:endParaRPr lang="en-US" dirty="0"/>
          </a:p>
          <a:p>
            <a:endParaRPr lang="en-US" dirty="0"/>
          </a:p>
        </p:txBody>
      </p:sp>
    </p:spTree>
    <p:extLst>
      <p:ext uri="{BB962C8B-B14F-4D97-AF65-F5344CB8AC3E}">
        <p14:creationId xmlns="" xmlns:p14="http://schemas.microsoft.com/office/powerpoint/2010/main" val="2829156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Pillar: Teacher (cont.)</a:t>
            </a:r>
            <a:endParaRPr lang="en-US" dirty="0"/>
          </a:p>
        </p:txBody>
      </p:sp>
      <p:sp>
        <p:nvSpPr>
          <p:cNvPr id="3" name="Content Placeholder 2"/>
          <p:cNvSpPr>
            <a:spLocks noGrp="1"/>
          </p:cNvSpPr>
          <p:nvPr>
            <p:ph sz="quarter" idx="1"/>
          </p:nvPr>
        </p:nvSpPr>
        <p:spPr/>
        <p:txBody>
          <a:bodyPr>
            <a:normAutofit/>
          </a:bodyPr>
          <a:lstStyle/>
          <a:p>
            <a:r>
              <a:rPr lang="en-US" dirty="0"/>
              <a:t>We aim </a:t>
            </a:r>
            <a:r>
              <a:rPr lang="en-US" dirty="0" smtClean="0"/>
              <a:t>to:</a:t>
            </a:r>
          </a:p>
          <a:p>
            <a:pPr marL="1028700" lvl="1" indent="-571500">
              <a:buFont typeface="+mj-lt"/>
              <a:buAutoNum type="romanLcPeriod"/>
            </a:pPr>
            <a:r>
              <a:rPr lang="en-US" dirty="0" smtClean="0"/>
              <a:t>have </a:t>
            </a:r>
            <a:r>
              <a:rPr lang="en-US" dirty="0"/>
              <a:t>competent and high-achieving students to participate in the teacher preparation or teacher training program; </a:t>
            </a:r>
          </a:p>
          <a:p>
            <a:pPr marL="1028700" lvl="1" indent="-571500">
              <a:buFont typeface="+mj-lt"/>
              <a:buAutoNum type="romanLcPeriod"/>
            </a:pPr>
            <a:r>
              <a:rPr lang="en-US" dirty="0" smtClean="0"/>
              <a:t>have </a:t>
            </a:r>
            <a:r>
              <a:rPr lang="en-US" dirty="0"/>
              <a:t>an effective, high quality, relevant teacher-training </a:t>
            </a:r>
            <a:r>
              <a:rPr lang="en-US" dirty="0" smtClean="0"/>
              <a:t>program</a:t>
            </a:r>
            <a:endParaRPr lang="en-US" dirty="0"/>
          </a:p>
          <a:p>
            <a:pPr marL="1028700" lvl="1" indent="-571500">
              <a:buFont typeface="+mj-lt"/>
              <a:buAutoNum type="romanLcPeriod"/>
            </a:pPr>
            <a:r>
              <a:rPr lang="en-US" dirty="0" smtClean="0"/>
              <a:t>have </a:t>
            </a:r>
            <a:r>
              <a:rPr lang="en-US" dirty="0"/>
              <a:t>a strong teacher support system with an enabling school environment, performance-based evaluation and reward </a:t>
            </a:r>
            <a:r>
              <a:rPr lang="en-US" dirty="0" smtClean="0"/>
              <a:t>system</a:t>
            </a:r>
          </a:p>
          <a:p>
            <a:pPr marL="1028700" lvl="1" indent="-571500">
              <a:buFont typeface="+mj-lt"/>
              <a:buAutoNum type="romanLcPeriod"/>
            </a:pPr>
            <a:r>
              <a:rPr lang="en-US" dirty="0" smtClean="0"/>
              <a:t>develop </a:t>
            </a:r>
            <a:r>
              <a:rPr lang="en-US" dirty="0"/>
              <a:t>an attractive remuneration package which is comparable to other professions nationally.</a:t>
            </a:r>
          </a:p>
        </p:txBody>
      </p:sp>
    </p:spTree>
    <p:extLst>
      <p:ext uri="{BB962C8B-B14F-4D97-AF65-F5344CB8AC3E}">
        <p14:creationId xmlns="" xmlns:p14="http://schemas.microsoft.com/office/powerpoint/2010/main" val="765015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Second Pillar: Curriculum reform, textbooks and study environment</a:t>
            </a:r>
            <a:endParaRPr lang="en-US" dirty="0"/>
          </a:p>
        </p:txBody>
      </p:sp>
      <p:sp>
        <p:nvSpPr>
          <p:cNvPr id="3" name="Content Placeholder 2"/>
          <p:cNvSpPr>
            <a:spLocks noGrp="1"/>
          </p:cNvSpPr>
          <p:nvPr>
            <p:ph sz="quarter" idx="1"/>
          </p:nvPr>
        </p:nvSpPr>
        <p:spPr/>
        <p:txBody>
          <a:bodyPr>
            <a:normAutofit/>
          </a:bodyPr>
          <a:lstStyle/>
          <a:p>
            <a:r>
              <a:rPr lang="en-US" dirty="0" smtClean="0"/>
              <a:t>We </a:t>
            </a:r>
            <a:r>
              <a:rPr lang="en-US" dirty="0"/>
              <a:t>have found that </a:t>
            </a:r>
            <a:r>
              <a:rPr lang="en-US" i="1" dirty="0" smtClean="0"/>
              <a:t>our</a:t>
            </a:r>
            <a:r>
              <a:rPr lang="en-US" dirty="0" smtClean="0"/>
              <a:t> </a:t>
            </a:r>
            <a:r>
              <a:rPr lang="en-US" i="1" dirty="0" smtClean="0"/>
              <a:t>teaching </a:t>
            </a:r>
            <a:r>
              <a:rPr lang="en-US" i="1" dirty="0"/>
              <a:t>content is too dense to allow a practice oriented towards innovative and creative learning</a:t>
            </a:r>
            <a:r>
              <a:rPr lang="en-US" dirty="0"/>
              <a:t>. </a:t>
            </a:r>
            <a:endParaRPr lang="en-US" dirty="0" smtClean="0"/>
          </a:p>
          <a:p>
            <a:r>
              <a:rPr lang="en-US" dirty="0" smtClean="0"/>
              <a:t>Some </a:t>
            </a:r>
            <a:r>
              <a:rPr lang="en-US" dirty="0"/>
              <a:t>questions may be asked about innovation and creativity for the curriculum: </a:t>
            </a:r>
            <a:endParaRPr lang="en-US" dirty="0" smtClean="0"/>
          </a:p>
          <a:p>
            <a:pPr lvl="1"/>
            <a:r>
              <a:rPr lang="en-US" dirty="0" smtClean="0"/>
              <a:t>How </a:t>
            </a:r>
            <a:r>
              <a:rPr lang="en-US" dirty="0"/>
              <a:t>does the way of teaching and learning evolve in the face of scientific progress</a:t>
            </a:r>
            <a:r>
              <a:rPr lang="en-US" dirty="0" smtClean="0"/>
              <a:t>, </a:t>
            </a:r>
            <a:r>
              <a:rPr lang="en-US" dirty="0"/>
              <a:t>new technologies </a:t>
            </a:r>
            <a:r>
              <a:rPr lang="en-US" dirty="0" smtClean="0"/>
              <a:t>and </a:t>
            </a:r>
            <a:r>
              <a:rPr lang="en-US" dirty="0"/>
              <a:t>the diversification of student? </a:t>
            </a:r>
            <a:endParaRPr lang="en-US" dirty="0" smtClean="0"/>
          </a:p>
          <a:p>
            <a:pPr lvl="1"/>
            <a:r>
              <a:rPr lang="en-US" dirty="0" smtClean="0"/>
              <a:t>What </a:t>
            </a:r>
            <a:r>
              <a:rPr lang="en-US" dirty="0"/>
              <a:t>about innovation in the classroom</a:t>
            </a:r>
            <a:r>
              <a:rPr lang="en-US" dirty="0" smtClean="0"/>
              <a:t>?</a:t>
            </a:r>
          </a:p>
          <a:p>
            <a:pPr lvl="1"/>
            <a:r>
              <a:rPr lang="en-US" dirty="0" smtClean="0"/>
              <a:t>What </a:t>
            </a:r>
            <a:r>
              <a:rPr lang="en-US" dirty="0"/>
              <a:t>will be the education systems and schools </a:t>
            </a:r>
            <a:r>
              <a:rPr lang="en-US" dirty="0" smtClean="0"/>
              <a:t>for </a:t>
            </a:r>
            <a:r>
              <a:rPr lang="en-US" dirty="0"/>
              <a:t>tomorrow?</a:t>
            </a:r>
          </a:p>
          <a:p>
            <a:endParaRPr lang="en-US" dirty="0"/>
          </a:p>
        </p:txBody>
      </p:sp>
    </p:spTree>
    <p:extLst>
      <p:ext uri="{BB962C8B-B14F-4D97-AF65-F5344CB8AC3E}">
        <p14:creationId xmlns="" xmlns:p14="http://schemas.microsoft.com/office/powerpoint/2010/main" val="22231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Pillar (cont.)</a:t>
            </a:r>
            <a:endParaRPr lang="en-US" dirty="0"/>
          </a:p>
        </p:txBody>
      </p:sp>
      <p:sp>
        <p:nvSpPr>
          <p:cNvPr id="3" name="Content Placeholder 2"/>
          <p:cNvSpPr>
            <a:spLocks noGrp="1"/>
          </p:cNvSpPr>
          <p:nvPr>
            <p:ph sz="quarter" idx="1"/>
          </p:nvPr>
        </p:nvSpPr>
        <p:spPr/>
        <p:txBody>
          <a:bodyPr>
            <a:normAutofit/>
          </a:bodyPr>
          <a:lstStyle/>
          <a:p>
            <a:r>
              <a:rPr lang="en-US" dirty="0"/>
              <a:t>These issues are echoing </a:t>
            </a:r>
            <a:r>
              <a:rPr lang="en-US" dirty="0" smtClean="0"/>
              <a:t>today </a:t>
            </a:r>
            <a:r>
              <a:rPr lang="en-US" dirty="0"/>
              <a:t>in the climate of anxiety created by economic and financial disruption. </a:t>
            </a:r>
            <a:endParaRPr lang="en-US" dirty="0" smtClean="0"/>
          </a:p>
          <a:p>
            <a:r>
              <a:rPr lang="en-US" dirty="0" smtClean="0"/>
              <a:t>In </a:t>
            </a:r>
            <a:r>
              <a:rPr lang="en-US" dirty="0"/>
              <a:t>many cases, the training curricula </a:t>
            </a:r>
            <a:r>
              <a:rPr lang="en-US" dirty="0" smtClean="0"/>
              <a:t>do not match </a:t>
            </a:r>
            <a:r>
              <a:rPr lang="en-US" dirty="0"/>
              <a:t>with the changing </a:t>
            </a:r>
            <a:r>
              <a:rPr lang="en-US" dirty="0" smtClean="0"/>
              <a:t>requirements </a:t>
            </a:r>
            <a:r>
              <a:rPr lang="en-US" dirty="0"/>
              <a:t>of the labor </a:t>
            </a:r>
            <a:r>
              <a:rPr lang="en-US" dirty="0" smtClean="0"/>
              <a:t>market, </a:t>
            </a:r>
            <a:r>
              <a:rPr lang="en-US" dirty="0"/>
              <a:t>rendering the trainee ineffective in the world of work exacerbating the level of productivity in these countries. </a:t>
            </a:r>
            <a:endParaRPr lang="en-US" dirty="0" smtClean="0"/>
          </a:p>
          <a:p>
            <a:r>
              <a:rPr lang="en-US" dirty="0" smtClean="0"/>
              <a:t>We </a:t>
            </a:r>
            <a:r>
              <a:rPr lang="en-US" dirty="0"/>
              <a:t>found that our educational system emphasizes </a:t>
            </a:r>
            <a:r>
              <a:rPr lang="en-US" dirty="0" smtClean="0"/>
              <a:t> on academic </a:t>
            </a:r>
            <a:r>
              <a:rPr lang="en-US" dirty="0"/>
              <a:t>qualification rather than marketable </a:t>
            </a:r>
            <a:r>
              <a:rPr lang="en-US" dirty="0" smtClean="0"/>
              <a:t>skills; as </a:t>
            </a:r>
            <a:r>
              <a:rPr lang="en-US" dirty="0"/>
              <a:t>a result, the accelerated growth of human capital is often undermined.</a:t>
            </a:r>
          </a:p>
          <a:p>
            <a:endParaRPr lang="en-US" dirty="0"/>
          </a:p>
        </p:txBody>
      </p:sp>
    </p:spTree>
    <p:extLst>
      <p:ext uri="{BB962C8B-B14F-4D97-AF65-F5344CB8AC3E}">
        <p14:creationId xmlns="" xmlns:p14="http://schemas.microsoft.com/office/powerpoint/2010/main" val="4287052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Pillar (cont.)</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The </a:t>
            </a:r>
            <a:r>
              <a:rPr lang="en-US" dirty="0"/>
              <a:t>quality of human resource of a country has a significant bearing on its economic advancement and growth. </a:t>
            </a:r>
            <a:endParaRPr lang="en-US" dirty="0" smtClean="0"/>
          </a:p>
          <a:p>
            <a:r>
              <a:rPr lang="en-US" dirty="0"/>
              <a:t>H</a:t>
            </a:r>
            <a:r>
              <a:rPr lang="en-US" dirty="0" smtClean="0"/>
              <a:t>uman </a:t>
            </a:r>
            <a:r>
              <a:rPr lang="en-US" dirty="0"/>
              <a:t>capital </a:t>
            </a:r>
            <a:r>
              <a:rPr lang="en-US" dirty="0" smtClean="0"/>
              <a:t>is </a:t>
            </a:r>
            <a:r>
              <a:rPr lang="en-US" dirty="0"/>
              <a:t>not only an indicator of the stage of economic development of the country </a:t>
            </a:r>
            <a:r>
              <a:rPr lang="en-US" dirty="0" smtClean="0"/>
              <a:t>but also </a:t>
            </a:r>
            <a:r>
              <a:rPr lang="en-US" dirty="0"/>
              <a:t>the potential for future growth. </a:t>
            </a:r>
            <a:endParaRPr lang="en-US" dirty="0" smtClean="0"/>
          </a:p>
          <a:p>
            <a:r>
              <a:rPr lang="en-US" dirty="0" smtClean="0"/>
              <a:t>It </a:t>
            </a:r>
            <a:r>
              <a:rPr lang="en-US" dirty="0"/>
              <a:t>is the national resource that largely determines the success of a country in terms of GDP, investment environment and ultimately facilitates its economic transformation in an increasing competitive global economic environment. </a:t>
            </a:r>
            <a:endParaRPr lang="en-US" dirty="0" smtClean="0"/>
          </a:p>
          <a:p>
            <a:r>
              <a:rPr lang="en-US" dirty="0" smtClean="0"/>
              <a:t>According </a:t>
            </a:r>
            <a:r>
              <a:rPr lang="en-US" dirty="0"/>
              <a:t>to Lucas (1988), education and the creation of human capital is the critical force that generates differences in productivity and technological progress. </a:t>
            </a:r>
            <a:endParaRPr lang="en-US" dirty="0" smtClean="0"/>
          </a:p>
          <a:p>
            <a:r>
              <a:rPr lang="en-US" dirty="0" smtClean="0"/>
              <a:t>The </a:t>
            </a:r>
            <a:r>
              <a:rPr lang="en-US" dirty="0"/>
              <a:t>availability of highly educated workforce contributes to development of research and development (R&amp;D) to propel technological innovation and productivity growth (</a:t>
            </a:r>
            <a:r>
              <a:rPr lang="en-US" dirty="0" err="1"/>
              <a:t>Romer</a:t>
            </a:r>
            <a:r>
              <a:rPr lang="en-US" dirty="0"/>
              <a:t>, 1990).</a:t>
            </a:r>
          </a:p>
          <a:p>
            <a:endParaRPr lang="en-US" dirty="0"/>
          </a:p>
        </p:txBody>
      </p:sp>
    </p:spTree>
    <p:extLst>
      <p:ext uri="{BB962C8B-B14F-4D97-AF65-F5344CB8AC3E}">
        <p14:creationId xmlns="" xmlns:p14="http://schemas.microsoft.com/office/powerpoint/2010/main" val="1193228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 Pillar (cont.)</a:t>
            </a:r>
            <a:endParaRPr lang="en-US" dirty="0"/>
          </a:p>
        </p:txBody>
      </p:sp>
      <p:sp>
        <p:nvSpPr>
          <p:cNvPr id="3" name="Content Placeholder 2"/>
          <p:cNvSpPr>
            <a:spLocks noGrp="1"/>
          </p:cNvSpPr>
          <p:nvPr>
            <p:ph sz="quarter" idx="1"/>
          </p:nvPr>
        </p:nvSpPr>
        <p:spPr/>
        <p:txBody>
          <a:bodyPr>
            <a:noAutofit/>
          </a:bodyPr>
          <a:lstStyle/>
          <a:p>
            <a:r>
              <a:rPr lang="en-US" sz="1800" dirty="0"/>
              <a:t>T</a:t>
            </a:r>
            <a:r>
              <a:rPr lang="en-US" sz="1800" dirty="0" smtClean="0"/>
              <a:t>o </a:t>
            </a:r>
            <a:r>
              <a:rPr lang="en-US" sz="1800" dirty="0"/>
              <a:t>meet the 21st century framework, the curriculum needs to be revised in such a </a:t>
            </a:r>
            <a:r>
              <a:rPr lang="en-US" sz="1800" dirty="0" smtClean="0"/>
              <a:t>way that incorporates </a:t>
            </a:r>
            <a:r>
              <a:rPr lang="en-US" sz="1800" dirty="0"/>
              <a:t>the notion of creativity </a:t>
            </a:r>
            <a:r>
              <a:rPr lang="en-US" sz="1800" dirty="0" smtClean="0"/>
              <a:t>and </a:t>
            </a:r>
            <a:r>
              <a:rPr lang="en-US" sz="1800" dirty="0"/>
              <a:t>ensure that these curricula are a support for the development of practices </a:t>
            </a:r>
            <a:r>
              <a:rPr lang="en-US" sz="1800" dirty="0" smtClean="0"/>
              <a:t>creative </a:t>
            </a:r>
            <a:r>
              <a:rPr lang="en-US" sz="1800" dirty="0"/>
              <a:t>and innovative skills and cross-curricular competencies. </a:t>
            </a:r>
            <a:endParaRPr lang="en-US" sz="1800" dirty="0" smtClean="0"/>
          </a:p>
          <a:p>
            <a:r>
              <a:rPr lang="en-US" sz="1800" dirty="0" smtClean="0"/>
              <a:t>Recognizing </a:t>
            </a:r>
            <a:r>
              <a:rPr lang="en-US" sz="1800" dirty="0"/>
              <a:t>the importance of creativity in all subjects taught for all age </a:t>
            </a:r>
            <a:r>
              <a:rPr lang="en-US" sz="1800" dirty="0" smtClean="0"/>
              <a:t>group, we try </a:t>
            </a:r>
            <a:r>
              <a:rPr lang="en-US" sz="1800" dirty="0"/>
              <a:t>to make teachers understand that </a:t>
            </a:r>
            <a:r>
              <a:rPr lang="en-US" sz="1800" dirty="0" smtClean="0"/>
              <a:t>creativity through </a:t>
            </a:r>
            <a:r>
              <a:rPr lang="en-US" sz="1800" dirty="0"/>
              <a:t>three </a:t>
            </a:r>
            <a:r>
              <a:rPr lang="en-US" sz="1800" dirty="0" smtClean="0"/>
              <a:t>ideas proposed </a:t>
            </a:r>
            <a:r>
              <a:rPr lang="en-US" sz="1800" dirty="0"/>
              <a:t>by </a:t>
            </a:r>
            <a:r>
              <a:rPr lang="en-US" sz="1800" dirty="0" err="1" smtClean="0"/>
              <a:t>Sahlber</a:t>
            </a:r>
            <a:r>
              <a:rPr lang="en-US" sz="1800" dirty="0" smtClean="0"/>
              <a:t> (2011) as the following:</a:t>
            </a:r>
            <a:endParaRPr lang="en-US" sz="1800" dirty="0"/>
          </a:p>
          <a:p>
            <a:pPr lvl="1"/>
            <a:r>
              <a:rPr lang="en-US" sz="1800" dirty="0"/>
              <a:t>changing the usual way of doing things </a:t>
            </a:r>
            <a:r>
              <a:rPr lang="en-US" sz="1800" dirty="0" smtClean="0"/>
              <a:t>( </a:t>
            </a:r>
            <a:r>
              <a:rPr lang="en-US" sz="1800" dirty="0"/>
              <a:t>considering a school question in a professional situation, and vice versa);</a:t>
            </a:r>
          </a:p>
          <a:p>
            <a:pPr lvl="1"/>
            <a:r>
              <a:rPr lang="en-US" sz="1800" dirty="0"/>
              <a:t>changing the environment </a:t>
            </a:r>
            <a:r>
              <a:rPr lang="en-US" sz="1800" dirty="0" smtClean="0"/>
              <a:t>( </a:t>
            </a:r>
            <a:r>
              <a:rPr lang="en-US" sz="1800" dirty="0"/>
              <a:t>imagining different teaching times, using social networking tools in </a:t>
            </a:r>
            <a:r>
              <a:rPr lang="en-US" sz="1800" dirty="0" smtClean="0"/>
              <a:t>teaching</a:t>
            </a:r>
            <a:r>
              <a:rPr lang="en-US" sz="1800" dirty="0"/>
              <a:t>, etc.);</a:t>
            </a:r>
          </a:p>
          <a:p>
            <a:pPr lvl="1"/>
            <a:r>
              <a:rPr lang="en-US" sz="1800" dirty="0"/>
              <a:t>Learning the right to error, by making education environments free from the fear of making mistakes to build trust, which is a critical condition for allowing creative expression.</a:t>
            </a:r>
          </a:p>
          <a:p>
            <a:endParaRPr lang="en-US" sz="1400" dirty="0"/>
          </a:p>
        </p:txBody>
      </p:sp>
    </p:spTree>
    <p:extLst>
      <p:ext uri="{BB962C8B-B14F-4D97-AF65-F5344CB8AC3E}">
        <p14:creationId xmlns="" xmlns:p14="http://schemas.microsoft.com/office/powerpoint/2010/main" val="334661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 Pillar (cont.)</a:t>
            </a:r>
          </a:p>
        </p:txBody>
      </p:sp>
      <p:sp>
        <p:nvSpPr>
          <p:cNvPr id="3" name="Content Placeholder 2"/>
          <p:cNvSpPr>
            <a:spLocks noGrp="1"/>
          </p:cNvSpPr>
          <p:nvPr>
            <p:ph sz="quarter" idx="1"/>
          </p:nvPr>
        </p:nvSpPr>
        <p:spPr/>
        <p:txBody>
          <a:bodyPr>
            <a:normAutofit/>
          </a:bodyPr>
          <a:lstStyle/>
          <a:p>
            <a:r>
              <a:rPr lang="en-US" dirty="0" smtClean="0"/>
              <a:t>In an alignment with curriculum reform, the </a:t>
            </a:r>
            <a:r>
              <a:rPr lang="en-US" dirty="0"/>
              <a:t>old textbooks are being </a:t>
            </a:r>
            <a:r>
              <a:rPr lang="en-US" dirty="0" smtClean="0"/>
              <a:t>revised, paving ways for the newly designed ones. </a:t>
            </a:r>
            <a:endParaRPr lang="en-US" dirty="0"/>
          </a:p>
          <a:p>
            <a:r>
              <a:rPr lang="en-US" dirty="0" smtClean="0"/>
              <a:t>Regarding the study environment,  the </a:t>
            </a:r>
            <a:r>
              <a:rPr lang="en-US" dirty="0" err="1" smtClean="0"/>
              <a:t>MoEYS</a:t>
            </a:r>
            <a:r>
              <a:rPr lang="en-US" dirty="0" smtClean="0"/>
              <a:t> has launched </a:t>
            </a:r>
            <a:r>
              <a:rPr lang="en-US" dirty="0"/>
              <a:t>g</a:t>
            </a:r>
            <a:r>
              <a:rPr lang="en-US" dirty="0" smtClean="0"/>
              <a:t>reen </a:t>
            </a:r>
            <a:r>
              <a:rPr lang="en-US" dirty="0"/>
              <a:t>s</a:t>
            </a:r>
            <a:r>
              <a:rPr lang="en-US" dirty="0" smtClean="0"/>
              <a:t>chool competition, and the winner will be awarded prizes </a:t>
            </a:r>
            <a:r>
              <a:rPr lang="en-US" dirty="0"/>
              <a:t>by </a:t>
            </a:r>
            <a:r>
              <a:rPr lang="en-US" dirty="0" smtClean="0"/>
              <a:t>the </a:t>
            </a:r>
            <a:r>
              <a:rPr lang="en-US" dirty="0"/>
              <a:t>Prime Minister </a:t>
            </a:r>
          </a:p>
          <a:p>
            <a:endParaRPr lang="en-US" dirty="0"/>
          </a:p>
        </p:txBody>
      </p:sp>
    </p:spTree>
    <p:extLst>
      <p:ext uri="{BB962C8B-B14F-4D97-AF65-F5344CB8AC3E}">
        <p14:creationId xmlns="" xmlns:p14="http://schemas.microsoft.com/office/powerpoint/2010/main" val="2363572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Pillar: inspection</a:t>
            </a:r>
            <a:endParaRPr lang="en-US" dirty="0"/>
          </a:p>
        </p:txBody>
      </p:sp>
      <p:sp>
        <p:nvSpPr>
          <p:cNvPr id="3" name="Content Placeholder 2"/>
          <p:cNvSpPr>
            <a:spLocks noGrp="1"/>
          </p:cNvSpPr>
          <p:nvPr>
            <p:ph sz="quarter" idx="1"/>
          </p:nvPr>
        </p:nvSpPr>
        <p:spPr/>
        <p:txBody>
          <a:bodyPr>
            <a:normAutofit/>
          </a:bodyPr>
          <a:lstStyle/>
          <a:p>
            <a:r>
              <a:rPr lang="en-US" dirty="0" smtClean="0"/>
              <a:t>The </a:t>
            </a:r>
            <a:r>
              <a:rPr lang="en-US" dirty="0" err="1" smtClean="0"/>
              <a:t>MoEYS</a:t>
            </a:r>
            <a:r>
              <a:rPr lang="en-US" dirty="0" smtClean="0"/>
              <a:t> has reorganized </a:t>
            </a:r>
            <a:r>
              <a:rPr lang="en-US" dirty="0"/>
              <a:t>inspectors' training on the new inspection method (systemic inspection) in addition to the thematic inspection. </a:t>
            </a:r>
            <a:endParaRPr lang="en-US" dirty="0" smtClean="0"/>
          </a:p>
          <a:p>
            <a:r>
              <a:rPr lang="en-US" dirty="0" smtClean="0"/>
              <a:t>The </a:t>
            </a:r>
            <a:r>
              <a:rPr lang="en-US" dirty="0"/>
              <a:t>concept of inspection was adopted in 2015 and the internal and external inspection mechanism was put in place to improve the quality of teaching and learning</a:t>
            </a:r>
            <a:r>
              <a:rPr lang="en-US" dirty="0" smtClean="0"/>
              <a:t>.</a:t>
            </a:r>
          </a:p>
          <a:p>
            <a:r>
              <a:rPr lang="en-US" dirty="0" smtClean="0"/>
              <a:t>Inspection </a:t>
            </a:r>
            <a:r>
              <a:rPr lang="en-US" dirty="0"/>
              <a:t>offices have been established in cities and provinces to strengthen the pedagogical and administrative management of schools and to assist school principals in conducting internal evaluations.</a:t>
            </a:r>
          </a:p>
          <a:p>
            <a:endParaRPr lang="en-US" dirty="0"/>
          </a:p>
        </p:txBody>
      </p:sp>
    </p:spTree>
    <p:extLst>
      <p:ext uri="{BB962C8B-B14F-4D97-AF65-F5344CB8AC3E}">
        <p14:creationId xmlns="" xmlns:p14="http://schemas.microsoft.com/office/powerpoint/2010/main" val="3508579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Fourth Pillar: Assessment</a:t>
            </a:r>
            <a:endParaRPr lang="en-US" dirty="0"/>
          </a:p>
        </p:txBody>
      </p:sp>
      <p:sp>
        <p:nvSpPr>
          <p:cNvPr id="3" name="Content Placeholder 2"/>
          <p:cNvSpPr>
            <a:spLocks noGrp="1"/>
          </p:cNvSpPr>
          <p:nvPr>
            <p:ph sz="quarter" idx="1"/>
          </p:nvPr>
        </p:nvSpPr>
        <p:spPr/>
        <p:txBody>
          <a:bodyPr>
            <a:normAutofit fontScale="92500"/>
          </a:bodyPr>
          <a:lstStyle/>
          <a:p>
            <a:r>
              <a:rPr lang="en-US" dirty="0" smtClean="0"/>
              <a:t>The fourth pillar concerns the assessment of learning outcomes. </a:t>
            </a:r>
          </a:p>
          <a:p>
            <a:r>
              <a:rPr lang="en-US" dirty="0" smtClean="0"/>
              <a:t>There </a:t>
            </a:r>
            <a:r>
              <a:rPr lang="en-US" dirty="0"/>
              <a:t>are many examples where creativity is considered in evaluation in both summative and formative evaluation contexts. </a:t>
            </a:r>
            <a:endParaRPr lang="en-US" dirty="0" smtClean="0"/>
          </a:p>
          <a:p>
            <a:r>
              <a:rPr lang="en-US" dirty="0" smtClean="0"/>
              <a:t>Without </a:t>
            </a:r>
            <a:r>
              <a:rPr lang="en-US" dirty="0"/>
              <a:t>going into the debate on the definition of one or the other of these forms of evaluation, we will note that the first "constitutes a photograph of the achievements of the pupils at a given moment" and that the second "intends to contribute to the process </a:t>
            </a:r>
            <a:r>
              <a:rPr lang="en-US" dirty="0" smtClean="0"/>
              <a:t>continuous </a:t>
            </a:r>
            <a:r>
              <a:rPr lang="en-US" dirty="0"/>
              <a:t>learning ". </a:t>
            </a:r>
            <a:endParaRPr lang="en-US" dirty="0" smtClean="0"/>
          </a:p>
          <a:p>
            <a:r>
              <a:rPr lang="en-US" dirty="0" smtClean="0"/>
              <a:t>In </a:t>
            </a:r>
            <a:r>
              <a:rPr lang="en-US" dirty="0"/>
              <a:t>the context of creative pedagogy and learning, the elements of a formative evaluation </a:t>
            </a:r>
            <a:r>
              <a:rPr lang="en-US" dirty="0" smtClean="0"/>
              <a:t>meet </a:t>
            </a:r>
            <a:r>
              <a:rPr lang="en-US" dirty="0"/>
              <a:t>the objectives of this education. </a:t>
            </a:r>
            <a:endParaRPr lang="en-US" dirty="0" smtClean="0"/>
          </a:p>
          <a:p>
            <a:endParaRPr lang="en-US" dirty="0"/>
          </a:p>
        </p:txBody>
      </p:sp>
    </p:spTree>
    <p:extLst>
      <p:ext uri="{BB962C8B-B14F-4D97-AF65-F5344CB8AC3E}">
        <p14:creationId xmlns="" xmlns:p14="http://schemas.microsoft.com/office/powerpoint/2010/main" val="33782224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Fourth Pillar: </a:t>
            </a:r>
            <a:r>
              <a:rPr lang="en-US" dirty="0" smtClean="0"/>
              <a:t>Assessment (Cont.)</a:t>
            </a:r>
            <a:endParaRPr lang="en-US" dirty="0"/>
          </a:p>
        </p:txBody>
      </p:sp>
      <p:sp>
        <p:nvSpPr>
          <p:cNvPr id="3" name="Content Placeholder 2"/>
          <p:cNvSpPr>
            <a:spLocks noGrp="1"/>
          </p:cNvSpPr>
          <p:nvPr>
            <p:ph sz="quarter" idx="1"/>
          </p:nvPr>
        </p:nvSpPr>
        <p:spPr/>
        <p:txBody>
          <a:bodyPr>
            <a:normAutofit/>
          </a:bodyPr>
          <a:lstStyle/>
          <a:p>
            <a:r>
              <a:rPr lang="en-US" dirty="0"/>
              <a:t>In terms of evaluating learning outcomes, we admit that our country lags behind other countries in the </a:t>
            </a:r>
            <a:r>
              <a:rPr lang="en-US" dirty="0" smtClean="0"/>
              <a:t>region</a:t>
            </a:r>
          </a:p>
          <a:p>
            <a:r>
              <a:rPr lang="en-US" dirty="0"/>
              <a:t>H</a:t>
            </a:r>
            <a:r>
              <a:rPr lang="en-US" dirty="0" smtClean="0"/>
              <a:t>owever</a:t>
            </a:r>
            <a:r>
              <a:rPr lang="en-US" dirty="0"/>
              <a:t>, we are improving our evaluation system by creating QEMIS and making evaluations of each school in national </a:t>
            </a:r>
            <a:r>
              <a:rPr lang="en-US" dirty="0" smtClean="0"/>
              <a:t>assessment. (i.e</a:t>
            </a:r>
            <a:r>
              <a:rPr lang="en-US" dirty="0"/>
              <a:t>.</a:t>
            </a:r>
            <a:r>
              <a:rPr lang="en-US" dirty="0" smtClean="0"/>
              <a:t> </a:t>
            </a:r>
            <a:r>
              <a:rPr lang="en-US" dirty="0"/>
              <a:t>each student's scores are recorded on the national server</a:t>
            </a:r>
            <a:r>
              <a:rPr lang="en-US" dirty="0" smtClean="0"/>
              <a:t>.) </a:t>
            </a:r>
            <a:endParaRPr lang="en-US" dirty="0"/>
          </a:p>
          <a:p>
            <a:r>
              <a:rPr lang="en-US" dirty="0" smtClean="0"/>
              <a:t>Currently, </a:t>
            </a:r>
            <a:r>
              <a:rPr lang="en-US" dirty="0"/>
              <a:t>we regularly conduct national assessments of learning achievement and receive international programs such as PISA-D, </a:t>
            </a:r>
            <a:r>
              <a:rPr lang="en-US" dirty="0" err="1"/>
              <a:t>Egra</a:t>
            </a:r>
            <a:r>
              <a:rPr lang="en-US" dirty="0"/>
              <a:t>, </a:t>
            </a:r>
            <a:r>
              <a:rPr lang="en-US" dirty="0" err="1"/>
              <a:t>Egma</a:t>
            </a:r>
            <a:r>
              <a:rPr lang="en-US" dirty="0"/>
              <a:t>, SEAPLM</a:t>
            </a:r>
            <a:r>
              <a:rPr lang="en-US" dirty="0" smtClean="0"/>
              <a:t>.</a:t>
            </a:r>
            <a:endParaRPr lang="en-US" dirty="0"/>
          </a:p>
        </p:txBody>
      </p:sp>
    </p:spTree>
    <p:extLst>
      <p:ext uri="{BB962C8B-B14F-4D97-AF65-F5344CB8AC3E}">
        <p14:creationId xmlns="" xmlns:p14="http://schemas.microsoft.com/office/powerpoint/2010/main" val="2907424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Background</a:t>
            </a:r>
            <a:endParaRPr lang="en-US" sz="3600" dirty="0"/>
          </a:p>
        </p:txBody>
      </p:sp>
      <p:sp>
        <p:nvSpPr>
          <p:cNvPr id="3" name="Content Placeholder 2"/>
          <p:cNvSpPr>
            <a:spLocks noGrp="1"/>
          </p:cNvSpPr>
          <p:nvPr>
            <p:ph sz="quarter" idx="1"/>
          </p:nvPr>
        </p:nvSpPr>
        <p:spPr/>
        <p:txBody>
          <a:bodyPr>
            <a:normAutofit/>
          </a:bodyPr>
          <a:lstStyle/>
          <a:p>
            <a:r>
              <a:rPr lang="en-US" dirty="0" smtClean="0"/>
              <a:t>Innovative education refers to creativity in the educational system</a:t>
            </a:r>
            <a:r>
              <a:rPr lang="en-US" dirty="0"/>
              <a:t> </a:t>
            </a:r>
            <a:r>
              <a:rPr lang="en-US" dirty="0" smtClean="0"/>
              <a:t>which includes curriculum, teaching methodologies, evaluations and contents. </a:t>
            </a:r>
          </a:p>
          <a:p>
            <a:r>
              <a:rPr lang="en-US" dirty="0"/>
              <a:t>Education can increase skills and creativity, but it is not always compulsory to do so. </a:t>
            </a:r>
          </a:p>
          <a:p>
            <a:r>
              <a:rPr lang="en-US" dirty="0" smtClean="0"/>
              <a:t>“Just </a:t>
            </a:r>
            <a:r>
              <a:rPr lang="en-US" dirty="0"/>
              <a:t>like the </a:t>
            </a:r>
            <a:r>
              <a:rPr lang="en-US" dirty="0" smtClean="0"/>
              <a:t>peacock's </a:t>
            </a:r>
            <a:r>
              <a:rPr lang="en-US" dirty="0"/>
              <a:t>tail, which may be useful just for attracting the female but which may not be very useful for other purposes, the diploma does not necessarily guarantee that the acquired knowledge was useful</a:t>
            </a:r>
            <a:r>
              <a:rPr lang="en-US" dirty="0" smtClean="0"/>
              <a:t>.”</a:t>
            </a:r>
            <a:endParaRPr lang="en-US" dirty="0"/>
          </a:p>
          <a:p>
            <a:pPr marL="0" indent="0">
              <a:buNone/>
            </a:pPr>
            <a:endParaRPr lang="en-US" dirty="0"/>
          </a:p>
        </p:txBody>
      </p:sp>
    </p:spTree>
    <p:extLst>
      <p:ext uri="{BB962C8B-B14F-4D97-AF65-F5344CB8AC3E}">
        <p14:creationId xmlns="" xmlns:p14="http://schemas.microsoft.com/office/powerpoint/2010/main" val="14751874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Fifth Pillar: Higher Education Reform</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We </a:t>
            </a:r>
            <a:r>
              <a:rPr lang="en-US" dirty="0"/>
              <a:t>try to align </a:t>
            </a:r>
            <a:r>
              <a:rPr lang="en-US" dirty="0" smtClean="0"/>
              <a:t>higher education reform with </a:t>
            </a:r>
            <a:r>
              <a:rPr lang="en-US" dirty="0"/>
              <a:t>the Education Strategic Plan and the vision for higher education by 2030 (meeting the needs and demands of regionalization, globalization and liberalization</a:t>
            </a:r>
            <a:r>
              <a:rPr lang="en-US" dirty="0" smtClean="0"/>
              <a:t>).</a:t>
            </a:r>
            <a:endParaRPr lang="en-US" dirty="0"/>
          </a:p>
          <a:p>
            <a:r>
              <a:rPr lang="en-US" dirty="0"/>
              <a:t>Three objectives have been set for this reform:</a:t>
            </a:r>
          </a:p>
          <a:p>
            <a:pPr lvl="1"/>
            <a:r>
              <a:rPr lang="en-US" dirty="0"/>
              <a:t>Access and equity: Expanding education services and creating equitable programs;</a:t>
            </a:r>
          </a:p>
          <a:p>
            <a:pPr lvl="1"/>
            <a:r>
              <a:rPr lang="en-US" dirty="0"/>
              <a:t>Quality and adequacy: Establishing the program on the STEM; Strengthening the quality of teaching and learning and scientific research;</a:t>
            </a:r>
          </a:p>
          <a:p>
            <a:pPr lvl="1"/>
            <a:r>
              <a:rPr lang="en-US" dirty="0"/>
              <a:t>Governance and management: Establishing the governance, mechanism and policies system related to higher education; Increasing autonomy and strengthening decentralization and </a:t>
            </a:r>
            <a:r>
              <a:rPr lang="en-US" dirty="0" err="1"/>
              <a:t>deconcentration</a:t>
            </a:r>
            <a:r>
              <a:rPr lang="en-US" dirty="0"/>
              <a:t>.</a:t>
            </a:r>
          </a:p>
          <a:p>
            <a:endParaRPr lang="en-US" dirty="0"/>
          </a:p>
        </p:txBody>
      </p:sp>
    </p:spTree>
    <p:extLst>
      <p:ext uri="{BB962C8B-B14F-4D97-AF65-F5344CB8AC3E}">
        <p14:creationId xmlns="" xmlns:p14="http://schemas.microsoft.com/office/powerpoint/2010/main" val="1980977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Capital</a:t>
            </a:r>
            <a:endParaRPr lang="en-US" dirty="0"/>
          </a:p>
        </p:txBody>
      </p:sp>
      <p:sp>
        <p:nvSpPr>
          <p:cNvPr id="3" name="Content Placeholder 2"/>
          <p:cNvSpPr>
            <a:spLocks noGrp="1"/>
          </p:cNvSpPr>
          <p:nvPr>
            <p:ph sz="quarter" idx="1"/>
          </p:nvPr>
        </p:nvSpPr>
        <p:spPr/>
        <p:txBody>
          <a:bodyPr>
            <a:normAutofit/>
          </a:bodyPr>
          <a:lstStyle/>
          <a:p>
            <a:r>
              <a:rPr lang="en-US" dirty="0"/>
              <a:t>H</a:t>
            </a:r>
            <a:r>
              <a:rPr lang="en-US" dirty="0" smtClean="0"/>
              <a:t>uman </a:t>
            </a:r>
            <a:r>
              <a:rPr lang="en-US" dirty="0"/>
              <a:t>capital is a sine qua non tool for development. </a:t>
            </a:r>
            <a:endParaRPr lang="en-US" dirty="0" smtClean="0"/>
          </a:p>
          <a:p>
            <a:r>
              <a:rPr lang="en-US" dirty="0" smtClean="0"/>
              <a:t>Cambodia </a:t>
            </a:r>
            <a:r>
              <a:rPr lang="en-US" dirty="0"/>
              <a:t>is in a new era of </a:t>
            </a:r>
            <a:r>
              <a:rPr lang="en-US" dirty="0" smtClean="0"/>
              <a:t>development. </a:t>
            </a:r>
          </a:p>
          <a:p>
            <a:r>
              <a:rPr lang="en-US" dirty="0" smtClean="0"/>
              <a:t>We are currently in </a:t>
            </a:r>
            <a:r>
              <a:rPr lang="en-US" dirty="0"/>
              <a:t>the ASEAN </a:t>
            </a:r>
            <a:r>
              <a:rPr lang="en-US" dirty="0" smtClean="0"/>
              <a:t>Community.</a:t>
            </a:r>
          </a:p>
          <a:p>
            <a:r>
              <a:rPr lang="en-US" dirty="0" smtClean="0"/>
              <a:t>At </a:t>
            </a:r>
            <a:r>
              <a:rPr lang="en-US" dirty="0"/>
              <a:t>the same time, our Royal Government of Cambodia under the </a:t>
            </a:r>
            <a:r>
              <a:rPr lang="en-US" dirty="0" smtClean="0"/>
              <a:t>leadership </a:t>
            </a:r>
            <a:r>
              <a:rPr lang="en-US" dirty="0"/>
              <a:t>of </a:t>
            </a:r>
            <a:r>
              <a:rPr lang="en-US" dirty="0" err="1"/>
              <a:t>Samdech</a:t>
            </a:r>
            <a:r>
              <a:rPr lang="en-US" dirty="0"/>
              <a:t> </a:t>
            </a:r>
            <a:r>
              <a:rPr lang="en-US" dirty="0" err="1"/>
              <a:t>Techo</a:t>
            </a:r>
            <a:r>
              <a:rPr lang="en-US" dirty="0"/>
              <a:t> Hun </a:t>
            </a:r>
            <a:r>
              <a:rPr lang="en-US" dirty="0" err="1"/>
              <a:t>Sen</a:t>
            </a:r>
            <a:r>
              <a:rPr lang="en-US" dirty="0"/>
              <a:t> has established the Industrial Development Policy (IDP) by 2025</a:t>
            </a:r>
            <a:r>
              <a:rPr lang="en-US" dirty="0" smtClean="0"/>
              <a:t>.</a:t>
            </a:r>
          </a:p>
          <a:p>
            <a:endParaRPr lang="en-US" dirty="0"/>
          </a:p>
        </p:txBody>
      </p:sp>
    </p:spTree>
    <p:extLst>
      <p:ext uri="{BB962C8B-B14F-4D97-AF65-F5344CB8AC3E}">
        <p14:creationId xmlns="" xmlns:p14="http://schemas.microsoft.com/office/powerpoint/2010/main" val="3540084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t>
            </a: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sz="4000" dirty="0" smtClean="0"/>
              <a:t>To achieve these goals, we have to train our workforce by focusing on:</a:t>
            </a:r>
            <a:endParaRPr lang="en-US" dirty="0"/>
          </a:p>
        </p:txBody>
      </p:sp>
      <p:sp>
        <p:nvSpPr>
          <p:cNvPr id="3" name="Content Placeholder 2"/>
          <p:cNvSpPr>
            <a:spLocks noGrp="1"/>
          </p:cNvSpPr>
          <p:nvPr>
            <p:ph sz="quarter" idx="1"/>
          </p:nvPr>
        </p:nvSpPr>
        <p:spPr>
          <a:xfrm>
            <a:off x="914400" y="1676400"/>
            <a:ext cx="7772400" cy="4343400"/>
          </a:xfrm>
        </p:spPr>
        <p:txBody>
          <a:bodyPr>
            <a:normAutofit/>
          </a:bodyPr>
          <a:lstStyle/>
          <a:p>
            <a:pPr lvl="0"/>
            <a:r>
              <a:rPr lang="en-US" dirty="0"/>
              <a:t>Interpersonal </a:t>
            </a:r>
            <a:r>
              <a:rPr lang="en-US" dirty="0" smtClean="0"/>
              <a:t>Skill</a:t>
            </a:r>
            <a:endParaRPr lang="en-US" dirty="0"/>
          </a:p>
          <a:p>
            <a:pPr lvl="0"/>
            <a:r>
              <a:rPr lang="en-US" dirty="0"/>
              <a:t>Communication </a:t>
            </a:r>
            <a:r>
              <a:rPr lang="en-US" dirty="0" smtClean="0"/>
              <a:t>Skill</a:t>
            </a:r>
            <a:endParaRPr lang="en-US" dirty="0"/>
          </a:p>
          <a:p>
            <a:pPr lvl="0"/>
            <a:r>
              <a:rPr lang="en-US" dirty="0"/>
              <a:t>Problem solving S</a:t>
            </a:r>
            <a:r>
              <a:rPr lang="en-US" dirty="0" smtClean="0"/>
              <a:t>kill</a:t>
            </a:r>
            <a:endParaRPr lang="en-US" dirty="0"/>
          </a:p>
          <a:p>
            <a:pPr lvl="0"/>
            <a:r>
              <a:rPr lang="en-US" dirty="0" smtClean="0"/>
              <a:t>Leadership Skill</a:t>
            </a:r>
            <a:endParaRPr lang="en-US" dirty="0"/>
          </a:p>
        </p:txBody>
      </p:sp>
    </p:spTree>
    <p:extLst>
      <p:ext uri="{BB962C8B-B14F-4D97-AF65-F5344CB8AC3E}">
        <p14:creationId xmlns="" xmlns:p14="http://schemas.microsoft.com/office/powerpoint/2010/main" val="612196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2200"/>
            <a:ext cx="8229600" cy="1066800"/>
          </a:xfrm>
        </p:spPr>
        <p:txBody>
          <a:bodyPr/>
          <a:lstStyle/>
          <a:p>
            <a:pPr algn="ctr"/>
            <a:r>
              <a:rPr lang="en-US" dirty="0" smtClean="0"/>
              <a:t>Thank you for your attention</a:t>
            </a:r>
            <a:endParaRPr lang="en-US" dirty="0"/>
          </a:p>
        </p:txBody>
      </p:sp>
    </p:spTree>
    <p:extLst>
      <p:ext uri="{BB962C8B-B14F-4D97-AF65-F5344CB8AC3E}">
        <p14:creationId xmlns="" xmlns:p14="http://schemas.microsoft.com/office/powerpoint/2010/main" val="164204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Background (cont.)</a:t>
            </a:r>
            <a:endParaRPr lang="en-US" sz="3600" dirty="0"/>
          </a:p>
        </p:txBody>
      </p:sp>
      <p:sp>
        <p:nvSpPr>
          <p:cNvPr id="3" name="Content Placeholder 2"/>
          <p:cNvSpPr>
            <a:spLocks noGrp="1"/>
          </p:cNvSpPr>
          <p:nvPr>
            <p:ph sz="quarter" idx="1"/>
          </p:nvPr>
        </p:nvSpPr>
        <p:spPr/>
        <p:txBody>
          <a:bodyPr>
            <a:normAutofit/>
          </a:bodyPr>
          <a:lstStyle/>
          <a:p>
            <a:r>
              <a:rPr lang="en-US" dirty="0" smtClean="0"/>
              <a:t>Creativity </a:t>
            </a:r>
            <a:r>
              <a:rPr lang="en-US" dirty="0"/>
              <a:t>is often associated with innovation, whether at the level of the system, the educational institution or the individual. </a:t>
            </a:r>
            <a:endParaRPr lang="en-US" dirty="0" smtClean="0"/>
          </a:p>
          <a:p>
            <a:r>
              <a:rPr lang="en-US" dirty="0" smtClean="0"/>
              <a:t>It </a:t>
            </a:r>
            <a:r>
              <a:rPr lang="en-US" dirty="0"/>
              <a:t>is then a question of creating to innovate or innovating in a creative way, without the two terms being dissociated. </a:t>
            </a:r>
            <a:endParaRPr lang="en-US" dirty="0" smtClean="0"/>
          </a:p>
          <a:p>
            <a:r>
              <a:rPr lang="en-US" dirty="0" smtClean="0"/>
              <a:t>It </a:t>
            </a:r>
            <a:r>
              <a:rPr lang="en-US" dirty="0"/>
              <a:t>is from this perspective that we will be looking at innovation, knowing that innovation can also be considered as the only one and lead to the broader question of reforms or the management of change in education</a:t>
            </a:r>
            <a:r>
              <a:rPr lang="en-US" dirty="0" smtClean="0"/>
              <a:t>.</a:t>
            </a:r>
          </a:p>
          <a:p>
            <a:endParaRPr lang="en-US" dirty="0"/>
          </a:p>
        </p:txBody>
      </p:sp>
    </p:spTree>
    <p:extLst>
      <p:ext uri="{BB962C8B-B14F-4D97-AF65-F5344CB8AC3E}">
        <p14:creationId xmlns="" xmlns:p14="http://schemas.microsoft.com/office/powerpoint/2010/main" val="945840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t>8 short-term measures by Cambodia’s </a:t>
            </a:r>
            <a:r>
              <a:rPr lang="en-US" sz="3200" dirty="0" err="1" smtClean="0"/>
              <a:t>MoEYS</a:t>
            </a:r>
            <a:endParaRPr lang="en-US" sz="3200" dirty="0"/>
          </a:p>
        </p:txBody>
      </p:sp>
      <p:sp>
        <p:nvSpPr>
          <p:cNvPr id="3" name="Content Placeholder 2"/>
          <p:cNvSpPr>
            <a:spLocks noGrp="1"/>
          </p:cNvSpPr>
          <p:nvPr>
            <p:ph sz="quarter" idx="1"/>
          </p:nvPr>
        </p:nvSpPr>
        <p:spPr/>
        <p:txBody>
          <a:bodyPr>
            <a:normAutofit lnSpcReduction="10000"/>
          </a:bodyPr>
          <a:lstStyle/>
          <a:p>
            <a:pPr marL="514350" indent="-514350">
              <a:buFont typeface="+mj-lt"/>
              <a:buAutoNum type="arabicPeriod"/>
            </a:pPr>
            <a:r>
              <a:rPr lang="en-US" dirty="0"/>
              <a:t>Strengthening the financial management and state </a:t>
            </a:r>
            <a:r>
              <a:rPr lang="en-US" dirty="0" smtClean="0"/>
              <a:t>assets</a:t>
            </a:r>
          </a:p>
          <a:p>
            <a:pPr marL="514350" indent="-514350">
              <a:buFont typeface="+mj-lt"/>
              <a:buAutoNum type="arabicPeriod"/>
            </a:pPr>
            <a:r>
              <a:rPr lang="en-US" dirty="0"/>
              <a:t>Strengthening personnel </a:t>
            </a:r>
            <a:r>
              <a:rPr lang="en-US" dirty="0" smtClean="0"/>
              <a:t>management</a:t>
            </a:r>
          </a:p>
          <a:p>
            <a:pPr marL="514350" indent="-514350">
              <a:buFont typeface="+mj-lt"/>
              <a:buAutoNum type="arabicPeriod"/>
            </a:pPr>
            <a:r>
              <a:rPr lang="en-US" dirty="0" smtClean="0"/>
              <a:t>Strengthening </a:t>
            </a:r>
            <a:r>
              <a:rPr lang="en-US" dirty="0"/>
              <a:t>all kinds of </a:t>
            </a:r>
            <a:r>
              <a:rPr lang="en-US" dirty="0" smtClean="0"/>
              <a:t>examinations</a:t>
            </a:r>
          </a:p>
          <a:p>
            <a:pPr marL="514350" indent="-514350">
              <a:buFont typeface="+mj-lt"/>
              <a:buAutoNum type="arabicPeriod"/>
            </a:pPr>
            <a:r>
              <a:rPr lang="en-US" dirty="0" smtClean="0"/>
              <a:t>Creation </a:t>
            </a:r>
            <a:r>
              <a:rPr lang="en-US" dirty="0"/>
              <a:t>of a think tank </a:t>
            </a:r>
            <a:r>
              <a:rPr lang="en-US" dirty="0" smtClean="0"/>
              <a:t>body on </a:t>
            </a:r>
            <a:r>
              <a:rPr lang="en-US" dirty="0"/>
              <a:t>the educational field </a:t>
            </a:r>
            <a:endParaRPr lang="en-US" dirty="0" smtClean="0"/>
          </a:p>
          <a:p>
            <a:pPr marL="514350" indent="-514350">
              <a:buFont typeface="+mj-lt"/>
              <a:buAutoNum type="arabicPeriod"/>
            </a:pPr>
            <a:r>
              <a:rPr lang="en-US" dirty="0"/>
              <a:t>Higher education </a:t>
            </a:r>
            <a:r>
              <a:rPr lang="en-US" dirty="0" smtClean="0"/>
              <a:t>reform</a:t>
            </a:r>
          </a:p>
          <a:p>
            <a:pPr marL="514350" indent="-514350">
              <a:buFont typeface="+mj-lt"/>
              <a:buAutoNum type="arabicPeriod"/>
            </a:pPr>
            <a:r>
              <a:rPr lang="en-US" dirty="0" smtClean="0"/>
              <a:t>Improvement </a:t>
            </a:r>
            <a:r>
              <a:rPr lang="en-US" dirty="0"/>
              <a:t>of the quality and efficiency of educational services at all levels and the quality of vocational and technical </a:t>
            </a:r>
            <a:r>
              <a:rPr lang="en-US" dirty="0" smtClean="0"/>
              <a:t>trainings</a:t>
            </a:r>
          </a:p>
          <a:p>
            <a:pPr marL="514350" indent="-514350">
              <a:buFont typeface="+mj-lt"/>
              <a:buAutoNum type="arabicPeriod"/>
            </a:pPr>
            <a:r>
              <a:rPr lang="en-US" dirty="0" smtClean="0"/>
              <a:t>Improvement </a:t>
            </a:r>
            <a:r>
              <a:rPr lang="en-US" dirty="0"/>
              <a:t>of hard skills and soft skills for the young </a:t>
            </a:r>
            <a:r>
              <a:rPr lang="en-US" dirty="0" smtClean="0"/>
              <a:t>people</a:t>
            </a:r>
          </a:p>
          <a:p>
            <a:pPr marL="514350" indent="-514350">
              <a:buFont typeface="+mj-lt"/>
              <a:buAutoNum type="arabicPeriod"/>
            </a:pPr>
            <a:r>
              <a:rPr lang="en-US" dirty="0" smtClean="0"/>
              <a:t>Reform </a:t>
            </a:r>
            <a:r>
              <a:rPr lang="en-US" dirty="0"/>
              <a:t>of physical education and sports</a:t>
            </a:r>
          </a:p>
        </p:txBody>
      </p:sp>
    </p:spTree>
    <p:extLst>
      <p:ext uri="{BB962C8B-B14F-4D97-AF65-F5344CB8AC3E}">
        <p14:creationId xmlns="" xmlns:p14="http://schemas.microsoft.com/office/powerpoint/2010/main" val="4116031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15 Priorities for Cambodia’s Educational </a:t>
            </a:r>
            <a:r>
              <a:rPr lang="en-US" sz="2800" dirty="0"/>
              <a:t>R</a:t>
            </a:r>
            <a:r>
              <a:rPr lang="en-US" sz="2800" dirty="0" smtClean="0"/>
              <a:t>eforms</a:t>
            </a:r>
            <a:endParaRPr lang="en-US" sz="2800" dirty="0"/>
          </a:p>
        </p:txBody>
      </p:sp>
      <p:sp>
        <p:nvSpPr>
          <p:cNvPr id="3" name="Content Placeholder 2"/>
          <p:cNvSpPr>
            <a:spLocks noGrp="1"/>
          </p:cNvSpPr>
          <p:nvPr>
            <p:ph sz="quarter" idx="1"/>
          </p:nvPr>
        </p:nvSpPr>
        <p:spPr/>
        <p:txBody>
          <a:bodyPr>
            <a:normAutofit fontScale="70000" lnSpcReduction="20000"/>
          </a:bodyPr>
          <a:lstStyle/>
          <a:p>
            <a:pPr marL="514350" indent="-514350">
              <a:buFont typeface="+mj-lt"/>
              <a:buAutoNum type="arabicPeriod"/>
            </a:pPr>
            <a:r>
              <a:rPr lang="en-US" dirty="0"/>
              <a:t>M</a:t>
            </a:r>
            <a:r>
              <a:rPr lang="en-US" dirty="0" smtClean="0"/>
              <a:t>anagement </a:t>
            </a:r>
            <a:r>
              <a:rPr lang="en-US" dirty="0"/>
              <a:t>of public </a:t>
            </a:r>
            <a:r>
              <a:rPr lang="en-US" dirty="0" smtClean="0"/>
              <a:t>finances</a:t>
            </a:r>
          </a:p>
          <a:p>
            <a:pPr marL="514350" indent="-514350">
              <a:buFont typeface="+mj-lt"/>
              <a:buAutoNum type="arabicPeriod"/>
            </a:pPr>
            <a:r>
              <a:rPr lang="en-US" dirty="0"/>
              <a:t>D</a:t>
            </a:r>
            <a:r>
              <a:rPr lang="en-US" dirty="0" smtClean="0"/>
              <a:t>eployment </a:t>
            </a:r>
            <a:r>
              <a:rPr lang="en-US" dirty="0"/>
              <a:t>of </a:t>
            </a:r>
            <a:r>
              <a:rPr lang="en-US" dirty="0" smtClean="0"/>
              <a:t>teachers</a:t>
            </a:r>
          </a:p>
          <a:p>
            <a:pPr marL="514350" indent="-514350">
              <a:buFont typeface="+mj-lt"/>
              <a:buAutoNum type="arabicPeriod"/>
            </a:pPr>
            <a:r>
              <a:rPr lang="en-US" dirty="0"/>
              <a:t>R</a:t>
            </a:r>
            <a:r>
              <a:rPr lang="en-US" dirty="0" smtClean="0"/>
              <a:t>eform </a:t>
            </a:r>
            <a:r>
              <a:rPr lang="en-US" dirty="0"/>
              <a:t>of teacher training </a:t>
            </a:r>
            <a:r>
              <a:rPr lang="en-US" dirty="0" smtClean="0"/>
              <a:t>centers </a:t>
            </a:r>
          </a:p>
          <a:p>
            <a:pPr marL="514350" indent="-514350">
              <a:buFont typeface="+mj-lt"/>
              <a:buAutoNum type="arabicPeriod"/>
            </a:pPr>
            <a:r>
              <a:rPr lang="en-US" dirty="0"/>
              <a:t>T</a:t>
            </a:r>
            <a:r>
              <a:rPr lang="en-US" dirty="0" smtClean="0"/>
              <a:t>eacher qualification</a:t>
            </a:r>
          </a:p>
          <a:p>
            <a:pPr marL="514350" indent="-514350">
              <a:buFont typeface="+mj-lt"/>
              <a:buAutoNum type="arabicPeriod"/>
            </a:pPr>
            <a:r>
              <a:rPr lang="en-US" dirty="0" smtClean="0"/>
              <a:t>Inspection</a:t>
            </a:r>
          </a:p>
          <a:p>
            <a:pPr marL="514350" indent="-514350">
              <a:buFont typeface="+mj-lt"/>
              <a:buAutoNum type="arabicPeriod"/>
            </a:pPr>
            <a:r>
              <a:rPr lang="en-US" dirty="0"/>
              <a:t>S</a:t>
            </a:r>
            <a:r>
              <a:rPr lang="en-US" dirty="0" smtClean="0"/>
              <a:t>chool </a:t>
            </a:r>
            <a:r>
              <a:rPr lang="en-US" dirty="0"/>
              <a:t>assessment </a:t>
            </a:r>
            <a:endParaRPr lang="en-US" dirty="0" smtClean="0"/>
          </a:p>
          <a:p>
            <a:pPr marL="514350" indent="-514350">
              <a:buFont typeface="+mj-lt"/>
              <a:buAutoNum type="arabicPeriod"/>
            </a:pPr>
            <a:r>
              <a:rPr lang="en-US" dirty="0"/>
              <a:t>R</a:t>
            </a:r>
            <a:r>
              <a:rPr lang="en-US" dirty="0" smtClean="0"/>
              <a:t>eform </a:t>
            </a:r>
            <a:r>
              <a:rPr lang="en-US" dirty="0"/>
              <a:t>of baccalaureate examinations and others examinations </a:t>
            </a:r>
            <a:endParaRPr lang="en-US" dirty="0" smtClean="0"/>
          </a:p>
          <a:p>
            <a:pPr marL="514350" indent="-514350">
              <a:buFont typeface="+mj-lt"/>
              <a:buAutoNum type="arabicPeriod"/>
            </a:pPr>
            <a:r>
              <a:rPr lang="en-US" dirty="0"/>
              <a:t>R</a:t>
            </a:r>
            <a:r>
              <a:rPr lang="en-US" dirty="0" smtClean="0"/>
              <a:t>eform </a:t>
            </a:r>
            <a:r>
              <a:rPr lang="en-US" dirty="0"/>
              <a:t>of curricula and textbooks </a:t>
            </a:r>
            <a:endParaRPr lang="en-US" dirty="0" smtClean="0"/>
          </a:p>
          <a:p>
            <a:pPr marL="514350" indent="-514350">
              <a:buFont typeface="+mj-lt"/>
              <a:buAutoNum type="arabicPeriod"/>
            </a:pPr>
            <a:r>
              <a:rPr lang="en-US" dirty="0"/>
              <a:t>C</a:t>
            </a:r>
            <a:r>
              <a:rPr lang="en-US" dirty="0" smtClean="0"/>
              <a:t>onstruction </a:t>
            </a:r>
            <a:r>
              <a:rPr lang="en-US" dirty="0"/>
              <a:t>and repair of school buildings </a:t>
            </a:r>
            <a:endParaRPr lang="en-US" dirty="0" smtClean="0"/>
          </a:p>
          <a:p>
            <a:pPr marL="514350" indent="-514350">
              <a:buFont typeface="+mj-lt"/>
              <a:buAutoNum type="arabicPeriod"/>
            </a:pPr>
            <a:r>
              <a:rPr lang="en-US" dirty="0"/>
              <a:t>E</a:t>
            </a:r>
            <a:r>
              <a:rPr lang="en-US" dirty="0" smtClean="0"/>
              <a:t>valuation </a:t>
            </a:r>
            <a:r>
              <a:rPr lang="en-US" dirty="0"/>
              <a:t>of higher education institutions </a:t>
            </a:r>
            <a:endParaRPr lang="en-US" dirty="0" smtClean="0"/>
          </a:p>
          <a:p>
            <a:pPr marL="514350" indent="-514350">
              <a:buFont typeface="+mj-lt"/>
              <a:buAutoNum type="arabicPeriod"/>
            </a:pPr>
            <a:r>
              <a:rPr lang="en-US" dirty="0"/>
              <a:t>S</a:t>
            </a:r>
            <a:r>
              <a:rPr lang="en-US" dirty="0" smtClean="0"/>
              <a:t>trengthening </a:t>
            </a:r>
            <a:r>
              <a:rPr lang="en-US" dirty="0"/>
              <a:t>of the sports field </a:t>
            </a:r>
            <a:endParaRPr lang="en-US" dirty="0" smtClean="0"/>
          </a:p>
          <a:p>
            <a:pPr marL="514350" indent="-514350">
              <a:buFont typeface="+mj-lt"/>
              <a:buAutoNum type="arabicPeriod"/>
            </a:pPr>
            <a:r>
              <a:rPr lang="en-US" dirty="0"/>
              <a:t>I</a:t>
            </a:r>
            <a:r>
              <a:rPr lang="en-US" dirty="0" smtClean="0"/>
              <a:t>mplementation </a:t>
            </a:r>
            <a:r>
              <a:rPr lang="en-US" dirty="0"/>
              <a:t>of the youth policy action plan </a:t>
            </a:r>
            <a:endParaRPr lang="en-US" dirty="0" smtClean="0"/>
          </a:p>
          <a:p>
            <a:pPr marL="514350" indent="-514350">
              <a:buFont typeface="+mj-lt"/>
              <a:buAutoNum type="arabicPeriod"/>
            </a:pPr>
            <a:r>
              <a:rPr lang="en-US" dirty="0"/>
              <a:t>T</a:t>
            </a:r>
            <a:r>
              <a:rPr lang="en-US" dirty="0" smtClean="0"/>
              <a:t>echnical </a:t>
            </a:r>
            <a:r>
              <a:rPr lang="en-US" dirty="0"/>
              <a:t>education </a:t>
            </a:r>
            <a:endParaRPr lang="en-US" dirty="0" smtClean="0"/>
          </a:p>
          <a:p>
            <a:pPr marL="514350" indent="-514350">
              <a:buFont typeface="+mj-lt"/>
              <a:buAutoNum type="arabicPeriod"/>
            </a:pPr>
            <a:r>
              <a:rPr lang="en-US" dirty="0"/>
              <a:t>E</a:t>
            </a:r>
            <a:r>
              <a:rPr lang="en-US" dirty="0" smtClean="0"/>
              <a:t>stablishment </a:t>
            </a:r>
            <a:r>
              <a:rPr lang="en-US" dirty="0"/>
              <a:t>of new generation schools </a:t>
            </a:r>
            <a:endParaRPr lang="en-US" dirty="0" smtClean="0"/>
          </a:p>
          <a:p>
            <a:pPr marL="514350" indent="-514350">
              <a:buFont typeface="+mj-lt"/>
              <a:buAutoNum type="arabicPeriod"/>
            </a:pPr>
            <a:r>
              <a:rPr lang="en-US" dirty="0"/>
              <a:t>E</a:t>
            </a:r>
            <a:r>
              <a:rPr lang="en-US" dirty="0" smtClean="0"/>
              <a:t>stablishment </a:t>
            </a:r>
            <a:r>
              <a:rPr lang="en-US" dirty="0"/>
              <a:t>of teachers career pathway and school principal training </a:t>
            </a:r>
          </a:p>
        </p:txBody>
      </p:sp>
    </p:spTree>
    <p:extLst>
      <p:ext uri="{BB962C8B-B14F-4D97-AF65-F5344CB8AC3E}">
        <p14:creationId xmlns="" xmlns:p14="http://schemas.microsoft.com/office/powerpoint/2010/main" val="1068800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need of </a:t>
            </a:r>
            <a:r>
              <a:rPr lang="en-US" dirty="0" smtClean="0"/>
              <a:t>creativity</a:t>
            </a:r>
            <a:endParaRPr lang="en-US" dirty="0"/>
          </a:p>
        </p:txBody>
      </p:sp>
      <p:sp>
        <p:nvSpPr>
          <p:cNvPr id="3" name="Content Placeholder 2"/>
          <p:cNvSpPr>
            <a:spLocks noGrp="1"/>
          </p:cNvSpPr>
          <p:nvPr>
            <p:ph sz="quarter" idx="1"/>
          </p:nvPr>
        </p:nvSpPr>
        <p:spPr/>
        <p:txBody>
          <a:bodyPr>
            <a:normAutofit lnSpcReduction="10000"/>
          </a:bodyPr>
          <a:lstStyle/>
          <a:p>
            <a:r>
              <a:rPr lang="en-US" dirty="0"/>
              <a:t>We must realize that today's jobs will </a:t>
            </a:r>
            <a:r>
              <a:rPr lang="en-US" dirty="0" smtClean="0"/>
              <a:t>be surely replaced, and what is worse, jobs that are going to replace the current jobs are not known yet. </a:t>
            </a:r>
            <a:endParaRPr lang="en-US" dirty="0"/>
          </a:p>
          <a:p>
            <a:r>
              <a:rPr lang="en-US" dirty="0" smtClean="0"/>
              <a:t>Therefore, the </a:t>
            </a:r>
            <a:r>
              <a:rPr lang="en-US" dirty="0"/>
              <a:t>required key </a:t>
            </a:r>
            <a:r>
              <a:rPr lang="en-US" dirty="0" smtClean="0"/>
              <a:t>competence </a:t>
            </a:r>
            <a:r>
              <a:rPr lang="en-US" dirty="0"/>
              <a:t>for the future </a:t>
            </a:r>
            <a:r>
              <a:rPr lang="en-US" dirty="0" smtClean="0"/>
              <a:t>must be much higher </a:t>
            </a:r>
            <a:r>
              <a:rPr lang="en-US" dirty="0"/>
              <a:t>in terms of flexibility, risk-taking, creativity and innovation</a:t>
            </a:r>
            <a:r>
              <a:rPr lang="en-US" dirty="0" smtClean="0"/>
              <a:t>.</a:t>
            </a:r>
          </a:p>
          <a:p>
            <a:r>
              <a:rPr lang="en-US" dirty="0" smtClean="0"/>
              <a:t>While </a:t>
            </a:r>
            <a:r>
              <a:rPr lang="en-US" dirty="0"/>
              <a:t>economic success often depends on competitive relationships in markets, </a:t>
            </a:r>
            <a:r>
              <a:rPr lang="en-US" dirty="0" smtClean="0"/>
              <a:t>within organizations and firms, creativity </a:t>
            </a:r>
            <a:r>
              <a:rPr lang="en-US" dirty="0"/>
              <a:t>and productivity are enhanced by </a:t>
            </a:r>
            <a:r>
              <a:rPr lang="en-US" b="1" i="1" dirty="0"/>
              <a:t>trust, risk-taking and collaboration</a:t>
            </a:r>
            <a:r>
              <a:rPr lang="en-US" dirty="0"/>
              <a:t> rather than competition </a:t>
            </a:r>
            <a:r>
              <a:rPr lang="en-US" dirty="0" smtClean="0"/>
              <a:t>  (</a:t>
            </a:r>
            <a:r>
              <a:rPr lang="en-US" dirty="0" err="1"/>
              <a:t>Sahlberg</a:t>
            </a:r>
            <a:r>
              <a:rPr lang="en-US" dirty="0"/>
              <a:t> , 2011)</a:t>
            </a:r>
          </a:p>
        </p:txBody>
      </p:sp>
    </p:spTree>
    <p:extLst>
      <p:ext uri="{BB962C8B-B14F-4D97-AF65-F5344CB8AC3E}">
        <p14:creationId xmlns="" xmlns:p14="http://schemas.microsoft.com/office/powerpoint/2010/main" val="2409222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focus of our reforms</a:t>
            </a:r>
            <a:endParaRPr lang="en-US" dirty="0"/>
          </a:p>
        </p:txBody>
      </p:sp>
      <p:sp>
        <p:nvSpPr>
          <p:cNvPr id="3" name="Content Placeholder 2"/>
          <p:cNvSpPr>
            <a:spLocks noGrp="1"/>
          </p:cNvSpPr>
          <p:nvPr>
            <p:ph sz="quarter" idx="1"/>
          </p:nvPr>
        </p:nvSpPr>
        <p:spPr/>
        <p:txBody>
          <a:bodyPr/>
          <a:lstStyle/>
          <a:p>
            <a:r>
              <a:rPr lang="en-US" dirty="0" smtClean="0"/>
              <a:t>As mentioned earlier, the </a:t>
            </a:r>
            <a:r>
              <a:rPr lang="en-US" dirty="0" err="1" smtClean="0"/>
              <a:t>MoEYS</a:t>
            </a:r>
            <a:r>
              <a:rPr lang="en-US" dirty="0" smtClean="0"/>
              <a:t>  has set out </a:t>
            </a:r>
            <a:r>
              <a:rPr lang="en-US" dirty="0"/>
              <a:t>5 pillars of </a:t>
            </a:r>
            <a:r>
              <a:rPr lang="en-US" dirty="0" smtClean="0"/>
              <a:t>reform </a:t>
            </a:r>
          </a:p>
          <a:p>
            <a:r>
              <a:rPr lang="en-US" dirty="0" smtClean="0"/>
              <a:t> The reform is not only to meet the </a:t>
            </a:r>
            <a:r>
              <a:rPr lang="en-US" dirty="0"/>
              <a:t>Sustainable Development </a:t>
            </a:r>
            <a:r>
              <a:rPr lang="en-US" dirty="0" smtClean="0"/>
              <a:t>Goals but also to contribute to the achievement of the Royal Government of Cambodia’s Industrial </a:t>
            </a:r>
            <a:r>
              <a:rPr lang="en-US" dirty="0"/>
              <a:t>Development Policy </a:t>
            </a:r>
            <a:r>
              <a:rPr lang="en-US" dirty="0" smtClean="0"/>
              <a:t>2015-2025, </a:t>
            </a:r>
          </a:p>
          <a:p>
            <a:r>
              <a:rPr lang="en-US" dirty="0" smtClean="0"/>
              <a:t>IDP is aimed at moving our country to the middle-income country by 2030.</a:t>
            </a:r>
          </a:p>
          <a:p>
            <a:pPr marL="0" indent="0">
              <a:buNone/>
            </a:pPr>
            <a:endParaRPr lang="en-US" dirty="0"/>
          </a:p>
        </p:txBody>
      </p:sp>
    </p:spTree>
    <p:extLst>
      <p:ext uri="{BB962C8B-B14F-4D97-AF65-F5344CB8AC3E}">
        <p14:creationId xmlns="" xmlns:p14="http://schemas.microsoft.com/office/powerpoint/2010/main" val="981904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Pillar: Teacher</a:t>
            </a:r>
            <a:endParaRPr lang="en-US" dirty="0"/>
          </a:p>
        </p:txBody>
      </p:sp>
      <p:sp>
        <p:nvSpPr>
          <p:cNvPr id="3" name="Content Placeholder 2"/>
          <p:cNvSpPr>
            <a:spLocks noGrp="1"/>
          </p:cNvSpPr>
          <p:nvPr>
            <p:ph sz="quarter" idx="1"/>
          </p:nvPr>
        </p:nvSpPr>
        <p:spPr/>
        <p:txBody>
          <a:bodyPr>
            <a:normAutofit fontScale="92500"/>
          </a:bodyPr>
          <a:lstStyle/>
          <a:p>
            <a:r>
              <a:rPr lang="en-US" dirty="0" smtClean="0"/>
              <a:t>We </a:t>
            </a:r>
            <a:r>
              <a:rPr lang="en-US" dirty="0"/>
              <a:t>sincerely believe that improving education quality is based on improving the quality of teachers and quality of school directors. </a:t>
            </a:r>
            <a:endParaRPr lang="en-US" dirty="0" smtClean="0"/>
          </a:p>
          <a:p>
            <a:r>
              <a:rPr lang="en-US" dirty="0" smtClean="0"/>
              <a:t>In </a:t>
            </a:r>
            <a:r>
              <a:rPr lang="en-US" dirty="0"/>
              <a:t>this context, the Ministry </a:t>
            </a:r>
            <a:r>
              <a:rPr lang="en-US" dirty="0" smtClean="0"/>
              <a:t>has adopted </a:t>
            </a:r>
            <a:r>
              <a:rPr lang="en-US" dirty="0"/>
              <a:t>Teacher Policy Action Plan (TPAP) </a:t>
            </a:r>
            <a:r>
              <a:rPr lang="en-US" dirty="0" smtClean="0"/>
              <a:t>since </a:t>
            </a:r>
            <a:r>
              <a:rPr lang="en-US" dirty="0"/>
              <a:t>January </a:t>
            </a:r>
            <a:r>
              <a:rPr lang="en-US" dirty="0" smtClean="0"/>
              <a:t>2015</a:t>
            </a:r>
            <a:r>
              <a:rPr lang="en-US" dirty="0"/>
              <a:t> </a:t>
            </a:r>
            <a:r>
              <a:rPr lang="en-US" dirty="0" smtClean="0"/>
              <a:t>to provide a clearer direction for systemic reform and implementation. </a:t>
            </a:r>
          </a:p>
          <a:p>
            <a:r>
              <a:rPr lang="en-US" dirty="0" smtClean="0"/>
              <a:t>First prepared in </a:t>
            </a:r>
            <a:r>
              <a:rPr lang="en-US" dirty="0"/>
              <a:t>May </a:t>
            </a:r>
            <a:r>
              <a:rPr lang="en-US" dirty="0" smtClean="0"/>
              <a:t>2013, </a:t>
            </a:r>
            <a:r>
              <a:rPr lang="en-US" dirty="0"/>
              <a:t>TPAP </a:t>
            </a:r>
            <a:r>
              <a:rPr lang="en-US" dirty="0" smtClean="0"/>
              <a:t>is aimed to:</a:t>
            </a:r>
          </a:p>
          <a:p>
            <a:pPr lvl="1"/>
            <a:r>
              <a:rPr lang="en-US" dirty="0" smtClean="0"/>
              <a:t>Attract </a:t>
            </a:r>
            <a:r>
              <a:rPr lang="en-US" dirty="0"/>
              <a:t>highly competent persons to join the teaching force, </a:t>
            </a:r>
            <a:endParaRPr lang="en-US" dirty="0" smtClean="0"/>
          </a:p>
          <a:p>
            <a:pPr lvl="1"/>
            <a:r>
              <a:rPr lang="en-US" dirty="0"/>
              <a:t>P</a:t>
            </a:r>
            <a:r>
              <a:rPr lang="en-US" dirty="0" smtClean="0"/>
              <a:t>repare teachers </a:t>
            </a:r>
            <a:r>
              <a:rPr lang="en-US" dirty="0"/>
              <a:t>well for their </a:t>
            </a:r>
            <a:r>
              <a:rPr lang="en-US" dirty="0" smtClean="0"/>
              <a:t>career</a:t>
            </a:r>
          </a:p>
          <a:p>
            <a:pPr lvl="1"/>
            <a:r>
              <a:rPr lang="en-US" dirty="0"/>
              <a:t>D</a:t>
            </a:r>
            <a:r>
              <a:rPr lang="en-US" dirty="0" smtClean="0"/>
              <a:t>eploy teachers </a:t>
            </a:r>
            <a:r>
              <a:rPr lang="en-US" dirty="0"/>
              <a:t>based on the needs of the </a:t>
            </a:r>
            <a:r>
              <a:rPr lang="en-US" dirty="0" smtClean="0"/>
              <a:t>schools </a:t>
            </a:r>
          </a:p>
          <a:p>
            <a:pPr lvl="1"/>
            <a:r>
              <a:rPr lang="en-US" dirty="0"/>
              <a:t>A</a:t>
            </a:r>
            <a:r>
              <a:rPr lang="en-US" dirty="0" smtClean="0"/>
              <a:t>ssess teachers </a:t>
            </a:r>
            <a:r>
              <a:rPr lang="en-US" dirty="0"/>
              <a:t>regularly to continuously develop their skills, knowledge and professional capacity throughout their </a:t>
            </a:r>
            <a:r>
              <a:rPr lang="en-US" dirty="0" smtClean="0"/>
              <a:t>service</a:t>
            </a:r>
            <a:endParaRPr lang="en-US" dirty="0"/>
          </a:p>
          <a:p>
            <a:endParaRPr lang="en-US" dirty="0"/>
          </a:p>
        </p:txBody>
      </p:sp>
    </p:spTree>
    <p:extLst>
      <p:ext uri="{BB962C8B-B14F-4D97-AF65-F5344CB8AC3E}">
        <p14:creationId xmlns="" xmlns:p14="http://schemas.microsoft.com/office/powerpoint/2010/main" val="4230635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Pillar: Teacher (cont</a:t>
            </a:r>
            <a:r>
              <a:rPr lang="en-US" dirty="0"/>
              <a:t>.</a:t>
            </a:r>
            <a:r>
              <a:rPr lang="en-US" dirty="0" smtClean="0"/>
              <a:t>)</a:t>
            </a:r>
            <a:endParaRPr lang="en-US" dirty="0"/>
          </a:p>
        </p:txBody>
      </p:sp>
      <p:sp>
        <p:nvSpPr>
          <p:cNvPr id="3" name="Content Placeholder 2"/>
          <p:cNvSpPr>
            <a:spLocks noGrp="1"/>
          </p:cNvSpPr>
          <p:nvPr>
            <p:ph sz="quarter" idx="1"/>
          </p:nvPr>
        </p:nvSpPr>
        <p:spPr/>
        <p:txBody>
          <a:bodyPr>
            <a:normAutofit fontScale="85000" lnSpcReduction="10000"/>
          </a:bodyPr>
          <a:lstStyle/>
          <a:p>
            <a:r>
              <a:rPr lang="en-US" dirty="0" smtClean="0"/>
              <a:t>The </a:t>
            </a:r>
            <a:r>
              <a:rPr lang="en-US" dirty="0"/>
              <a:t>ambitious </a:t>
            </a:r>
            <a:r>
              <a:rPr lang="en-US" dirty="0" smtClean="0"/>
              <a:t>TPAP is to </a:t>
            </a:r>
            <a:r>
              <a:rPr lang="en-US" dirty="0"/>
              <a:t>make teaching an attractive </a:t>
            </a:r>
            <a:r>
              <a:rPr lang="en-US" dirty="0" smtClean="0"/>
              <a:t>profession</a:t>
            </a:r>
            <a:r>
              <a:rPr lang="en-US" dirty="0"/>
              <a:t> </a:t>
            </a:r>
            <a:r>
              <a:rPr lang="en-US" dirty="0" smtClean="0"/>
              <a:t>by providing training </a:t>
            </a:r>
            <a:r>
              <a:rPr lang="en-US" dirty="0"/>
              <a:t>and professional </a:t>
            </a:r>
            <a:r>
              <a:rPr lang="en-US" dirty="0" smtClean="0"/>
              <a:t>development, career </a:t>
            </a:r>
            <a:r>
              <a:rPr lang="en-US" dirty="0"/>
              <a:t>pathways, in-service qualifications upgrade, technical and professional support and social benefits and </a:t>
            </a:r>
            <a:r>
              <a:rPr lang="en-US" dirty="0" smtClean="0"/>
              <a:t>security for teachers. </a:t>
            </a:r>
          </a:p>
          <a:p>
            <a:r>
              <a:rPr lang="en-US" dirty="0" smtClean="0"/>
              <a:t>The </a:t>
            </a:r>
            <a:r>
              <a:rPr lang="en-US" dirty="0"/>
              <a:t>launch of  </a:t>
            </a:r>
            <a:r>
              <a:rPr lang="en-US" dirty="0" smtClean="0"/>
              <a:t>TPAP </a:t>
            </a:r>
            <a:r>
              <a:rPr lang="en-US" dirty="0"/>
              <a:t>is an attempt to engage in a more fundamental reform by taking a long-term view and focusing on the quality of </a:t>
            </a:r>
            <a:r>
              <a:rPr lang="en-US" dirty="0" smtClean="0"/>
              <a:t>teaching </a:t>
            </a:r>
            <a:r>
              <a:rPr lang="en-US" dirty="0"/>
              <a:t>so that Cambodian children can gain the skills and knowledge which respond to market demand, improve their standard of living and create a </a:t>
            </a:r>
            <a:r>
              <a:rPr lang="en-US" dirty="0" smtClean="0"/>
              <a:t>peaceful and </a:t>
            </a:r>
            <a:r>
              <a:rPr lang="en-US" dirty="0"/>
              <a:t>productive society. </a:t>
            </a:r>
            <a:endParaRPr lang="en-US" dirty="0" smtClean="0"/>
          </a:p>
          <a:p>
            <a:r>
              <a:rPr lang="en-US" dirty="0" smtClean="0"/>
              <a:t>It </a:t>
            </a:r>
            <a:r>
              <a:rPr lang="en-US" dirty="0"/>
              <a:t>is essential that our children should, through good teaching, be able to absorb the principles of our unique Cambodian identity within a regional and global context. </a:t>
            </a:r>
            <a:endParaRPr lang="en-US" dirty="0" smtClean="0"/>
          </a:p>
          <a:p>
            <a:r>
              <a:rPr lang="en-US" dirty="0" smtClean="0"/>
              <a:t>Our </a:t>
            </a:r>
            <a:r>
              <a:rPr lang="en-US" dirty="0"/>
              <a:t>education has to meet and exceed market needs, before we can start to </a:t>
            </a:r>
            <a:r>
              <a:rPr lang="en-US" dirty="0" smtClean="0"/>
              <a:t>influence </a:t>
            </a:r>
            <a:r>
              <a:rPr lang="en-US" dirty="0"/>
              <a:t>market trends. </a:t>
            </a:r>
            <a:endParaRPr lang="en-US" dirty="0" smtClean="0"/>
          </a:p>
        </p:txBody>
      </p:sp>
    </p:spTree>
    <p:extLst>
      <p:ext uri="{BB962C8B-B14F-4D97-AF65-F5344CB8AC3E}">
        <p14:creationId xmlns="" xmlns:p14="http://schemas.microsoft.com/office/powerpoint/2010/main" val="6639473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425</TotalTime>
  <Words>1898</Words>
  <Application>Microsoft Office PowerPoint</Application>
  <PresentationFormat>On-screen Show (4:3)</PresentationFormat>
  <Paragraphs>123</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Equity</vt:lpstr>
      <vt:lpstr>  Ministry of Education, Youth and Sport of Cambodia  </vt:lpstr>
      <vt:lpstr>Background</vt:lpstr>
      <vt:lpstr>Background (cont.)</vt:lpstr>
      <vt:lpstr>8 short-term measures by Cambodia’s MoEYS</vt:lpstr>
      <vt:lpstr>15 Priorities for Cambodia’s Educational Reforms</vt:lpstr>
      <vt:lpstr>The need of creativity</vt:lpstr>
      <vt:lpstr>The focus of our reforms</vt:lpstr>
      <vt:lpstr>First Pillar: Teacher</vt:lpstr>
      <vt:lpstr>First Pillar: Teacher (cont.)</vt:lpstr>
      <vt:lpstr>First Pillar: Teacher (Cont.)</vt:lpstr>
      <vt:lpstr>First Pillar: Teacher (cont.)</vt:lpstr>
      <vt:lpstr>Second Pillar: Curriculum reform, textbooks and study environment</vt:lpstr>
      <vt:lpstr>Second Pillar (cont.)</vt:lpstr>
      <vt:lpstr>Second Pillar (cont.)</vt:lpstr>
      <vt:lpstr>Second Pillar (cont.)</vt:lpstr>
      <vt:lpstr>Second Pillar (cont.)</vt:lpstr>
      <vt:lpstr>Third Pillar: inspection</vt:lpstr>
      <vt:lpstr>Fourth Pillar: Assessment</vt:lpstr>
      <vt:lpstr>Fourth Pillar: Assessment (Cont.)</vt:lpstr>
      <vt:lpstr>Fifth Pillar: Higher Education Reform</vt:lpstr>
      <vt:lpstr>Human Capital</vt:lpstr>
      <vt:lpstr>         To achieve these goals, we have to train our workforce by focusing on:</vt:lpstr>
      <vt:lpstr>Thank you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Practices and lessons learned  in Innovative Education and High Quality Human Capital in Cambodia</dc:title>
  <dc:creator>user</dc:creator>
  <cp:lastModifiedBy>MEJS PASECX</cp:lastModifiedBy>
  <cp:revision>169</cp:revision>
  <dcterms:created xsi:type="dcterms:W3CDTF">2017-03-21T13:25:38Z</dcterms:created>
  <dcterms:modified xsi:type="dcterms:W3CDTF">2017-03-22T10:41:47Z</dcterms:modified>
</cp:coreProperties>
</file>