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3.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0.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1.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2"/>
  </p:sldMasterIdLst>
  <p:notesMasterIdLst>
    <p:notesMasterId r:id="rId81"/>
  </p:notesMasterIdLst>
  <p:handoutMasterIdLst>
    <p:handoutMasterId r:id="rId82"/>
  </p:handoutMasterIdLst>
  <p:sldIdLst>
    <p:sldId id="256" r:id="rId3"/>
    <p:sldId id="580" r:id="rId4"/>
    <p:sldId id="581" r:id="rId5"/>
    <p:sldId id="582" r:id="rId6"/>
    <p:sldId id="583" r:id="rId7"/>
    <p:sldId id="584" r:id="rId8"/>
    <p:sldId id="585" r:id="rId9"/>
    <p:sldId id="586" r:id="rId10"/>
    <p:sldId id="634" r:id="rId11"/>
    <p:sldId id="587" r:id="rId12"/>
    <p:sldId id="588" r:id="rId13"/>
    <p:sldId id="589" r:id="rId14"/>
    <p:sldId id="590" r:id="rId15"/>
    <p:sldId id="591" r:id="rId16"/>
    <p:sldId id="592" r:id="rId17"/>
    <p:sldId id="593" r:id="rId18"/>
    <p:sldId id="594" r:id="rId19"/>
    <p:sldId id="595" r:id="rId20"/>
    <p:sldId id="596" r:id="rId21"/>
    <p:sldId id="597" r:id="rId22"/>
    <p:sldId id="598" r:id="rId23"/>
    <p:sldId id="599" r:id="rId24"/>
    <p:sldId id="600" r:id="rId25"/>
    <p:sldId id="601" r:id="rId26"/>
    <p:sldId id="604" r:id="rId27"/>
    <p:sldId id="602" r:id="rId28"/>
    <p:sldId id="629" r:id="rId29"/>
    <p:sldId id="605" r:id="rId30"/>
    <p:sldId id="632" r:id="rId31"/>
    <p:sldId id="607" r:id="rId32"/>
    <p:sldId id="608" r:id="rId33"/>
    <p:sldId id="609" r:id="rId34"/>
    <p:sldId id="610" r:id="rId35"/>
    <p:sldId id="611" r:id="rId36"/>
    <p:sldId id="636" r:id="rId37"/>
    <p:sldId id="628" r:id="rId38"/>
    <p:sldId id="615" r:id="rId39"/>
    <p:sldId id="616" r:id="rId40"/>
    <p:sldId id="617" r:id="rId41"/>
    <p:sldId id="635" r:id="rId42"/>
    <p:sldId id="618" r:id="rId43"/>
    <p:sldId id="619" r:id="rId44"/>
    <p:sldId id="620" r:id="rId45"/>
    <p:sldId id="621" r:id="rId46"/>
    <p:sldId id="622" r:id="rId47"/>
    <p:sldId id="623" r:id="rId48"/>
    <p:sldId id="624" r:id="rId49"/>
    <p:sldId id="625" r:id="rId50"/>
    <p:sldId id="633" r:id="rId51"/>
    <p:sldId id="626" r:id="rId52"/>
    <p:sldId id="627" r:id="rId53"/>
    <p:sldId id="562" r:id="rId54"/>
    <p:sldId id="500" r:id="rId55"/>
    <p:sldId id="501" r:id="rId56"/>
    <p:sldId id="502" r:id="rId57"/>
    <p:sldId id="503" r:id="rId58"/>
    <p:sldId id="504" r:id="rId59"/>
    <p:sldId id="563" r:id="rId60"/>
    <p:sldId id="511" r:id="rId61"/>
    <p:sldId id="505" r:id="rId62"/>
    <p:sldId id="506" r:id="rId63"/>
    <p:sldId id="565" r:id="rId64"/>
    <p:sldId id="519" r:id="rId65"/>
    <p:sldId id="579" r:id="rId66"/>
    <p:sldId id="569" r:id="rId67"/>
    <p:sldId id="631" r:id="rId68"/>
    <p:sldId id="570" r:id="rId69"/>
    <p:sldId id="571" r:id="rId70"/>
    <p:sldId id="572" r:id="rId71"/>
    <p:sldId id="573" r:id="rId72"/>
    <p:sldId id="574" r:id="rId73"/>
    <p:sldId id="575" r:id="rId74"/>
    <p:sldId id="576" r:id="rId75"/>
    <p:sldId id="577" r:id="rId76"/>
    <p:sldId id="578" r:id="rId77"/>
    <p:sldId id="564" r:id="rId78"/>
    <p:sldId id="630" r:id="rId79"/>
    <p:sldId id="419" r:id="rId80"/>
  </p:sldIdLst>
  <p:sldSz cx="12188825"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6" name="Author" initials="A" lastIdx="30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192D"/>
    <a:srgbClr val="DB5356"/>
    <a:srgbClr val="F3F3F3"/>
    <a:srgbClr val="FFFFFF"/>
    <a:srgbClr val="C51929"/>
    <a:srgbClr val="1F497D"/>
    <a:srgbClr val="0096E6"/>
    <a:srgbClr val="CCECFF"/>
    <a:srgbClr val="99CC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86496" autoAdjust="0"/>
  </p:normalViewPr>
  <p:slideViewPr>
    <p:cSldViewPr>
      <p:cViewPr varScale="1">
        <p:scale>
          <a:sx n="59" d="100"/>
          <a:sy n="59" d="100"/>
        </p:scale>
        <p:origin x="848" y="44"/>
      </p:cViewPr>
      <p:guideLst>
        <p:guide pos="3839"/>
        <p:guide orient="horz" pos="2160"/>
      </p:guideLst>
    </p:cSldViewPr>
  </p:slideViewPr>
  <p:outlineViewPr>
    <p:cViewPr>
      <p:scale>
        <a:sx n="33" d="100"/>
        <a:sy n="33" d="100"/>
      </p:scale>
      <p:origin x="0" y="-17070"/>
    </p:cViewPr>
  </p:outlineViewPr>
  <p:notesTextViewPr>
    <p:cViewPr>
      <p:scale>
        <a:sx n="3" d="2"/>
        <a:sy n="3" d="2"/>
      </p:scale>
      <p:origin x="0" y="0"/>
    </p:cViewPr>
  </p:notesTextViewPr>
  <p:sorterViewPr>
    <p:cViewPr>
      <p:scale>
        <a:sx n="100" d="100"/>
        <a:sy n="100" d="100"/>
      </p:scale>
      <p:origin x="0" y="-20556"/>
    </p:cViewPr>
  </p:sorterViewPr>
  <p:notesViewPr>
    <p:cSldViewPr>
      <p:cViewPr varScale="1">
        <p:scale>
          <a:sx n="63" d="100"/>
          <a:sy n="63" d="100"/>
        </p:scale>
        <p:origin x="2838" y="108"/>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handoutMaster" Target="handoutMasters/handoutMaster1.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notesMaster" Target="notesMasters/notesMaster1.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p_boonkerd\Documents\Presentations\Data%20and%20Figures\NEET.xlsx" TargetMode="Externa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a_osawa\Desktop\ICT%20Index%202016_ITU%20Dataset_2017Mar.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a_osawa\Desktop\GERD%20GDP_UIS%20Data%20Centre_2017Mar.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C:\Users\a_osawa\Desktop\Project%20Assistant\Partnership\GJ's%20PPT%20-Asia%20&amp;%20EU\Datasets\Economy%20Society_GJ's%20PPT_World%20Bank%20Dataset_2017Mar.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a_osawa\Desktop\GJ's%20PPT%20-Asia%20&amp;%20EU\UNPD%20Population%20Data\Age%20Population_UNPD%20Dataset_2017Mar.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C:\Users\a_osawa\Desktop\Project%20Assistant\2016\PPTs\Migration\Data\International%20migration_2016Jan27.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C:\Users\a_osawa\Desktop\Regional%20EFA%20Achievements%20by%20Goal_2017Feb15.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C:\Users\a_osawa\Desktop\Regional%20EFA%20Achievements%20by%20Goal_2017Feb15.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C:\Users\a_osawa\Desktop\Regional%20EFA%20Achievements%20by%20Goal_2017Feb15.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C:\Users\a_osawa\Desktop\Regional%20EFA%20Achievements%20by%20Goal_2017Feb15.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C:\Users\a_osawa\Desktop\Analysis%20Part1_SDG4%20Baseline_2017Jan.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C:\Users\a_osawa\Desktop\Analysis%20Part1_SDG4%20Baseline_2017Jan.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C:\Users\a_osawa\Desktop\Analysis%20Part1_SDG4%20Baseline_2017Jan.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30.xml.rels><?xml version="1.0" encoding="UTF-8" standalone="yes"?>
<Relationships xmlns="http://schemas.openxmlformats.org/package/2006/relationships"><Relationship Id="rId3" Type="http://schemas.openxmlformats.org/officeDocument/2006/relationships/oleObject" Target="file:///C:\Users\a_osawa\Desktop\Education_GJ's%20PPT_UIS%20Data%20Centre_2017Mar.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file:///C:\Users\a_osawa\Desktop\Education_GJ's%20PPT_UIS%20Data%20Centre_2017Mar.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file:///C:\Users\a_osawa\Desktop\Education_GJ's%20PPT_UIS%20Data%20Centre_2017Mar.xlsx" TargetMode="External"/><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oleObject" Target="file:///C:\Users\a_osawa\Desktop\Education_GJ's%20PPT_UIS%20Data%20Centre_2017Mar.xlsx" TargetMode="External"/><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oleObject" Target="file:///C:\Users\a_osawa\Desktop\Education_GJ's%20PPT_UIS%20Data%20Centre_2017Mar.xlsx" TargetMode="External"/><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oleObject" Target="file:///C:\Users\a_osawa\Desktop\Education%20Pathways\Dataset_Education%20Pathways_2017Jan.xlsx" TargetMode="External"/><Relationship Id="rId2" Type="http://schemas.microsoft.com/office/2011/relationships/chartColorStyle" Target="colors35.xml"/><Relationship Id="rId1" Type="http://schemas.microsoft.com/office/2011/relationships/chartStyle" Target="style35.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a_osawa\Desktop\GJ's%20PPT%20-Asia%20&amp;%20EU\Datasets\GDP_World%20bank%20Dataset_2017Mar.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GDP_Analysis!$C$14</c:f>
              <c:strCache>
                <c:ptCount val="1"/>
                <c:pt idx="0">
                  <c:v>1990</c:v>
                </c:pt>
              </c:strCache>
            </c:strRef>
          </c:tx>
          <c:spPr>
            <a:ln w="12700">
              <a:solidFill>
                <a:schemeClr val="tx2"/>
              </a:solidFill>
            </a:ln>
          </c:spPr>
          <c:dPt>
            <c:idx val="0"/>
            <c:bubble3D val="0"/>
            <c:spPr>
              <a:solidFill>
                <a:srgbClr val="0077D4"/>
              </a:solidFill>
              <a:ln w="12700">
                <a:solidFill>
                  <a:schemeClr val="tx2"/>
                </a:solidFill>
              </a:ln>
              <a:effectLst/>
            </c:spPr>
            <c:extLst>
              <c:ext xmlns:c16="http://schemas.microsoft.com/office/drawing/2014/chart" uri="{C3380CC4-5D6E-409C-BE32-E72D297353CC}">
                <c16:uniqueId val="{00000001-F01E-43C7-9100-C8D61E78F91F}"/>
              </c:ext>
            </c:extLst>
          </c:dPt>
          <c:dPt>
            <c:idx val="1"/>
            <c:bubble3D val="0"/>
            <c:spPr>
              <a:solidFill>
                <a:srgbClr val="C5192D"/>
              </a:solidFill>
              <a:ln w="12700">
                <a:solidFill>
                  <a:schemeClr val="tx2"/>
                </a:solidFill>
              </a:ln>
              <a:effectLst/>
            </c:spPr>
            <c:extLst>
              <c:ext xmlns:c16="http://schemas.microsoft.com/office/drawing/2014/chart" uri="{C3380CC4-5D6E-409C-BE32-E72D297353CC}">
                <c16:uniqueId val="{00000003-F01E-43C7-9100-C8D61E78F91F}"/>
              </c:ext>
            </c:extLst>
          </c:dPt>
          <c:dPt>
            <c:idx val="2"/>
            <c:bubble3D val="0"/>
            <c:spPr>
              <a:solidFill>
                <a:srgbClr val="95C11F"/>
              </a:solidFill>
              <a:ln w="12700">
                <a:solidFill>
                  <a:schemeClr val="tx2"/>
                </a:solidFill>
              </a:ln>
              <a:effectLst/>
            </c:spPr>
            <c:extLst>
              <c:ext xmlns:c16="http://schemas.microsoft.com/office/drawing/2014/chart" uri="{C3380CC4-5D6E-409C-BE32-E72D297353CC}">
                <c16:uniqueId val="{00000005-F01E-43C7-9100-C8D61E78F91F}"/>
              </c:ext>
            </c:extLst>
          </c:dPt>
          <c:dPt>
            <c:idx val="3"/>
            <c:bubble3D val="0"/>
            <c:spPr>
              <a:solidFill>
                <a:srgbClr val="9F358B"/>
              </a:solidFill>
              <a:ln w="12700">
                <a:solidFill>
                  <a:schemeClr val="tx2"/>
                </a:solidFill>
              </a:ln>
              <a:effectLst/>
            </c:spPr>
            <c:extLst>
              <c:ext xmlns:c16="http://schemas.microsoft.com/office/drawing/2014/chart" uri="{C3380CC4-5D6E-409C-BE32-E72D297353CC}">
                <c16:uniqueId val="{00000007-F01E-43C7-9100-C8D61E78F91F}"/>
              </c:ext>
            </c:extLst>
          </c:dPt>
          <c:dPt>
            <c:idx val="4"/>
            <c:bubble3D val="0"/>
            <c:spPr>
              <a:solidFill>
                <a:srgbClr val="F39200"/>
              </a:solidFill>
              <a:ln w="12700">
                <a:solidFill>
                  <a:schemeClr val="tx2"/>
                </a:solidFill>
              </a:ln>
              <a:effectLst/>
            </c:spPr>
            <c:extLst>
              <c:ext xmlns:c16="http://schemas.microsoft.com/office/drawing/2014/chart" uri="{C3380CC4-5D6E-409C-BE32-E72D297353CC}">
                <c16:uniqueId val="{00000009-F01E-43C7-9100-C8D61E78F91F}"/>
              </c:ext>
            </c:extLst>
          </c:dPt>
          <c:dPt>
            <c:idx val="5"/>
            <c:bubble3D val="0"/>
            <c:spPr>
              <a:solidFill>
                <a:srgbClr val="EC619F"/>
              </a:solidFill>
              <a:ln w="12700">
                <a:solidFill>
                  <a:schemeClr val="tx2"/>
                </a:solidFill>
              </a:ln>
              <a:effectLst/>
            </c:spPr>
            <c:extLst>
              <c:ext xmlns:c16="http://schemas.microsoft.com/office/drawing/2014/chart" uri="{C3380CC4-5D6E-409C-BE32-E72D297353CC}">
                <c16:uniqueId val="{0000000B-F01E-43C7-9100-C8D61E78F91F}"/>
              </c:ext>
            </c:extLst>
          </c:dPt>
          <c:dPt>
            <c:idx val="6"/>
            <c:bubble3D val="0"/>
            <c:spPr>
              <a:solidFill>
                <a:srgbClr val="004D6D"/>
              </a:solidFill>
              <a:ln w="12700">
                <a:solidFill>
                  <a:schemeClr val="tx2"/>
                </a:solidFill>
              </a:ln>
              <a:effectLst/>
            </c:spPr>
            <c:extLst>
              <c:ext xmlns:c16="http://schemas.microsoft.com/office/drawing/2014/chart" uri="{C3380CC4-5D6E-409C-BE32-E72D297353CC}">
                <c16:uniqueId val="{0000000D-F01E-43C7-9100-C8D61E78F91F}"/>
              </c:ext>
            </c:extLst>
          </c:dPt>
          <c:dLbls>
            <c:dLbl>
              <c:idx val="0"/>
              <c:tx>
                <c:rich>
                  <a:bodyPr/>
                  <a:lstStyle/>
                  <a:p>
                    <a:fld id="{8C90DFC6-1C1A-4959-B125-FD57FEAFDE1B}"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01E-43C7-9100-C8D61E78F91F}"/>
                </c:ext>
              </c:extLst>
            </c:dLbl>
            <c:dLbl>
              <c:idx val="1"/>
              <c:tx>
                <c:rich>
                  <a:bodyPr/>
                  <a:lstStyle/>
                  <a:p>
                    <a:fld id="{167367B8-0FE6-40EA-9C59-0FD94DFDDDFB}"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01E-43C7-9100-C8D61E78F91F}"/>
                </c:ext>
              </c:extLst>
            </c:dLbl>
            <c:dLbl>
              <c:idx val="2"/>
              <c:tx>
                <c:rich>
                  <a:bodyPr/>
                  <a:lstStyle/>
                  <a:p>
                    <a:fld id="{465D3415-6A40-4F9E-BD46-257F76C0D226}"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01E-43C7-9100-C8D61E78F91F}"/>
                </c:ext>
              </c:extLst>
            </c:dLbl>
            <c:dLbl>
              <c:idx val="3"/>
              <c:tx>
                <c:rich>
                  <a:bodyPr/>
                  <a:lstStyle/>
                  <a:p>
                    <a:fld id="{61B6584B-4FAD-4A9A-B315-0BB90EBC4613}"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01E-43C7-9100-C8D61E78F91F}"/>
                </c:ext>
              </c:extLst>
            </c:dLbl>
            <c:dLbl>
              <c:idx val="4"/>
              <c:tx>
                <c:rich>
                  <a:bodyPr/>
                  <a:lstStyle/>
                  <a:p>
                    <a:fld id="{4323100B-60D5-419E-B7A2-62D9B181840B}"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01E-43C7-9100-C8D61E78F91F}"/>
                </c:ext>
              </c:extLst>
            </c:dLbl>
            <c:dLbl>
              <c:idx val="5"/>
              <c:tx>
                <c:rich>
                  <a:bodyPr/>
                  <a:lstStyle/>
                  <a:p>
                    <a:fld id="{DF90C545-2495-4388-8C3A-DDABE9F11B08}"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F01E-43C7-9100-C8D61E78F91F}"/>
                </c:ext>
              </c:extLst>
            </c:dLbl>
            <c:dLbl>
              <c:idx val="6"/>
              <c:tx>
                <c:rich>
                  <a:bodyPr/>
                  <a:lstStyle/>
                  <a:p>
                    <a:fld id="{7CF30EE4-4F02-4824-A98A-8952C8A8286F}"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F01E-43C7-9100-C8D61E78F91F}"/>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GDP_Analysis!$B$15:$B$21</c:f>
              <c:strCache>
                <c:ptCount val="7"/>
                <c:pt idx="0">
                  <c:v>South Asia</c:v>
                </c:pt>
                <c:pt idx="1">
                  <c:v>East Asia &amp; Pacific</c:v>
                </c:pt>
                <c:pt idx="2">
                  <c:v>Europe &amp; Central Asia</c:v>
                </c:pt>
                <c:pt idx="3">
                  <c:v>Sub-Saharan Africa</c:v>
                </c:pt>
                <c:pt idx="4">
                  <c:v>Middle East &amp; North Africa</c:v>
                </c:pt>
                <c:pt idx="5">
                  <c:v>Latin America &amp; Caribbean</c:v>
                </c:pt>
                <c:pt idx="6">
                  <c:v>North America</c:v>
                </c:pt>
              </c:strCache>
            </c:strRef>
          </c:cat>
          <c:val>
            <c:numRef>
              <c:f>GDP_Analysis!$C$15:$C$21</c:f>
              <c:numCache>
                <c:formatCode>0</c:formatCode>
                <c:ptCount val="7"/>
                <c:pt idx="0">
                  <c:v>4.7507206032230691</c:v>
                </c:pt>
                <c:pt idx="1">
                  <c:v>20.105944503616406</c:v>
                </c:pt>
                <c:pt idx="2">
                  <c:v>33.900901518201039</c:v>
                </c:pt>
                <c:pt idx="3">
                  <c:v>2.9196508487534736</c:v>
                </c:pt>
                <c:pt idx="4">
                  <c:v>6.4181062084499017</c:v>
                </c:pt>
                <c:pt idx="5">
                  <c:v>9.2212394912381264</c:v>
                </c:pt>
                <c:pt idx="6">
                  <c:v>22.784010496566985</c:v>
                </c:pt>
              </c:numCache>
            </c:numRef>
          </c:val>
          <c:extLst>
            <c:ext xmlns:c16="http://schemas.microsoft.com/office/drawing/2014/chart" uri="{C3380CC4-5D6E-409C-BE32-E72D297353CC}">
              <c16:uniqueId val="{0000000E-F01E-43C7-9100-C8D61E78F91F}"/>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solidFill>
            <a:schemeClr val="tx1"/>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Latin Ametrica &amp; Caribbean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tx>
            <c:strRef>
              <c:f>Employment_Analysis!$C$66</c:f>
              <c:strCache>
                <c:ptCount val="1"/>
                <c:pt idx="0">
                  <c:v>Agriculture</c:v>
                </c:pt>
              </c:strCache>
            </c:strRef>
          </c:tx>
          <c:spPr>
            <a:solidFill>
              <a:srgbClr val="0077D4"/>
            </a:solidFill>
            <a:ln>
              <a:solidFill>
                <a:schemeClr val="tx1"/>
              </a:solidFill>
            </a:ln>
            <a:effectLst/>
          </c:spPr>
          <c:invertIfNegative val="0"/>
          <c:dLbls>
            <c:dLbl>
              <c:idx val="0"/>
              <c:tx>
                <c:rich>
                  <a:bodyPr/>
                  <a:lstStyle/>
                  <a:p>
                    <a:fld id="{9555D8B2-7064-458C-BC56-A32D737848CE}"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094-4405-B722-D51C0B157936}"/>
                </c:ext>
              </c:extLst>
            </c:dLbl>
            <c:dLbl>
              <c:idx val="1"/>
              <c:tx>
                <c:rich>
                  <a:bodyPr/>
                  <a:lstStyle/>
                  <a:p>
                    <a:fld id="{33551519-A665-4B9F-80B0-68AA3C75A798}"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094-4405-B722-D51C0B15793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Employment_Analysis!$D$65:$E$65</c:f>
              <c:strCache>
                <c:ptCount val="2"/>
                <c:pt idx="0">
                  <c:v>2000</c:v>
                </c:pt>
                <c:pt idx="1">
                  <c:v>Latest</c:v>
                </c:pt>
              </c:strCache>
            </c:strRef>
          </c:cat>
          <c:val>
            <c:numRef>
              <c:f>Employment_Analysis!$D$66:$E$66</c:f>
              <c:numCache>
                <c:formatCode>0</c:formatCode>
                <c:ptCount val="2"/>
                <c:pt idx="0">
                  <c:v>16.181636262976351</c:v>
                </c:pt>
                <c:pt idx="1">
                  <c:v>14.182573588578673</c:v>
                </c:pt>
              </c:numCache>
            </c:numRef>
          </c:val>
          <c:extLst>
            <c:ext xmlns:c16="http://schemas.microsoft.com/office/drawing/2014/chart" uri="{C3380CC4-5D6E-409C-BE32-E72D297353CC}">
              <c16:uniqueId val="{00000002-5094-4405-B722-D51C0B157936}"/>
            </c:ext>
          </c:extLst>
        </c:ser>
        <c:ser>
          <c:idx val="1"/>
          <c:order val="1"/>
          <c:tx>
            <c:strRef>
              <c:f>Employment_Analysis!$C$67</c:f>
              <c:strCache>
                <c:ptCount val="1"/>
                <c:pt idx="0">
                  <c:v>Industry</c:v>
                </c:pt>
              </c:strCache>
            </c:strRef>
          </c:tx>
          <c:spPr>
            <a:solidFill>
              <a:srgbClr val="C5192D"/>
            </a:solidFill>
            <a:ln>
              <a:solidFill>
                <a:schemeClr val="tx1"/>
              </a:solidFill>
            </a:ln>
            <a:effectLst/>
          </c:spPr>
          <c:invertIfNegative val="0"/>
          <c:dLbls>
            <c:dLbl>
              <c:idx val="0"/>
              <c:tx>
                <c:rich>
                  <a:bodyPr/>
                  <a:lstStyle/>
                  <a:p>
                    <a:fld id="{FD5E1B79-02E5-4068-847A-100F17CD6584}"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094-4405-B722-D51C0B157936}"/>
                </c:ext>
              </c:extLst>
            </c:dLbl>
            <c:dLbl>
              <c:idx val="1"/>
              <c:tx>
                <c:rich>
                  <a:bodyPr/>
                  <a:lstStyle/>
                  <a:p>
                    <a:fld id="{94FF2F1B-A925-40F9-9583-B5F4E025A3B4}"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094-4405-B722-D51C0B15793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Employment_Analysis!$D$65:$E$65</c:f>
              <c:strCache>
                <c:ptCount val="2"/>
                <c:pt idx="0">
                  <c:v>2000</c:v>
                </c:pt>
                <c:pt idx="1">
                  <c:v>Latest</c:v>
                </c:pt>
              </c:strCache>
            </c:strRef>
          </c:cat>
          <c:val>
            <c:numRef>
              <c:f>Employment_Analysis!$D$67:$E$67</c:f>
              <c:numCache>
                <c:formatCode>0</c:formatCode>
                <c:ptCount val="2"/>
                <c:pt idx="0">
                  <c:v>22.60996979596576</c:v>
                </c:pt>
                <c:pt idx="1">
                  <c:v>22.019710908493686</c:v>
                </c:pt>
              </c:numCache>
            </c:numRef>
          </c:val>
          <c:extLst>
            <c:ext xmlns:c16="http://schemas.microsoft.com/office/drawing/2014/chart" uri="{C3380CC4-5D6E-409C-BE32-E72D297353CC}">
              <c16:uniqueId val="{00000005-5094-4405-B722-D51C0B157936}"/>
            </c:ext>
          </c:extLst>
        </c:ser>
        <c:ser>
          <c:idx val="2"/>
          <c:order val="2"/>
          <c:tx>
            <c:strRef>
              <c:f>Employment_Analysis!$C$68</c:f>
              <c:strCache>
                <c:ptCount val="1"/>
                <c:pt idx="0">
                  <c:v>Services</c:v>
                </c:pt>
              </c:strCache>
            </c:strRef>
          </c:tx>
          <c:spPr>
            <a:solidFill>
              <a:srgbClr val="95C11F"/>
            </a:solidFill>
            <a:ln>
              <a:solidFill>
                <a:schemeClr val="tx1"/>
              </a:solidFill>
            </a:ln>
            <a:effectLst/>
          </c:spPr>
          <c:invertIfNegative val="0"/>
          <c:dLbls>
            <c:dLbl>
              <c:idx val="0"/>
              <c:tx>
                <c:rich>
                  <a:bodyPr/>
                  <a:lstStyle/>
                  <a:p>
                    <a:fld id="{A0645DA5-FB52-490B-8015-9DB50FD958A5}"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5094-4405-B722-D51C0B157936}"/>
                </c:ext>
              </c:extLst>
            </c:dLbl>
            <c:dLbl>
              <c:idx val="1"/>
              <c:tx>
                <c:rich>
                  <a:bodyPr/>
                  <a:lstStyle/>
                  <a:p>
                    <a:fld id="{4E120836-EDDF-40A3-8565-E686E748F01A}"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094-4405-B722-D51C0B15793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Employment_Analysis!$D$65:$E$65</c:f>
              <c:strCache>
                <c:ptCount val="2"/>
                <c:pt idx="0">
                  <c:v>2000</c:v>
                </c:pt>
                <c:pt idx="1">
                  <c:v>Latest</c:v>
                </c:pt>
              </c:strCache>
            </c:strRef>
          </c:cat>
          <c:val>
            <c:numRef>
              <c:f>Employment_Analysis!$D$68:$E$68</c:f>
              <c:numCache>
                <c:formatCode>0</c:formatCode>
                <c:ptCount val="2"/>
                <c:pt idx="0">
                  <c:v>60.646474840848718</c:v>
                </c:pt>
                <c:pt idx="1">
                  <c:v>63.99525849113445</c:v>
                </c:pt>
              </c:numCache>
            </c:numRef>
          </c:val>
          <c:extLst>
            <c:ext xmlns:c16="http://schemas.microsoft.com/office/drawing/2014/chart" uri="{C3380CC4-5D6E-409C-BE32-E72D297353CC}">
              <c16:uniqueId val="{00000008-5094-4405-B722-D51C0B157936}"/>
            </c:ext>
          </c:extLst>
        </c:ser>
        <c:ser>
          <c:idx val="3"/>
          <c:order val="3"/>
          <c:tx>
            <c:strRef>
              <c:f>Employment_Analysis!$C$69</c:f>
              <c:strCache>
                <c:ptCount val="1"/>
                <c:pt idx="0">
                  <c:v>Unknown</c:v>
                </c:pt>
              </c:strCache>
            </c:strRef>
          </c:tx>
          <c:spPr>
            <a:solidFill>
              <a:srgbClr val="D9D9D9"/>
            </a:solidFill>
            <a:ln>
              <a:solidFill>
                <a:schemeClr val="tx1"/>
              </a:solidFill>
            </a:ln>
            <a:effectLst/>
          </c:spPr>
          <c:invertIfNegative val="0"/>
          <c:dLbls>
            <c:dLbl>
              <c:idx val="0"/>
              <c:tx>
                <c:rich>
                  <a:bodyPr/>
                  <a:lstStyle/>
                  <a:p>
                    <a:fld id="{8877042C-CC82-4E6E-A2E7-BBCC96AA2ED1}"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094-4405-B722-D51C0B15793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Employment_Analysis!$D$65:$E$65</c:f>
              <c:strCache>
                <c:ptCount val="2"/>
                <c:pt idx="0">
                  <c:v>2000</c:v>
                </c:pt>
                <c:pt idx="1">
                  <c:v>Latest</c:v>
                </c:pt>
              </c:strCache>
            </c:strRef>
          </c:cat>
          <c:val>
            <c:numRef>
              <c:f>Employment_Analysis!$D$69:$E$69</c:f>
              <c:numCache>
                <c:formatCode>0</c:formatCode>
                <c:ptCount val="2"/>
                <c:pt idx="0">
                  <c:v>0.5619191002091668</c:v>
                </c:pt>
                <c:pt idx="1">
                  <c:v>-0.1975429882068056</c:v>
                </c:pt>
              </c:numCache>
            </c:numRef>
          </c:val>
          <c:extLst>
            <c:ext xmlns:c16="http://schemas.microsoft.com/office/drawing/2014/chart" uri="{C3380CC4-5D6E-409C-BE32-E72D297353CC}">
              <c16:uniqueId val="{0000000A-5094-4405-B722-D51C0B157936}"/>
            </c:ext>
          </c:extLst>
        </c:ser>
        <c:dLbls>
          <c:showLegendKey val="0"/>
          <c:showVal val="0"/>
          <c:showCatName val="0"/>
          <c:showSerName val="0"/>
          <c:showPercent val="0"/>
          <c:showBubbleSize val="0"/>
        </c:dLbls>
        <c:gapWidth val="150"/>
        <c:overlap val="100"/>
        <c:axId val="985557360"/>
        <c:axId val="985554032"/>
      </c:barChart>
      <c:catAx>
        <c:axId val="985557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985554032"/>
        <c:crosses val="autoZero"/>
        <c:auto val="1"/>
        <c:lblAlgn val="ctr"/>
        <c:lblOffset val="100"/>
        <c:noMultiLvlLbl val="0"/>
      </c:catAx>
      <c:valAx>
        <c:axId val="985554032"/>
        <c:scaling>
          <c:orientation val="minMax"/>
          <c:max val="100"/>
          <c:min val="0"/>
        </c:scaling>
        <c:delete val="1"/>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crossAx val="98555736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Unemployment_Analysis!$B$36</c:f>
              <c:strCache>
                <c:ptCount val="1"/>
                <c:pt idx="0">
                  <c:v>East Asia &amp; Pacific</c:v>
                </c:pt>
              </c:strCache>
            </c:strRef>
          </c:tx>
          <c:spPr>
            <a:ln w="28575" cap="rnd">
              <a:solidFill>
                <a:srgbClr val="C5192D"/>
              </a:solidFill>
              <a:round/>
            </a:ln>
            <a:effectLst/>
          </c:spPr>
          <c:marker>
            <c:symbol val="circle"/>
            <c:size val="5"/>
            <c:spPr>
              <a:solidFill>
                <a:srgbClr val="C5192D"/>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Unemployment_Analysis!$C$36:$Q$36</c:f>
              <c:numCache>
                <c:formatCode>0</c:formatCode>
                <c:ptCount val="15"/>
                <c:pt idx="0">
                  <c:v>4.6638405277119332</c:v>
                </c:pt>
                <c:pt idx="1">
                  <c:v>4.8808801992978186</c:v>
                </c:pt>
                <c:pt idx="2">
                  <c:v>4.8799954437230237</c:v>
                </c:pt>
                <c:pt idx="3">
                  <c:v>4.8389126971571512</c:v>
                </c:pt>
                <c:pt idx="4">
                  <c:v>4.8467115700129977</c:v>
                </c:pt>
                <c:pt idx="5">
                  <c:v>4.6711827991828665</c:v>
                </c:pt>
                <c:pt idx="6">
                  <c:v>4.5085435921251147</c:v>
                </c:pt>
                <c:pt idx="7">
                  <c:v>4.2218892947924545</c:v>
                </c:pt>
                <c:pt idx="8">
                  <c:v>4.5586808109746464</c:v>
                </c:pt>
                <c:pt idx="9">
                  <c:v>4.6338151668703915</c:v>
                </c:pt>
                <c:pt idx="10">
                  <c:v>4.3952354803511549</c:v>
                </c:pt>
                <c:pt idx="11">
                  <c:v>4.3249249241525556</c:v>
                </c:pt>
                <c:pt idx="12">
                  <c:v>4.381289652106978</c:v>
                </c:pt>
                <c:pt idx="13">
                  <c:v>4.472938316470386</c:v>
                </c:pt>
                <c:pt idx="14">
                  <c:v>4.5221464926895454</c:v>
                </c:pt>
              </c:numCache>
            </c:numRef>
          </c:val>
          <c:smooth val="0"/>
          <c:extLst>
            <c:ext xmlns:c16="http://schemas.microsoft.com/office/drawing/2014/chart" uri="{C3380CC4-5D6E-409C-BE32-E72D297353CC}">
              <c16:uniqueId val="{00000000-76FD-4FB1-B6E4-6936554D5BD8}"/>
            </c:ext>
          </c:extLst>
        </c:ser>
        <c:ser>
          <c:idx val="1"/>
          <c:order val="1"/>
          <c:tx>
            <c:strRef>
              <c:f>Unemployment_Analysis!$B$37</c:f>
              <c:strCache>
                <c:ptCount val="1"/>
                <c:pt idx="0">
                  <c:v>Europe &amp; Central Asia</c:v>
                </c:pt>
              </c:strCache>
            </c:strRef>
          </c:tx>
          <c:spPr>
            <a:ln w="28575" cap="rnd">
              <a:solidFill>
                <a:srgbClr val="EC619F"/>
              </a:solidFill>
              <a:round/>
            </a:ln>
            <a:effectLst/>
          </c:spPr>
          <c:marker>
            <c:symbol val="circle"/>
            <c:size val="5"/>
            <c:spPr>
              <a:solidFill>
                <a:srgbClr val="EC619F"/>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Unemployment_Analysis!$C$37:$Q$37</c:f>
              <c:numCache>
                <c:formatCode>0</c:formatCode>
                <c:ptCount val="15"/>
                <c:pt idx="0">
                  <c:v>9.6698108571026857</c:v>
                </c:pt>
                <c:pt idx="1">
                  <c:v>9.1668649006778651</c:v>
                </c:pt>
                <c:pt idx="2">
                  <c:v>9.1695116174804827</c:v>
                </c:pt>
                <c:pt idx="3">
                  <c:v>9.196247874428618</c:v>
                </c:pt>
                <c:pt idx="4">
                  <c:v>9.2280265099264263</c:v>
                </c:pt>
                <c:pt idx="5">
                  <c:v>8.8487171083999048</c:v>
                </c:pt>
                <c:pt idx="6">
                  <c:v>8.392794891907247</c:v>
                </c:pt>
                <c:pt idx="7">
                  <c:v>7.5118076597040364</c:v>
                </c:pt>
                <c:pt idx="8">
                  <c:v>7.3654596717193579</c:v>
                </c:pt>
                <c:pt idx="9">
                  <c:v>9.2502672523056031</c:v>
                </c:pt>
                <c:pt idx="10">
                  <c:v>9.3293382465715631</c:v>
                </c:pt>
                <c:pt idx="11">
                  <c:v>9.0323724650752393</c:v>
                </c:pt>
                <c:pt idx="12">
                  <c:v>9.2952000167525437</c:v>
                </c:pt>
                <c:pt idx="13">
                  <c:v>9.4415056061286702</c:v>
                </c:pt>
                <c:pt idx="14">
                  <c:v>9.0076516003071454</c:v>
                </c:pt>
              </c:numCache>
            </c:numRef>
          </c:val>
          <c:smooth val="0"/>
          <c:extLst>
            <c:ext xmlns:c16="http://schemas.microsoft.com/office/drawing/2014/chart" uri="{C3380CC4-5D6E-409C-BE32-E72D297353CC}">
              <c16:uniqueId val="{00000001-76FD-4FB1-B6E4-6936554D5BD8}"/>
            </c:ext>
          </c:extLst>
        </c:ser>
        <c:ser>
          <c:idx val="2"/>
          <c:order val="2"/>
          <c:tx>
            <c:strRef>
              <c:f>Unemployment_Analysis!$B$38</c:f>
              <c:strCache>
                <c:ptCount val="1"/>
                <c:pt idx="0">
                  <c:v>Latin America &amp; Caribbean</c:v>
                </c:pt>
              </c:strCache>
            </c:strRef>
          </c:tx>
          <c:spPr>
            <a:ln w="28575" cap="rnd">
              <a:solidFill>
                <a:srgbClr val="9F358B"/>
              </a:solidFill>
              <a:round/>
            </a:ln>
            <a:effectLst/>
          </c:spPr>
          <c:marker>
            <c:symbol val="circle"/>
            <c:size val="5"/>
            <c:spPr>
              <a:solidFill>
                <a:srgbClr val="9F358B"/>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Unemployment_Analysis!$C$38:$Q$38</c:f>
              <c:numCache>
                <c:formatCode>0</c:formatCode>
                <c:ptCount val="15"/>
                <c:pt idx="0">
                  <c:v>8.8127920940350464</c:v>
                </c:pt>
                <c:pt idx="1">
                  <c:v>8.7896100191134998</c:v>
                </c:pt>
                <c:pt idx="2">
                  <c:v>9.0878966541706863</c:v>
                </c:pt>
                <c:pt idx="3">
                  <c:v>9.1155613935538629</c:v>
                </c:pt>
                <c:pt idx="4">
                  <c:v>8.4916251671898344</c:v>
                </c:pt>
                <c:pt idx="5">
                  <c:v>8.030713732228195</c:v>
                </c:pt>
                <c:pt idx="6">
                  <c:v>7.3433400234853323</c:v>
                </c:pt>
                <c:pt idx="7">
                  <c:v>6.8973239526480228</c:v>
                </c:pt>
                <c:pt idx="8">
                  <c:v>6.4519745212837716</c:v>
                </c:pt>
                <c:pt idx="9">
                  <c:v>7.5229374978349171</c:v>
                </c:pt>
                <c:pt idx="10">
                  <c:v>7.2758552796596341</c:v>
                </c:pt>
                <c:pt idx="11">
                  <c:v>6.6706821037337489</c:v>
                </c:pt>
                <c:pt idx="12">
                  <c:v>6.2533721627376497</c:v>
                </c:pt>
                <c:pt idx="13">
                  <c:v>6.2868985282729009</c:v>
                </c:pt>
                <c:pt idx="14">
                  <c:v>6.5772419370499193</c:v>
                </c:pt>
              </c:numCache>
            </c:numRef>
          </c:val>
          <c:smooth val="0"/>
          <c:extLst>
            <c:ext xmlns:c16="http://schemas.microsoft.com/office/drawing/2014/chart" uri="{C3380CC4-5D6E-409C-BE32-E72D297353CC}">
              <c16:uniqueId val="{00000002-76FD-4FB1-B6E4-6936554D5BD8}"/>
            </c:ext>
          </c:extLst>
        </c:ser>
        <c:ser>
          <c:idx val="3"/>
          <c:order val="3"/>
          <c:tx>
            <c:strRef>
              <c:f>Unemployment_Analysis!$B$39</c:f>
              <c:strCache>
                <c:ptCount val="1"/>
                <c:pt idx="0">
                  <c:v>Middle East &amp; North Africa</c:v>
                </c:pt>
              </c:strCache>
            </c:strRef>
          </c:tx>
          <c:spPr>
            <a:ln w="28575" cap="rnd">
              <a:solidFill>
                <a:srgbClr val="004D6D"/>
              </a:solidFill>
              <a:round/>
            </a:ln>
            <a:effectLst/>
          </c:spPr>
          <c:marker>
            <c:symbol val="circle"/>
            <c:size val="5"/>
            <c:spPr>
              <a:solidFill>
                <a:srgbClr val="004D6D"/>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Unemployment_Analysis!$C$39:$Q$39</c:f>
              <c:numCache>
                <c:formatCode>0</c:formatCode>
                <c:ptCount val="15"/>
                <c:pt idx="0">
                  <c:v>12.937265375144431</c:v>
                </c:pt>
                <c:pt idx="1">
                  <c:v>12.931403669918001</c:v>
                </c:pt>
                <c:pt idx="2">
                  <c:v>12.988700053802599</c:v>
                </c:pt>
                <c:pt idx="3">
                  <c:v>13.311984349916859</c:v>
                </c:pt>
                <c:pt idx="4">
                  <c:v>12.299390341316698</c:v>
                </c:pt>
                <c:pt idx="5">
                  <c:v>11.785720646888686</c:v>
                </c:pt>
                <c:pt idx="6">
                  <c:v>10.943581645166889</c:v>
                </c:pt>
                <c:pt idx="7">
                  <c:v>10.333512508361883</c:v>
                </c:pt>
                <c:pt idx="8">
                  <c:v>9.9249978009404849</c:v>
                </c:pt>
                <c:pt idx="9">
                  <c:v>10.098629930220932</c:v>
                </c:pt>
                <c:pt idx="10">
                  <c:v>10.383877274964261</c:v>
                </c:pt>
                <c:pt idx="11">
                  <c:v>11.216229403533481</c:v>
                </c:pt>
                <c:pt idx="12">
                  <c:v>11.300232490346851</c:v>
                </c:pt>
                <c:pt idx="13">
                  <c:v>11.203118881700989</c:v>
                </c:pt>
                <c:pt idx="14">
                  <c:v>11.262971939362858</c:v>
                </c:pt>
              </c:numCache>
            </c:numRef>
          </c:val>
          <c:smooth val="0"/>
          <c:extLst>
            <c:ext xmlns:c16="http://schemas.microsoft.com/office/drawing/2014/chart" uri="{C3380CC4-5D6E-409C-BE32-E72D297353CC}">
              <c16:uniqueId val="{00000003-76FD-4FB1-B6E4-6936554D5BD8}"/>
            </c:ext>
          </c:extLst>
        </c:ser>
        <c:ser>
          <c:idx val="4"/>
          <c:order val="4"/>
          <c:tx>
            <c:strRef>
              <c:f>Unemployment_Analysis!$B$40</c:f>
              <c:strCache>
                <c:ptCount val="1"/>
                <c:pt idx="0">
                  <c:v>North America</c:v>
                </c:pt>
              </c:strCache>
            </c:strRef>
          </c:tx>
          <c:spPr>
            <a:ln w="28575" cap="rnd">
              <a:solidFill>
                <a:srgbClr val="95C11F"/>
              </a:solidFill>
              <a:round/>
            </a:ln>
            <a:effectLst/>
          </c:spPr>
          <c:marker>
            <c:symbol val="circle"/>
            <c:size val="5"/>
            <c:spPr>
              <a:solidFill>
                <a:srgbClr val="95C11F"/>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Unemployment_Analysis!$C$40:$Q$40</c:f>
              <c:numCache>
                <c:formatCode>0</c:formatCode>
                <c:ptCount val="15"/>
                <c:pt idx="0">
                  <c:v>4.3681287251694521</c:v>
                </c:pt>
                <c:pt idx="1">
                  <c:v>5.0400822362181987</c:v>
                </c:pt>
                <c:pt idx="2">
                  <c:v>6.0835423872805814</c:v>
                </c:pt>
                <c:pt idx="3">
                  <c:v>6.2556815863933508</c:v>
                </c:pt>
                <c:pt idx="4">
                  <c:v>5.7670750292378727</c:v>
                </c:pt>
                <c:pt idx="5">
                  <c:v>5.355806067536883</c:v>
                </c:pt>
                <c:pt idx="6">
                  <c:v>4.866098388503965</c:v>
                </c:pt>
                <c:pt idx="7">
                  <c:v>4.8364637477872954</c:v>
                </c:pt>
                <c:pt idx="8">
                  <c:v>5.9210937234579371</c:v>
                </c:pt>
                <c:pt idx="9">
                  <c:v>9.2834594759199192</c:v>
                </c:pt>
                <c:pt idx="10">
                  <c:v>9.5178479921132624</c:v>
                </c:pt>
                <c:pt idx="11">
                  <c:v>8.827697733921049</c:v>
                </c:pt>
                <c:pt idx="12">
                  <c:v>8.0919943632697091</c:v>
                </c:pt>
                <c:pt idx="13">
                  <c:v>7.3673515009958717</c:v>
                </c:pt>
                <c:pt idx="14">
                  <c:v>6.276374506924105</c:v>
                </c:pt>
              </c:numCache>
            </c:numRef>
          </c:val>
          <c:smooth val="0"/>
          <c:extLst>
            <c:ext xmlns:c16="http://schemas.microsoft.com/office/drawing/2014/chart" uri="{C3380CC4-5D6E-409C-BE32-E72D297353CC}">
              <c16:uniqueId val="{00000004-76FD-4FB1-B6E4-6936554D5BD8}"/>
            </c:ext>
          </c:extLst>
        </c:ser>
        <c:ser>
          <c:idx val="5"/>
          <c:order val="5"/>
          <c:tx>
            <c:strRef>
              <c:f>Unemployment_Analysis!$B$41</c:f>
              <c:strCache>
                <c:ptCount val="1"/>
                <c:pt idx="0">
                  <c:v>South Asia</c:v>
                </c:pt>
              </c:strCache>
            </c:strRef>
          </c:tx>
          <c:spPr>
            <a:ln w="28575" cap="rnd">
              <a:solidFill>
                <a:srgbClr val="0077D4"/>
              </a:solidFill>
              <a:round/>
            </a:ln>
            <a:effectLst/>
          </c:spPr>
          <c:marker>
            <c:symbol val="circle"/>
            <c:size val="5"/>
            <c:spPr>
              <a:solidFill>
                <a:srgbClr val="0077D4"/>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Unemployment_Analysis!$C$41:$Q$41</c:f>
              <c:numCache>
                <c:formatCode>0</c:formatCode>
                <c:ptCount val="15"/>
                <c:pt idx="0">
                  <c:v>4.4598819765357671</c:v>
                </c:pt>
                <c:pt idx="1">
                  <c:v>4.2847939908637063</c:v>
                </c:pt>
                <c:pt idx="2">
                  <c:v>4.5401785603912685</c:v>
                </c:pt>
                <c:pt idx="3">
                  <c:v>4.3031553433707224</c:v>
                </c:pt>
                <c:pt idx="4">
                  <c:v>4.3101786018878201</c:v>
                </c:pt>
                <c:pt idx="5">
                  <c:v>4.6500029576442179</c:v>
                </c:pt>
                <c:pt idx="6">
                  <c:v>4.4766720562096118</c:v>
                </c:pt>
                <c:pt idx="7">
                  <c:v>3.9385918125471546</c:v>
                </c:pt>
                <c:pt idx="8">
                  <c:v>4.2498499537199583</c:v>
                </c:pt>
                <c:pt idx="9">
                  <c:v>4.189908677281255</c:v>
                </c:pt>
                <c:pt idx="10">
                  <c:v>3.8237394577630273</c:v>
                </c:pt>
                <c:pt idx="11">
                  <c:v>3.8212597934222594</c:v>
                </c:pt>
                <c:pt idx="12">
                  <c:v>3.8925462070339782</c:v>
                </c:pt>
                <c:pt idx="13">
                  <c:v>3.9086776121821192</c:v>
                </c:pt>
                <c:pt idx="14">
                  <c:v>3.8987707179758551</c:v>
                </c:pt>
              </c:numCache>
            </c:numRef>
          </c:val>
          <c:smooth val="0"/>
          <c:extLst>
            <c:ext xmlns:c16="http://schemas.microsoft.com/office/drawing/2014/chart" uri="{C3380CC4-5D6E-409C-BE32-E72D297353CC}">
              <c16:uniqueId val="{00000005-76FD-4FB1-B6E4-6936554D5BD8}"/>
            </c:ext>
          </c:extLst>
        </c:ser>
        <c:ser>
          <c:idx val="6"/>
          <c:order val="6"/>
          <c:tx>
            <c:strRef>
              <c:f>Unemployment_Analysis!$B$42</c:f>
              <c:strCache>
                <c:ptCount val="1"/>
                <c:pt idx="0">
                  <c:v>Sub-Saharan Africa</c:v>
                </c:pt>
              </c:strCache>
            </c:strRef>
          </c:tx>
          <c:spPr>
            <a:ln w="28575" cap="rnd">
              <a:solidFill>
                <a:srgbClr val="F39200"/>
              </a:solidFill>
              <a:round/>
            </a:ln>
            <a:effectLst/>
          </c:spPr>
          <c:marker>
            <c:symbol val="circle"/>
            <c:size val="5"/>
            <c:spPr>
              <a:solidFill>
                <a:srgbClr val="F39200"/>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Unemployment_Analysis!$C$42:$Q$42</c:f>
              <c:numCache>
                <c:formatCode>0</c:formatCode>
                <c:ptCount val="15"/>
                <c:pt idx="0">
                  <c:v>9.1133199522811399</c:v>
                </c:pt>
                <c:pt idx="1">
                  <c:v>8.9667475452191354</c:v>
                </c:pt>
                <c:pt idx="2">
                  <c:v>8.8485927218900695</c:v>
                </c:pt>
                <c:pt idx="3">
                  <c:v>8.7404388706215954</c:v>
                </c:pt>
                <c:pt idx="4">
                  <c:v>8.3609936810951542</c:v>
                </c:pt>
                <c:pt idx="5">
                  <c:v>8.1141430662624199</c:v>
                </c:pt>
                <c:pt idx="6">
                  <c:v>8.216291879860373</c:v>
                </c:pt>
                <c:pt idx="7">
                  <c:v>7.944351883953237</c:v>
                </c:pt>
                <c:pt idx="8">
                  <c:v>8.1480587202776071</c:v>
                </c:pt>
                <c:pt idx="9">
                  <c:v>8.0992406208551415</c:v>
                </c:pt>
                <c:pt idx="10">
                  <c:v>8.1027030315563131</c:v>
                </c:pt>
                <c:pt idx="11">
                  <c:v>8.1183088383790345</c:v>
                </c:pt>
                <c:pt idx="12">
                  <c:v>8.091930355609648</c:v>
                </c:pt>
                <c:pt idx="13">
                  <c:v>7.9122815549058076</c:v>
                </c:pt>
                <c:pt idx="14">
                  <c:v>7.9700899092069024</c:v>
                </c:pt>
              </c:numCache>
            </c:numRef>
          </c:val>
          <c:smooth val="0"/>
          <c:extLst>
            <c:ext xmlns:c16="http://schemas.microsoft.com/office/drawing/2014/chart" uri="{C3380CC4-5D6E-409C-BE32-E72D297353CC}">
              <c16:uniqueId val="{00000006-76FD-4FB1-B6E4-6936554D5BD8}"/>
            </c:ext>
          </c:extLst>
        </c:ser>
        <c:ser>
          <c:idx val="7"/>
          <c:order val="7"/>
          <c:tx>
            <c:strRef>
              <c:f>Unemployment_Analysis!$B$43</c:f>
              <c:strCache>
                <c:ptCount val="1"/>
                <c:pt idx="0">
                  <c:v>World</c:v>
                </c:pt>
              </c:strCache>
            </c:strRef>
          </c:tx>
          <c:spPr>
            <a:ln w="28575" cap="rnd">
              <a:solidFill>
                <a:schemeClr val="tx1"/>
              </a:solidFill>
              <a:round/>
            </a:ln>
            <a:effectLst/>
          </c:spPr>
          <c:marker>
            <c:symbol val="circle"/>
            <c:size val="5"/>
            <c:spPr>
              <a:solidFill>
                <a:schemeClr val="tx1"/>
              </a:solidFill>
              <a:ln w="9525">
                <a:solidFill>
                  <a:schemeClr val="bg1"/>
                </a:solidFill>
              </a:ln>
              <a:effectLst/>
            </c:spPr>
          </c:marker>
          <c:cat>
            <c:numRef>
              <c:f>Unemployment_Analysis!$C$35:$Q$35</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Unemployment_Analysis!$C$43:$Q$43</c:f>
              <c:numCache>
                <c:formatCode>0</c:formatCode>
                <c:ptCount val="15"/>
                <c:pt idx="0">
                  <c:v>6.355344799078245</c:v>
                </c:pt>
                <c:pt idx="1">
                  <c:v>6.3585044149724315</c:v>
                </c:pt>
                <c:pt idx="2">
                  <c:v>6.4889553406105049</c:v>
                </c:pt>
                <c:pt idx="3">
                  <c:v>6.4480331498722387</c:v>
                </c:pt>
                <c:pt idx="4">
                  <c:v>6.3103037817865557</c:v>
                </c:pt>
                <c:pt idx="5">
                  <c:v>6.1593206629823749</c:v>
                </c:pt>
                <c:pt idx="6">
                  <c:v>5.8999762602757286</c:v>
                </c:pt>
                <c:pt idx="7">
                  <c:v>5.4836269643657198</c:v>
                </c:pt>
                <c:pt idx="8">
                  <c:v>5.6924500657396013</c:v>
                </c:pt>
                <c:pt idx="9">
                  <c:v>6.2543715986870678</c:v>
                </c:pt>
                <c:pt idx="10">
                  <c:v>6.1136561836141352</c:v>
                </c:pt>
                <c:pt idx="11">
                  <c:v>5.9946900995531927</c:v>
                </c:pt>
                <c:pt idx="12">
                  <c:v>5.9948161639190296</c:v>
                </c:pt>
                <c:pt idx="13">
                  <c:v>5.993418149506712</c:v>
                </c:pt>
                <c:pt idx="14">
                  <c:v>5.9322986440543106</c:v>
                </c:pt>
              </c:numCache>
            </c:numRef>
          </c:val>
          <c:smooth val="0"/>
          <c:extLst>
            <c:ext xmlns:c16="http://schemas.microsoft.com/office/drawing/2014/chart" uri="{C3380CC4-5D6E-409C-BE32-E72D297353CC}">
              <c16:uniqueId val="{00000007-76FD-4FB1-B6E4-6936554D5BD8}"/>
            </c:ext>
          </c:extLst>
        </c:ser>
        <c:dLbls>
          <c:showLegendKey val="0"/>
          <c:showVal val="0"/>
          <c:showCatName val="0"/>
          <c:showSerName val="0"/>
          <c:showPercent val="0"/>
          <c:showBubbleSize val="0"/>
        </c:dLbls>
        <c:marker val="1"/>
        <c:smooth val="0"/>
        <c:axId val="2081809871"/>
        <c:axId val="2081811535"/>
      </c:lineChart>
      <c:catAx>
        <c:axId val="2081809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2081811535"/>
        <c:crosses val="autoZero"/>
        <c:auto val="1"/>
        <c:lblAlgn val="ctr"/>
        <c:lblOffset val="100"/>
        <c:noMultiLvlLbl val="0"/>
      </c:catAx>
      <c:valAx>
        <c:axId val="2081811535"/>
        <c:scaling>
          <c:orientation val="minMax"/>
          <c:max val="35"/>
          <c:min val="0"/>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2081809871"/>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Unemployment_Analysis!$B$4</c:f>
              <c:strCache>
                <c:ptCount val="1"/>
                <c:pt idx="0">
                  <c:v>East Asia &amp; Pacific</c:v>
                </c:pt>
              </c:strCache>
            </c:strRef>
          </c:tx>
          <c:spPr>
            <a:ln w="28575" cap="rnd">
              <a:solidFill>
                <a:srgbClr val="C5192D"/>
              </a:solidFill>
              <a:round/>
            </a:ln>
            <a:effectLst/>
          </c:spPr>
          <c:marker>
            <c:symbol val="circle"/>
            <c:size val="5"/>
            <c:spPr>
              <a:solidFill>
                <a:srgbClr val="C5192D"/>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Unemployment_Analysis!$C$4:$Q$4</c:f>
              <c:numCache>
                <c:formatCode>0</c:formatCode>
                <c:ptCount val="15"/>
                <c:pt idx="0">
                  <c:v>10.785056228855867</c:v>
                </c:pt>
                <c:pt idx="1">
                  <c:v>11.430135218378586</c:v>
                </c:pt>
                <c:pt idx="2">
                  <c:v>11.732127005074627</c:v>
                </c:pt>
                <c:pt idx="3">
                  <c:v>11.449809538894858</c:v>
                </c:pt>
                <c:pt idx="4">
                  <c:v>11.653041573234626</c:v>
                </c:pt>
                <c:pt idx="5">
                  <c:v>11.537160677706966</c:v>
                </c:pt>
                <c:pt idx="6">
                  <c:v>11.141887595404718</c:v>
                </c:pt>
                <c:pt idx="7">
                  <c:v>10.257929019912492</c:v>
                </c:pt>
                <c:pt idx="8">
                  <c:v>10.710103140809885</c:v>
                </c:pt>
                <c:pt idx="9">
                  <c:v>10.912681840119804</c:v>
                </c:pt>
                <c:pt idx="10">
                  <c:v>10.925129610524117</c:v>
                </c:pt>
                <c:pt idx="11">
                  <c:v>10.58613710932736</c:v>
                </c:pt>
                <c:pt idx="12">
                  <c:v>10.75469502544197</c:v>
                </c:pt>
                <c:pt idx="13">
                  <c:v>11.296945404219791</c:v>
                </c:pt>
                <c:pt idx="14">
                  <c:v>11.570404902991283</c:v>
                </c:pt>
              </c:numCache>
            </c:numRef>
          </c:val>
          <c:smooth val="0"/>
          <c:extLst>
            <c:ext xmlns:c16="http://schemas.microsoft.com/office/drawing/2014/chart" uri="{C3380CC4-5D6E-409C-BE32-E72D297353CC}">
              <c16:uniqueId val="{00000000-9340-444D-8511-BC80CA250B7C}"/>
            </c:ext>
          </c:extLst>
        </c:ser>
        <c:ser>
          <c:idx val="1"/>
          <c:order val="1"/>
          <c:tx>
            <c:strRef>
              <c:f>Unemployment_Analysis!$B$5</c:f>
              <c:strCache>
                <c:ptCount val="1"/>
                <c:pt idx="0">
                  <c:v>Europe &amp; Central Asia</c:v>
                </c:pt>
              </c:strCache>
            </c:strRef>
          </c:tx>
          <c:spPr>
            <a:ln w="28575" cap="rnd">
              <a:solidFill>
                <a:srgbClr val="EC619F"/>
              </a:solidFill>
              <a:round/>
            </a:ln>
            <a:effectLst/>
          </c:spPr>
          <c:marker>
            <c:symbol val="circle"/>
            <c:size val="5"/>
            <c:spPr>
              <a:solidFill>
                <a:srgbClr val="EC619F"/>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Unemployment_Analysis!$C$5:$Q$5</c:f>
              <c:numCache>
                <c:formatCode>0</c:formatCode>
                <c:ptCount val="15"/>
                <c:pt idx="0">
                  <c:v>19.784560737025636</c:v>
                </c:pt>
                <c:pt idx="1">
                  <c:v>19.209238918529042</c:v>
                </c:pt>
                <c:pt idx="2">
                  <c:v>19.456306010650351</c:v>
                </c:pt>
                <c:pt idx="3">
                  <c:v>19.735520482419894</c:v>
                </c:pt>
                <c:pt idx="4">
                  <c:v>19.601502992143928</c:v>
                </c:pt>
                <c:pt idx="5">
                  <c:v>18.960294458483347</c:v>
                </c:pt>
                <c:pt idx="6">
                  <c:v>18.315393480768545</c:v>
                </c:pt>
                <c:pt idx="7">
                  <c:v>16.882420116314755</c:v>
                </c:pt>
                <c:pt idx="8">
                  <c:v>16.530024421908688</c:v>
                </c:pt>
                <c:pt idx="9">
                  <c:v>20.349143611611066</c:v>
                </c:pt>
                <c:pt idx="10">
                  <c:v>20.432999758544561</c:v>
                </c:pt>
                <c:pt idx="11">
                  <c:v>20.229570077987624</c:v>
                </c:pt>
                <c:pt idx="12">
                  <c:v>21.103942426247254</c:v>
                </c:pt>
                <c:pt idx="13">
                  <c:v>21.183220361858936</c:v>
                </c:pt>
                <c:pt idx="14">
                  <c:v>20.889980253454475</c:v>
                </c:pt>
              </c:numCache>
            </c:numRef>
          </c:val>
          <c:smooth val="0"/>
          <c:extLst>
            <c:ext xmlns:c16="http://schemas.microsoft.com/office/drawing/2014/chart" uri="{C3380CC4-5D6E-409C-BE32-E72D297353CC}">
              <c16:uniqueId val="{00000001-9340-444D-8511-BC80CA250B7C}"/>
            </c:ext>
          </c:extLst>
        </c:ser>
        <c:ser>
          <c:idx val="2"/>
          <c:order val="2"/>
          <c:tx>
            <c:strRef>
              <c:f>Unemployment_Analysis!$B$6</c:f>
              <c:strCache>
                <c:ptCount val="1"/>
                <c:pt idx="0">
                  <c:v>Latin America &amp; Caribbean</c:v>
                </c:pt>
              </c:strCache>
            </c:strRef>
          </c:tx>
          <c:spPr>
            <a:ln w="28575" cap="rnd">
              <a:solidFill>
                <a:srgbClr val="9F358B"/>
              </a:solidFill>
              <a:round/>
            </a:ln>
            <a:effectLst/>
          </c:spPr>
          <c:marker>
            <c:symbol val="circle"/>
            <c:size val="5"/>
            <c:spPr>
              <a:solidFill>
                <a:srgbClr val="9F358B"/>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Unemployment_Analysis!$C$6:$Q$6</c:f>
              <c:numCache>
                <c:formatCode>0</c:formatCode>
                <c:ptCount val="15"/>
                <c:pt idx="0">
                  <c:v>16.191778274449742</c:v>
                </c:pt>
                <c:pt idx="1">
                  <c:v>15.6992716204792</c:v>
                </c:pt>
                <c:pt idx="2">
                  <c:v>16.780002731780197</c:v>
                </c:pt>
                <c:pt idx="3">
                  <c:v>17.338563890201975</c:v>
                </c:pt>
                <c:pt idx="4">
                  <c:v>16.734428886827185</c:v>
                </c:pt>
                <c:pt idx="5">
                  <c:v>16.042373427292187</c:v>
                </c:pt>
                <c:pt idx="6">
                  <c:v>14.999891306254908</c:v>
                </c:pt>
                <c:pt idx="7">
                  <c:v>14.080949157079239</c:v>
                </c:pt>
                <c:pt idx="8">
                  <c:v>13.630953244174016</c:v>
                </c:pt>
                <c:pt idx="9">
                  <c:v>15.551173190730729</c:v>
                </c:pt>
                <c:pt idx="10">
                  <c:v>15.133832565762054</c:v>
                </c:pt>
                <c:pt idx="11">
                  <c:v>14.433148556516343</c:v>
                </c:pt>
                <c:pt idx="12">
                  <c:v>13.695386220935655</c:v>
                </c:pt>
                <c:pt idx="13">
                  <c:v>13.392316645189585</c:v>
                </c:pt>
                <c:pt idx="14">
                  <c:v>14.030339621765451</c:v>
                </c:pt>
              </c:numCache>
            </c:numRef>
          </c:val>
          <c:smooth val="0"/>
          <c:extLst>
            <c:ext xmlns:c16="http://schemas.microsoft.com/office/drawing/2014/chart" uri="{C3380CC4-5D6E-409C-BE32-E72D297353CC}">
              <c16:uniqueId val="{00000002-9340-444D-8511-BC80CA250B7C}"/>
            </c:ext>
          </c:extLst>
        </c:ser>
        <c:ser>
          <c:idx val="3"/>
          <c:order val="3"/>
          <c:tx>
            <c:strRef>
              <c:f>Unemployment_Analysis!$B$7</c:f>
              <c:strCache>
                <c:ptCount val="1"/>
                <c:pt idx="0">
                  <c:v>Middle East &amp; North Africa</c:v>
                </c:pt>
              </c:strCache>
            </c:strRef>
          </c:tx>
          <c:spPr>
            <a:ln w="28575" cap="rnd">
              <a:solidFill>
                <a:srgbClr val="004D6D"/>
              </a:solidFill>
              <a:round/>
            </a:ln>
            <a:effectLst/>
          </c:spPr>
          <c:marker>
            <c:symbol val="circle"/>
            <c:size val="5"/>
            <c:spPr>
              <a:solidFill>
                <a:srgbClr val="004D6D"/>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Unemployment_Analysis!$C$7:$Q$7</c:f>
              <c:numCache>
                <c:formatCode>0</c:formatCode>
                <c:ptCount val="15"/>
                <c:pt idx="0">
                  <c:v>27.715748496271292</c:v>
                </c:pt>
                <c:pt idx="1">
                  <c:v>28.396691913031077</c:v>
                </c:pt>
                <c:pt idx="2">
                  <c:v>28.704821575653135</c:v>
                </c:pt>
                <c:pt idx="3">
                  <c:v>28.97039606059635</c:v>
                </c:pt>
                <c:pt idx="4">
                  <c:v>27.831966495516099</c:v>
                </c:pt>
                <c:pt idx="5">
                  <c:v>27.543069320033116</c:v>
                </c:pt>
                <c:pt idx="6">
                  <c:v>26.361243294373452</c:v>
                </c:pt>
                <c:pt idx="7">
                  <c:v>25.068494367331045</c:v>
                </c:pt>
                <c:pt idx="8">
                  <c:v>24.61784714277842</c:v>
                </c:pt>
                <c:pt idx="9">
                  <c:v>24.659852451515924</c:v>
                </c:pt>
                <c:pt idx="10">
                  <c:v>25.923886486883411</c:v>
                </c:pt>
                <c:pt idx="11">
                  <c:v>28.712131633903436</c:v>
                </c:pt>
                <c:pt idx="12">
                  <c:v>29.650674637584547</c:v>
                </c:pt>
                <c:pt idx="13">
                  <c:v>29.93350002903702</c:v>
                </c:pt>
                <c:pt idx="14">
                  <c:v>30.40355258004546</c:v>
                </c:pt>
              </c:numCache>
            </c:numRef>
          </c:val>
          <c:smooth val="0"/>
          <c:extLst>
            <c:ext xmlns:c16="http://schemas.microsoft.com/office/drawing/2014/chart" uri="{C3380CC4-5D6E-409C-BE32-E72D297353CC}">
              <c16:uniqueId val="{00000003-9340-444D-8511-BC80CA250B7C}"/>
            </c:ext>
          </c:extLst>
        </c:ser>
        <c:ser>
          <c:idx val="4"/>
          <c:order val="4"/>
          <c:tx>
            <c:strRef>
              <c:f>Unemployment_Analysis!$B$8</c:f>
              <c:strCache>
                <c:ptCount val="1"/>
                <c:pt idx="0">
                  <c:v>North America</c:v>
                </c:pt>
              </c:strCache>
            </c:strRef>
          </c:tx>
          <c:spPr>
            <a:ln w="28575" cap="rnd">
              <a:solidFill>
                <a:srgbClr val="95C11F"/>
              </a:solidFill>
              <a:round/>
            </a:ln>
            <a:effectLst/>
          </c:spPr>
          <c:marker>
            <c:symbol val="circle"/>
            <c:size val="5"/>
            <c:spPr>
              <a:solidFill>
                <a:srgbClr val="95C11F"/>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Unemployment_Analysis!$C$8:$Q$8</c:f>
              <c:numCache>
                <c:formatCode>0</c:formatCode>
                <c:ptCount val="15"/>
                <c:pt idx="0">
                  <c:v>9.8863632511453901</c:v>
                </c:pt>
                <c:pt idx="1">
                  <c:v>10.900178549119287</c:v>
                </c:pt>
                <c:pt idx="2">
                  <c:v>12.44254858081208</c:v>
                </c:pt>
                <c:pt idx="3">
                  <c:v>12.79480736181042</c:v>
                </c:pt>
                <c:pt idx="4">
                  <c:v>12.232310860864466</c:v>
                </c:pt>
                <c:pt idx="5">
                  <c:v>11.665935764461679</c:v>
                </c:pt>
                <c:pt idx="6">
                  <c:v>10.794664968146378</c:v>
                </c:pt>
                <c:pt idx="7">
                  <c:v>10.828537573643484</c:v>
                </c:pt>
                <c:pt idx="8">
                  <c:v>13.037748746342579</c:v>
                </c:pt>
                <c:pt idx="9">
                  <c:v>17.651477907563724</c:v>
                </c:pt>
                <c:pt idx="10">
                  <c:v>18.327923085502771</c:v>
                </c:pt>
                <c:pt idx="11">
                  <c:v>17.086945639399591</c:v>
                </c:pt>
                <c:pt idx="12">
                  <c:v>16.291650964851126</c:v>
                </c:pt>
                <c:pt idx="13">
                  <c:v>15.610488135041836</c:v>
                </c:pt>
                <c:pt idx="14">
                  <c:v>13.94309959475695</c:v>
                </c:pt>
              </c:numCache>
            </c:numRef>
          </c:val>
          <c:smooth val="0"/>
          <c:extLst>
            <c:ext xmlns:c16="http://schemas.microsoft.com/office/drawing/2014/chart" uri="{C3380CC4-5D6E-409C-BE32-E72D297353CC}">
              <c16:uniqueId val="{00000004-9340-444D-8511-BC80CA250B7C}"/>
            </c:ext>
          </c:extLst>
        </c:ser>
        <c:ser>
          <c:idx val="5"/>
          <c:order val="5"/>
          <c:tx>
            <c:strRef>
              <c:f>Unemployment_Analysis!$B$9</c:f>
              <c:strCache>
                <c:ptCount val="1"/>
                <c:pt idx="0">
                  <c:v>South Asia</c:v>
                </c:pt>
              </c:strCache>
            </c:strRef>
          </c:tx>
          <c:spPr>
            <a:ln w="28575" cap="rnd">
              <a:solidFill>
                <a:srgbClr val="0077D4"/>
              </a:solidFill>
              <a:round/>
            </a:ln>
            <a:effectLst/>
          </c:spPr>
          <c:marker>
            <c:symbol val="circle"/>
            <c:size val="5"/>
            <c:spPr>
              <a:solidFill>
                <a:srgbClr val="0077D4"/>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Unemployment_Analysis!$C$9:$Q$9</c:f>
              <c:numCache>
                <c:formatCode>0</c:formatCode>
                <c:ptCount val="15"/>
                <c:pt idx="0">
                  <c:v>10.459840644821897</c:v>
                </c:pt>
                <c:pt idx="1">
                  <c:v>10.874582632213441</c:v>
                </c:pt>
                <c:pt idx="2">
                  <c:v>10.380409914918536</c:v>
                </c:pt>
                <c:pt idx="3">
                  <c:v>9.402571661111951</c:v>
                </c:pt>
                <c:pt idx="4">
                  <c:v>9.4643998606079656</c:v>
                </c:pt>
                <c:pt idx="5">
                  <c:v>10.148005706710114</c:v>
                </c:pt>
                <c:pt idx="6">
                  <c:v>9.9695625977869717</c:v>
                </c:pt>
                <c:pt idx="7">
                  <c:v>9.0052995900688817</c:v>
                </c:pt>
                <c:pt idx="8">
                  <c:v>9.881840502682504</c:v>
                </c:pt>
                <c:pt idx="9">
                  <c:v>9.8445754633045599</c:v>
                </c:pt>
                <c:pt idx="10">
                  <c:v>9.9432927421734458</c:v>
                </c:pt>
                <c:pt idx="11">
                  <c:v>9.9950869587246896</c:v>
                </c:pt>
                <c:pt idx="12">
                  <c:v>10.270674364638287</c:v>
                </c:pt>
                <c:pt idx="13">
                  <c:v>10.189716640727786</c:v>
                </c:pt>
                <c:pt idx="14">
                  <c:v>10.251149114187644</c:v>
                </c:pt>
              </c:numCache>
            </c:numRef>
          </c:val>
          <c:smooth val="0"/>
          <c:extLst>
            <c:ext xmlns:c16="http://schemas.microsoft.com/office/drawing/2014/chart" uri="{C3380CC4-5D6E-409C-BE32-E72D297353CC}">
              <c16:uniqueId val="{00000005-9340-444D-8511-BC80CA250B7C}"/>
            </c:ext>
          </c:extLst>
        </c:ser>
        <c:ser>
          <c:idx val="6"/>
          <c:order val="6"/>
          <c:tx>
            <c:strRef>
              <c:f>Unemployment_Analysis!$B$10</c:f>
              <c:strCache>
                <c:ptCount val="1"/>
                <c:pt idx="0">
                  <c:v>Sub-Saharan Africa</c:v>
                </c:pt>
              </c:strCache>
            </c:strRef>
          </c:tx>
          <c:spPr>
            <a:ln w="28575" cap="rnd">
              <a:solidFill>
                <a:srgbClr val="F39200"/>
              </a:solidFill>
              <a:round/>
            </a:ln>
            <a:effectLst/>
          </c:spPr>
          <c:marker>
            <c:symbol val="circle"/>
            <c:size val="5"/>
            <c:spPr>
              <a:solidFill>
                <a:srgbClr val="F39200"/>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Unemployment_Analysis!$C$10:$Q$10</c:f>
              <c:numCache>
                <c:formatCode>0</c:formatCode>
                <c:ptCount val="15"/>
                <c:pt idx="0">
                  <c:v>15.293717610862522</c:v>
                </c:pt>
                <c:pt idx="1">
                  <c:v>15.429447228689133</c:v>
                </c:pt>
                <c:pt idx="2">
                  <c:v>15.39008742379651</c:v>
                </c:pt>
                <c:pt idx="3">
                  <c:v>15.468570198984146</c:v>
                </c:pt>
                <c:pt idx="4">
                  <c:v>14.871405584311226</c:v>
                </c:pt>
                <c:pt idx="5">
                  <c:v>14.304000675660339</c:v>
                </c:pt>
                <c:pt idx="6">
                  <c:v>14.504938471698178</c:v>
                </c:pt>
                <c:pt idx="7">
                  <c:v>14.134430514947899</c:v>
                </c:pt>
                <c:pt idx="8">
                  <c:v>14.387262136232048</c:v>
                </c:pt>
                <c:pt idx="9">
                  <c:v>14.45657941083976</c:v>
                </c:pt>
                <c:pt idx="10">
                  <c:v>14.652528896516257</c:v>
                </c:pt>
                <c:pt idx="11">
                  <c:v>14.523907931584365</c:v>
                </c:pt>
                <c:pt idx="12">
                  <c:v>14.503698842138531</c:v>
                </c:pt>
                <c:pt idx="13">
                  <c:v>14.050604189464631</c:v>
                </c:pt>
                <c:pt idx="14">
                  <c:v>14.124299744315868</c:v>
                </c:pt>
              </c:numCache>
            </c:numRef>
          </c:val>
          <c:smooth val="0"/>
          <c:extLst>
            <c:ext xmlns:c16="http://schemas.microsoft.com/office/drawing/2014/chart" uri="{C3380CC4-5D6E-409C-BE32-E72D297353CC}">
              <c16:uniqueId val="{00000006-9340-444D-8511-BC80CA250B7C}"/>
            </c:ext>
          </c:extLst>
        </c:ser>
        <c:ser>
          <c:idx val="7"/>
          <c:order val="7"/>
          <c:tx>
            <c:strRef>
              <c:f>Unemployment_Analysis!$B$11</c:f>
              <c:strCache>
                <c:ptCount val="1"/>
                <c:pt idx="0">
                  <c:v>World</c:v>
                </c:pt>
              </c:strCache>
            </c:strRef>
          </c:tx>
          <c:spPr>
            <a:ln w="28575" cap="rnd">
              <a:solidFill>
                <a:schemeClr val="tx1"/>
              </a:solidFill>
              <a:round/>
            </a:ln>
            <a:effectLst/>
          </c:spPr>
          <c:marker>
            <c:symbol val="circle"/>
            <c:size val="5"/>
            <c:spPr>
              <a:solidFill>
                <a:schemeClr val="tx1"/>
              </a:solidFill>
              <a:ln w="9525">
                <a:solidFill>
                  <a:schemeClr val="bg1"/>
                </a:solidFill>
              </a:ln>
              <a:effectLst/>
            </c:spPr>
          </c:marker>
          <c:cat>
            <c:numRef>
              <c:f>Unemployment_Analysis!$C$3:$Q$3</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Unemployment_Analysis!$C$11:$Q$11</c:f>
              <c:numCache>
                <c:formatCode>0</c:formatCode>
                <c:ptCount val="15"/>
                <c:pt idx="0">
                  <c:v>13.838226481129389</c:v>
                </c:pt>
                <c:pt idx="1">
                  <c:v>14.137298042124598</c:v>
                </c:pt>
                <c:pt idx="2">
                  <c:v>14.311923451710166</c:v>
                </c:pt>
                <c:pt idx="3">
                  <c:v>14.093429481618601</c:v>
                </c:pt>
                <c:pt idx="4">
                  <c:v>13.920504938350122</c:v>
                </c:pt>
                <c:pt idx="5">
                  <c:v>13.798641170144364</c:v>
                </c:pt>
                <c:pt idx="6">
                  <c:v>13.373088721896757</c:v>
                </c:pt>
                <c:pt idx="7">
                  <c:v>12.477080464422043</c:v>
                </c:pt>
                <c:pt idx="8">
                  <c:v>12.851166217344788</c:v>
                </c:pt>
                <c:pt idx="9">
                  <c:v>13.657051028900707</c:v>
                </c:pt>
                <c:pt idx="10">
                  <c:v>13.784956937962468</c:v>
                </c:pt>
                <c:pt idx="11">
                  <c:v>13.714672570752294</c:v>
                </c:pt>
                <c:pt idx="12">
                  <c:v>13.87429289453962</c:v>
                </c:pt>
                <c:pt idx="13">
                  <c:v>13.903831911342978</c:v>
                </c:pt>
                <c:pt idx="14">
                  <c:v>13.987184202110571</c:v>
                </c:pt>
              </c:numCache>
            </c:numRef>
          </c:val>
          <c:smooth val="0"/>
          <c:extLst>
            <c:ext xmlns:c16="http://schemas.microsoft.com/office/drawing/2014/chart" uri="{C3380CC4-5D6E-409C-BE32-E72D297353CC}">
              <c16:uniqueId val="{00000007-9340-444D-8511-BC80CA250B7C}"/>
            </c:ext>
          </c:extLst>
        </c:ser>
        <c:dLbls>
          <c:showLegendKey val="0"/>
          <c:showVal val="0"/>
          <c:showCatName val="0"/>
          <c:showSerName val="0"/>
          <c:showPercent val="0"/>
          <c:showBubbleSize val="0"/>
        </c:dLbls>
        <c:marker val="1"/>
        <c:smooth val="0"/>
        <c:axId val="1046451247"/>
        <c:axId val="1046448751"/>
      </c:lineChart>
      <c:catAx>
        <c:axId val="104645124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046448751"/>
        <c:crosses val="autoZero"/>
        <c:auto val="1"/>
        <c:lblAlgn val="ctr"/>
        <c:lblOffset val="100"/>
        <c:noMultiLvlLbl val="0"/>
      </c:catAx>
      <c:valAx>
        <c:axId val="1046448751"/>
        <c:scaling>
          <c:orientation val="minMax"/>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046451247"/>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'Data (2)'!$B$1</c:f>
              <c:strCache>
                <c:ptCount val="1"/>
                <c:pt idx="0">
                  <c:v>2014</c:v>
                </c:pt>
              </c:strCache>
            </c:strRef>
          </c:tx>
          <c:spPr>
            <a:solidFill>
              <a:srgbClr val="0077D4"/>
            </a:solidFill>
            <a:ln>
              <a:solidFill>
                <a:schemeClr val="tx1"/>
              </a:solidFill>
            </a:ln>
            <a:effectLst/>
          </c:spPr>
          <c:invertIfNegative val="0"/>
          <c:cat>
            <c:strRef>
              <c:f>'Data (2)'!$A$2:$A$23</c:f>
              <c:strCache>
                <c:ptCount val="22"/>
                <c:pt idx="0">
                  <c:v>Bangladesh</c:v>
                </c:pt>
                <c:pt idx="1">
                  <c:v>Samoa</c:v>
                </c:pt>
                <c:pt idx="2">
                  <c:v>Iran, Islamic Rep.</c:v>
                </c:pt>
                <c:pt idx="3">
                  <c:v>South Africa</c:v>
                </c:pt>
                <c:pt idx="4">
                  <c:v>India</c:v>
                </c:pt>
                <c:pt idx="5">
                  <c:v>Turkey</c:v>
                </c:pt>
                <c:pt idx="6">
                  <c:v>Philippines</c:v>
                </c:pt>
                <c:pt idx="7">
                  <c:v>Indonesia</c:v>
                </c:pt>
                <c:pt idx="8">
                  <c:v>Italy</c:v>
                </c:pt>
                <c:pt idx="9">
                  <c:v>Kyrgyz Republic</c:v>
                </c:pt>
                <c:pt idx="10">
                  <c:v>Brazil</c:v>
                </c:pt>
                <c:pt idx="11">
                  <c:v>Singapore</c:v>
                </c:pt>
                <c:pt idx="12">
                  <c:v>Korea, Rep.</c:v>
                </c:pt>
                <c:pt idx="13">
                  <c:v>Thailand</c:v>
                </c:pt>
                <c:pt idx="14">
                  <c:v>Portugal</c:v>
                </c:pt>
                <c:pt idx="15">
                  <c:v>New Zealand</c:v>
                </c:pt>
                <c:pt idx="16">
                  <c:v>Australia</c:v>
                </c:pt>
                <c:pt idx="17">
                  <c:v>Vietnam</c:v>
                </c:pt>
                <c:pt idx="18">
                  <c:v>Nepal</c:v>
                </c:pt>
                <c:pt idx="19">
                  <c:v>Cambodia</c:v>
                </c:pt>
                <c:pt idx="20">
                  <c:v>Japan</c:v>
                </c:pt>
                <c:pt idx="21">
                  <c:v>Malaysia</c:v>
                </c:pt>
              </c:strCache>
            </c:strRef>
          </c:cat>
          <c:val>
            <c:numRef>
              <c:f>'Data (2)'!$B$2:$B$23</c:f>
              <c:numCache>
                <c:formatCode>General</c:formatCode>
                <c:ptCount val="22"/>
                <c:pt idx="0">
                  <c:v>40.299999237060497</c:v>
                </c:pt>
                <c:pt idx="1">
                  <c:v>38.200000762939503</c:v>
                </c:pt>
                <c:pt idx="2">
                  <c:v>34.349998474121101</c:v>
                </c:pt>
                <c:pt idx="3">
                  <c:v>31.309999465942401</c:v>
                </c:pt>
                <c:pt idx="4">
                  <c:v>27.180000305175799</c:v>
                </c:pt>
                <c:pt idx="5">
                  <c:v>24.79000091552728</c:v>
                </c:pt>
                <c:pt idx="6">
                  <c:v>24.780000686645501</c:v>
                </c:pt>
                <c:pt idx="7">
                  <c:v>24.149999618530291</c:v>
                </c:pt>
                <c:pt idx="8">
                  <c:v>22.04000091552728</c:v>
                </c:pt>
                <c:pt idx="9">
                  <c:v>21.2299995422363</c:v>
                </c:pt>
                <c:pt idx="10">
                  <c:v>19.620000839233381</c:v>
                </c:pt>
                <c:pt idx="11">
                  <c:v>18.899999618530291</c:v>
                </c:pt>
                <c:pt idx="12">
                  <c:v>18.799999237060501</c:v>
                </c:pt>
                <c:pt idx="13">
                  <c:v>13.810000419616699</c:v>
                </c:pt>
                <c:pt idx="14">
                  <c:v>12.2799997329712</c:v>
                </c:pt>
                <c:pt idx="15">
                  <c:v>11.8599996566772</c:v>
                </c:pt>
                <c:pt idx="16">
                  <c:v>9.8400001525878906</c:v>
                </c:pt>
                <c:pt idx="17">
                  <c:v>9.3400001525878906</c:v>
                </c:pt>
                <c:pt idx="18">
                  <c:v>9.1999998092651403</c:v>
                </c:pt>
                <c:pt idx="19">
                  <c:v>7.8000001907348597</c:v>
                </c:pt>
                <c:pt idx="20">
                  <c:v>3.910000085830688</c:v>
                </c:pt>
                <c:pt idx="21">
                  <c:v>1.1499999761581401</c:v>
                </c:pt>
              </c:numCache>
            </c:numRef>
          </c:val>
          <c:extLst>
            <c:ext xmlns:c16="http://schemas.microsoft.com/office/drawing/2014/chart" uri="{C3380CC4-5D6E-409C-BE32-E72D297353CC}">
              <c16:uniqueId val="{00000000-B713-4ABE-A6F2-F3E1DD340C0B}"/>
            </c:ext>
          </c:extLst>
        </c:ser>
        <c:dLbls>
          <c:showLegendKey val="0"/>
          <c:showVal val="0"/>
          <c:showCatName val="0"/>
          <c:showSerName val="0"/>
          <c:showPercent val="0"/>
          <c:showBubbleSize val="0"/>
        </c:dLbls>
        <c:gapWidth val="100"/>
        <c:overlap val="-27"/>
        <c:axId val="-2137450456"/>
        <c:axId val="-2137446808"/>
      </c:barChart>
      <c:catAx>
        <c:axId val="-2137450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2"/>
                </a:solidFill>
                <a:latin typeface="Calibri (Body)"/>
                <a:ea typeface="+mn-ea"/>
                <a:cs typeface="Arial" panose="020B0604020202020204" pitchFamily="34" charset="0"/>
              </a:defRPr>
            </a:pPr>
            <a:endParaRPr lang="en-US"/>
          </a:p>
        </c:txPr>
        <c:crossAx val="-2137446808"/>
        <c:crosses val="autoZero"/>
        <c:auto val="1"/>
        <c:lblAlgn val="ctr"/>
        <c:lblOffset val="100"/>
        <c:noMultiLvlLbl val="0"/>
      </c:catAx>
      <c:valAx>
        <c:axId val="-2137446808"/>
        <c:scaling>
          <c:orientation val="minMax"/>
          <c:max val="50"/>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2"/>
                    </a:solidFill>
                    <a:latin typeface="Calibri (Body)"/>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2"/>
                  </a:solidFill>
                  <a:latin typeface="Calibri (Body)"/>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2"/>
                </a:solidFill>
                <a:latin typeface="Calibri (Body)"/>
                <a:ea typeface="+mn-ea"/>
                <a:cs typeface="Arial" panose="020B0604020202020204" pitchFamily="34" charset="0"/>
              </a:defRPr>
            </a:pPr>
            <a:endParaRPr lang="en-US"/>
          </a:p>
        </c:txPr>
        <c:crossAx val="-213745045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a:solidFill>
            <a:schemeClr val="tx2"/>
          </a:solidFill>
          <a:latin typeface="Calibri (Body)"/>
          <a:cs typeface="Arial" panose="020B0604020202020204" pitchFamily="34" charset="0"/>
        </a:defRPr>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dirty="0">
                <a:solidFill>
                  <a:schemeClr val="tx2"/>
                </a:solidFill>
              </a:rPr>
              <a:t>ICT Development Index 2016</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spPr>
            <a:ln w="28575" cap="rnd">
              <a:solidFill>
                <a:srgbClr val="0077D4"/>
              </a:solidFill>
              <a:round/>
            </a:ln>
            <a:effectLst/>
          </c:spPr>
          <c:marker>
            <c:symbol val="none"/>
          </c:marker>
          <c:dLbls>
            <c:dLbl>
              <c:idx val="0"/>
              <c:layout>
                <c:manualLayout>
                  <c:x val="0"/>
                  <c:y val="-0.142666229221347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099-4165-8DF3-9910F5C8C988}"/>
                </c:ext>
              </c:extLst>
            </c:dLbl>
            <c:dLbl>
              <c:idx val="4"/>
              <c:layout>
                <c:manualLayout>
                  <c:x val="9.7222222222222224E-2"/>
                  <c:y val="0.1237789807524058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099-4165-8DF3-9910F5C8C988}"/>
                </c:ext>
              </c:extLst>
            </c:dLbl>
            <c:dLbl>
              <c:idx val="6"/>
              <c:layout>
                <c:manualLayout>
                  <c:x val="-5.9027777777777748E-2"/>
                  <c:y val="3.27761373578301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099-4165-8DF3-9910F5C8C98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F20253"/>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Region!$B$3:$B$12</c:f>
              <c:strCache>
                <c:ptCount val="10"/>
                <c:pt idx="0">
                  <c:v>World</c:v>
                </c:pt>
                <c:pt idx="1">
                  <c:v>Africa</c:v>
                </c:pt>
                <c:pt idx="2">
                  <c:v>Americas</c:v>
                </c:pt>
                <c:pt idx="3">
                  <c:v>Arab States</c:v>
                </c:pt>
                <c:pt idx="4">
                  <c:v>Asia &amp; Pacific</c:v>
                </c:pt>
                <c:pt idx="5">
                  <c:v>CIS</c:v>
                </c:pt>
                <c:pt idx="6">
                  <c:v>Europe</c:v>
                </c:pt>
                <c:pt idx="7">
                  <c:v>Developed</c:v>
                </c:pt>
                <c:pt idx="8">
                  <c:v>Developing</c:v>
                </c:pt>
                <c:pt idx="9">
                  <c:v>LDCs</c:v>
                </c:pt>
              </c:strCache>
            </c:strRef>
          </c:cat>
          <c:val>
            <c:numRef>
              <c:f>Region!$C$3:$C$12</c:f>
              <c:numCache>
                <c:formatCode>General</c:formatCode>
                <c:ptCount val="10"/>
                <c:pt idx="0">
                  <c:v>4.9400000000000004</c:v>
                </c:pt>
                <c:pt idx="1">
                  <c:v>2.48</c:v>
                </c:pt>
                <c:pt idx="2">
                  <c:v>5.13</c:v>
                </c:pt>
                <c:pt idx="3">
                  <c:v>4.8099999999999996</c:v>
                </c:pt>
                <c:pt idx="4">
                  <c:v>4.58</c:v>
                </c:pt>
                <c:pt idx="5">
                  <c:v>5.74</c:v>
                </c:pt>
                <c:pt idx="6">
                  <c:v>7.35</c:v>
                </c:pt>
                <c:pt idx="7">
                  <c:v>7.4</c:v>
                </c:pt>
                <c:pt idx="8">
                  <c:v>4.07</c:v>
                </c:pt>
                <c:pt idx="9">
                  <c:v>2.0699999999999998</c:v>
                </c:pt>
              </c:numCache>
            </c:numRef>
          </c:val>
          <c:extLst>
            <c:ext xmlns:c16="http://schemas.microsoft.com/office/drawing/2014/chart" uri="{C3380CC4-5D6E-409C-BE32-E72D297353CC}">
              <c16:uniqueId val="{00000003-0099-4165-8DF3-9910F5C8C988}"/>
            </c:ext>
          </c:extLst>
        </c:ser>
        <c:dLbls>
          <c:showLegendKey val="0"/>
          <c:showVal val="0"/>
          <c:showCatName val="0"/>
          <c:showSerName val="0"/>
          <c:showPercent val="0"/>
          <c:showBubbleSize val="0"/>
        </c:dLbls>
        <c:axId val="316983248"/>
        <c:axId val="316972432"/>
      </c:radarChart>
      <c:catAx>
        <c:axId val="31698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316972432"/>
        <c:crosses val="autoZero"/>
        <c:auto val="1"/>
        <c:lblAlgn val="ctr"/>
        <c:lblOffset val="100"/>
        <c:noMultiLvlLbl val="0"/>
      </c:catAx>
      <c:valAx>
        <c:axId val="316972432"/>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316983248"/>
        <c:crosses val="autoZero"/>
        <c:crossBetween val="between"/>
        <c:majorUnit val="2"/>
      </c:valAx>
      <c:spPr>
        <a:noFill/>
        <a:ln>
          <a:noFill/>
        </a:ln>
        <a:effectLst/>
      </c:spPr>
    </c:plotArea>
    <c:plotVisOnly val="1"/>
    <c:dispBlanksAs val="gap"/>
    <c:showDLblsOverMax val="0"/>
  </c:chart>
  <c:spPr>
    <a:noFill/>
    <a:ln>
      <a:noFill/>
    </a:ln>
    <a:effectLst/>
  </c:spPr>
  <c:txPr>
    <a:bodyPr/>
    <a:lstStyle/>
    <a:p>
      <a:pPr>
        <a:defRPr>
          <a:solidFill>
            <a:schemeClr val="tx1"/>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'UIS.Stat export (2)'!$B$15</c:f>
              <c:strCache>
                <c:ptCount val="1"/>
                <c:pt idx="0">
                  <c:v>1996</c:v>
                </c:pt>
              </c:strCache>
            </c:strRef>
          </c:tx>
          <c:spPr>
            <a:solidFill>
              <a:srgbClr val="C5192D"/>
            </a:solidFill>
            <a:ln>
              <a:solidFill>
                <a:srgbClr val="004D6D"/>
              </a:solidFill>
            </a:ln>
            <a:effectLst/>
          </c:spPr>
          <c:invertIfNegative val="0"/>
          <c:dLbls>
            <c:spPr>
              <a:noFill/>
              <a:ln>
                <a:noFill/>
              </a:ln>
              <a:effectLst/>
            </c:spPr>
            <c:txPr>
              <a:bodyPr rot="-5400000" spcFirstLastPara="1" vertOverflow="ellipsis"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'UIS.Stat export (2)'!$A$16:$A$24</c:f>
              <c:strCache>
                <c:ptCount val="9"/>
                <c:pt idx="0">
                  <c:v>Arab States</c:v>
                </c:pt>
                <c:pt idx="1">
                  <c:v>Central Asia</c:v>
                </c:pt>
                <c:pt idx="2">
                  <c:v>Sub-Saharan Africa</c:v>
                </c:pt>
                <c:pt idx="3">
                  <c:v>South and West Asia</c:v>
                </c:pt>
                <c:pt idx="4">
                  <c:v>Latin America and the Caribbean</c:v>
                </c:pt>
                <c:pt idx="5">
                  <c:v>Central and Eastern Europe</c:v>
                </c:pt>
                <c:pt idx="6">
                  <c:v>East Asia and the Pacific</c:v>
                </c:pt>
                <c:pt idx="7">
                  <c:v>North America and Western Europe</c:v>
                </c:pt>
                <c:pt idx="8">
                  <c:v>World</c:v>
                </c:pt>
              </c:strCache>
            </c:strRef>
          </c:cat>
          <c:val>
            <c:numRef>
              <c:f>'UIS.Stat export (2)'!$B$16:$B$24</c:f>
              <c:numCache>
                <c:formatCode>0.0</c:formatCode>
                <c:ptCount val="9"/>
                <c:pt idx="0">
                  <c:v>0.22001999999999999</c:v>
                </c:pt>
                <c:pt idx="1">
                  <c:v>0.24811</c:v>
                </c:pt>
                <c:pt idx="2">
                  <c:v>0.36157</c:v>
                </c:pt>
                <c:pt idx="3">
                  <c:v>0.50073999999999996</c:v>
                </c:pt>
                <c:pt idx="4">
                  <c:v>0.51841999999999999</c:v>
                </c:pt>
                <c:pt idx="5">
                  <c:v>0.79349000000000003</c:v>
                </c:pt>
                <c:pt idx="6">
                  <c:v>1.3917600000000001</c:v>
                </c:pt>
                <c:pt idx="7">
                  <c:v>2.04922</c:v>
                </c:pt>
                <c:pt idx="8">
                  <c:v>1.40801</c:v>
                </c:pt>
              </c:numCache>
            </c:numRef>
          </c:val>
          <c:extLst>
            <c:ext xmlns:c16="http://schemas.microsoft.com/office/drawing/2014/chart" uri="{C3380CC4-5D6E-409C-BE32-E72D297353CC}">
              <c16:uniqueId val="{00000000-349A-471B-91A8-ACC1214FF6BF}"/>
            </c:ext>
          </c:extLst>
        </c:ser>
        <c:ser>
          <c:idx val="1"/>
          <c:order val="1"/>
          <c:tx>
            <c:strRef>
              <c:f>'UIS.Stat export (2)'!$C$15</c:f>
              <c:strCache>
                <c:ptCount val="1"/>
                <c:pt idx="0">
                  <c:v>2014</c:v>
                </c:pt>
              </c:strCache>
            </c:strRef>
          </c:tx>
          <c:spPr>
            <a:solidFill>
              <a:srgbClr val="0077D4"/>
            </a:solidFill>
            <a:ln>
              <a:solidFill>
                <a:srgbClr val="004D6D"/>
              </a:solidFill>
            </a:ln>
            <a:effectLst/>
          </c:spPr>
          <c:invertIfNegative val="0"/>
          <c:dLbls>
            <c:spPr>
              <a:noFill/>
              <a:ln>
                <a:noFill/>
              </a:ln>
              <a:effectLst/>
            </c:spPr>
            <c:txPr>
              <a:bodyPr rot="-5400000" spcFirstLastPara="1" vertOverflow="ellipsis"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'UIS.Stat export (2)'!$A$16:$A$24</c:f>
              <c:strCache>
                <c:ptCount val="9"/>
                <c:pt idx="0">
                  <c:v>Arab States</c:v>
                </c:pt>
                <c:pt idx="1">
                  <c:v>Central Asia</c:v>
                </c:pt>
                <c:pt idx="2">
                  <c:v>Sub-Saharan Africa</c:v>
                </c:pt>
                <c:pt idx="3">
                  <c:v>South and West Asia</c:v>
                </c:pt>
                <c:pt idx="4">
                  <c:v>Latin America and the Caribbean</c:v>
                </c:pt>
                <c:pt idx="5">
                  <c:v>Central and Eastern Europe</c:v>
                </c:pt>
                <c:pt idx="6">
                  <c:v>East Asia and the Pacific</c:v>
                </c:pt>
                <c:pt idx="7">
                  <c:v>North America and Western Europe</c:v>
                </c:pt>
                <c:pt idx="8">
                  <c:v>World</c:v>
                </c:pt>
              </c:strCache>
            </c:strRef>
          </c:cat>
          <c:val>
            <c:numRef>
              <c:f>'UIS.Stat export (2)'!$C$16:$C$24</c:f>
              <c:numCache>
                <c:formatCode>0.0</c:formatCode>
                <c:ptCount val="9"/>
                <c:pt idx="0">
                  <c:v>0.32497999999999999</c:v>
                </c:pt>
                <c:pt idx="1">
                  <c:v>0.18293999999999999</c:v>
                </c:pt>
                <c:pt idx="2">
                  <c:v>0.41345999999999999</c:v>
                </c:pt>
                <c:pt idx="3">
                  <c:v>0.71594999999999998</c:v>
                </c:pt>
                <c:pt idx="4">
                  <c:v>0.69062999999999997</c:v>
                </c:pt>
                <c:pt idx="5">
                  <c:v>1.0536399999999999</c:v>
                </c:pt>
                <c:pt idx="6">
                  <c:v>2.0673599999999999</c:v>
                </c:pt>
                <c:pt idx="7">
                  <c:v>2.4101699999999999</c:v>
                </c:pt>
                <c:pt idx="8">
                  <c:v>1.6888700000000001</c:v>
                </c:pt>
              </c:numCache>
            </c:numRef>
          </c:val>
          <c:extLst>
            <c:ext xmlns:c16="http://schemas.microsoft.com/office/drawing/2014/chart" uri="{C3380CC4-5D6E-409C-BE32-E72D297353CC}">
              <c16:uniqueId val="{00000001-349A-471B-91A8-ACC1214FF6BF}"/>
            </c:ext>
          </c:extLst>
        </c:ser>
        <c:dLbls>
          <c:showLegendKey val="0"/>
          <c:showVal val="0"/>
          <c:showCatName val="0"/>
          <c:showSerName val="0"/>
          <c:showPercent val="0"/>
          <c:showBubbleSize val="0"/>
        </c:dLbls>
        <c:gapWidth val="50"/>
        <c:axId val="227763536"/>
        <c:axId val="227761040"/>
      </c:barChart>
      <c:catAx>
        <c:axId val="227763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227761040"/>
        <c:crosses val="autoZero"/>
        <c:auto val="1"/>
        <c:lblAlgn val="l"/>
        <c:lblOffset val="100"/>
        <c:noMultiLvlLbl val="0"/>
      </c:catAx>
      <c:valAx>
        <c:axId val="227761040"/>
        <c:scaling>
          <c:orientation val="minMax"/>
          <c:max val="2.5"/>
        </c:scaling>
        <c:delete val="0"/>
        <c:axPos val="l"/>
        <c:title>
          <c:tx>
            <c:rich>
              <a:bodyPr rot="-540000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2277635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100">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Poverty_Analysis!$S$46</c:f>
              <c:strCache>
                <c:ptCount val="1"/>
                <c:pt idx="0">
                  <c:v>$1.90 </c:v>
                </c:pt>
              </c:strCache>
            </c:strRef>
          </c:tx>
          <c:spPr>
            <a:ln w="28575" cap="rnd">
              <a:noFill/>
              <a:round/>
            </a:ln>
            <a:effectLst/>
          </c:spPr>
          <c:marker>
            <c:symbol val="circle"/>
            <c:size val="9"/>
            <c:spPr>
              <a:solidFill>
                <a:srgbClr val="C5192D"/>
              </a:solidFill>
              <a:ln w="9525">
                <a:solidFill>
                  <a:schemeClr val="tx1"/>
                </a:solidFill>
              </a:ln>
              <a:effectLst/>
            </c:spPr>
          </c:marker>
          <c:dLbls>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Poverty_Analysis!$R$47:$R$51</c:f>
              <c:strCache>
                <c:ptCount val="5"/>
                <c:pt idx="0">
                  <c:v>Europe &amp; Central Asia</c:v>
                </c:pt>
                <c:pt idx="1">
                  <c:v>Latin America &amp; Caribbean</c:v>
                </c:pt>
                <c:pt idx="2">
                  <c:v>East Asia &amp; Pacific</c:v>
                </c:pt>
                <c:pt idx="3">
                  <c:v>South Asia</c:v>
                </c:pt>
                <c:pt idx="4">
                  <c:v>Sub-Saharan Africa</c:v>
                </c:pt>
              </c:strCache>
            </c:strRef>
          </c:cat>
          <c:val>
            <c:numRef>
              <c:f>Poverty_Analysis!$S$47:$S$51</c:f>
              <c:numCache>
                <c:formatCode>0</c:formatCode>
                <c:ptCount val="5"/>
                <c:pt idx="0">
                  <c:v>2.25</c:v>
                </c:pt>
                <c:pt idx="1">
                  <c:v>5.4</c:v>
                </c:pt>
                <c:pt idx="2">
                  <c:v>3.54</c:v>
                </c:pt>
                <c:pt idx="3">
                  <c:v>15.09</c:v>
                </c:pt>
                <c:pt idx="4">
                  <c:v>40.99</c:v>
                </c:pt>
              </c:numCache>
            </c:numRef>
          </c:val>
          <c:smooth val="0"/>
          <c:extLst>
            <c:ext xmlns:c16="http://schemas.microsoft.com/office/drawing/2014/chart" uri="{C3380CC4-5D6E-409C-BE32-E72D297353CC}">
              <c16:uniqueId val="{00000000-8CD2-437A-A2E0-1EF432332029}"/>
            </c:ext>
          </c:extLst>
        </c:ser>
        <c:ser>
          <c:idx val="1"/>
          <c:order val="1"/>
          <c:tx>
            <c:strRef>
              <c:f>Poverty_Analysis!$T$46</c:f>
              <c:strCache>
                <c:ptCount val="1"/>
                <c:pt idx="0">
                  <c:v>$3.10 </c:v>
                </c:pt>
              </c:strCache>
            </c:strRef>
          </c:tx>
          <c:spPr>
            <a:ln w="28575" cap="rnd">
              <a:noFill/>
              <a:round/>
            </a:ln>
            <a:effectLst/>
          </c:spPr>
          <c:marker>
            <c:symbol val="circle"/>
            <c:size val="9"/>
            <c:spPr>
              <a:solidFill>
                <a:srgbClr val="0077D4"/>
              </a:solidFill>
              <a:ln w="9525">
                <a:solidFill>
                  <a:schemeClr val="tx1"/>
                </a:solidFill>
              </a:ln>
              <a:effectLst/>
            </c:spPr>
          </c:marker>
          <c:dLbls>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Poverty_Analysis!$R$47:$R$51</c:f>
              <c:strCache>
                <c:ptCount val="5"/>
                <c:pt idx="0">
                  <c:v>Europe &amp; Central Asia</c:v>
                </c:pt>
                <c:pt idx="1">
                  <c:v>Latin America &amp; Caribbean</c:v>
                </c:pt>
                <c:pt idx="2">
                  <c:v>East Asia &amp; Pacific</c:v>
                </c:pt>
                <c:pt idx="3">
                  <c:v>South Asia</c:v>
                </c:pt>
                <c:pt idx="4">
                  <c:v>Sub-Saharan Africa</c:v>
                </c:pt>
              </c:strCache>
            </c:strRef>
          </c:cat>
          <c:val>
            <c:numRef>
              <c:f>Poverty_Analysis!$T$47:$T$51</c:f>
              <c:numCache>
                <c:formatCode>0</c:formatCode>
                <c:ptCount val="5"/>
                <c:pt idx="0">
                  <c:v>6.57</c:v>
                </c:pt>
                <c:pt idx="1">
                  <c:v>11.33</c:v>
                </c:pt>
                <c:pt idx="2">
                  <c:v>15.98</c:v>
                </c:pt>
                <c:pt idx="3">
                  <c:v>50.3</c:v>
                </c:pt>
                <c:pt idx="4">
                  <c:v>64.989999999999995</c:v>
                </c:pt>
              </c:numCache>
            </c:numRef>
          </c:val>
          <c:smooth val="0"/>
          <c:extLst>
            <c:ext xmlns:c16="http://schemas.microsoft.com/office/drawing/2014/chart" uri="{C3380CC4-5D6E-409C-BE32-E72D297353CC}">
              <c16:uniqueId val="{00000001-8CD2-437A-A2E0-1EF432332029}"/>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654796560"/>
        <c:axId val="1654796976"/>
      </c:lineChart>
      <c:catAx>
        <c:axId val="1654796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54796976"/>
        <c:crosses val="autoZero"/>
        <c:auto val="1"/>
        <c:lblAlgn val="ctr"/>
        <c:lblOffset val="100"/>
        <c:noMultiLvlLbl val="0"/>
      </c:catAx>
      <c:valAx>
        <c:axId val="1654796976"/>
        <c:scaling>
          <c:orientation val="minMax"/>
          <c:max val="100"/>
        </c:scaling>
        <c:delete val="1"/>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crossAx val="1654796560"/>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Poverty_Analysis!$S$54</c:f>
              <c:strCache>
                <c:ptCount val="1"/>
                <c:pt idx="0">
                  <c:v>$1.50 </c:v>
                </c:pt>
              </c:strCache>
            </c:strRef>
          </c:tx>
          <c:spPr>
            <a:ln w="28575" cap="rnd">
              <a:noFill/>
              <a:round/>
            </a:ln>
            <a:effectLst/>
          </c:spPr>
          <c:marker>
            <c:symbol val="circle"/>
            <c:size val="9"/>
            <c:spPr>
              <a:solidFill>
                <a:srgbClr val="C5192D"/>
              </a:solidFill>
              <a:ln w="9525">
                <a:solidFill>
                  <a:schemeClr val="tx1"/>
                </a:solidFill>
              </a:ln>
              <a:effectLst/>
            </c:spPr>
          </c:marker>
          <c:dLbls>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Poverty_Analysis!$R$55:$R$60</c:f>
              <c:strCache>
                <c:ptCount val="6"/>
                <c:pt idx="0">
                  <c:v>Middle East &amp; North Africa</c:v>
                </c:pt>
                <c:pt idx="1">
                  <c:v>Europe &amp; Central Asia</c:v>
                </c:pt>
                <c:pt idx="2">
                  <c:v>Latin America &amp; Caribbean</c:v>
                </c:pt>
                <c:pt idx="3">
                  <c:v>East Asia &amp; Pacific</c:v>
                </c:pt>
                <c:pt idx="4">
                  <c:v>South Asia</c:v>
                </c:pt>
                <c:pt idx="5">
                  <c:v>Sub-Saharan Africa</c:v>
                </c:pt>
              </c:strCache>
            </c:strRef>
          </c:cat>
          <c:val>
            <c:numRef>
              <c:f>Poverty_Analysis!$S$55:$S$60</c:f>
              <c:numCache>
                <c:formatCode>0</c:formatCode>
                <c:ptCount val="6"/>
                <c:pt idx="0">
                  <c:v>3.82</c:v>
                </c:pt>
                <c:pt idx="1">
                  <c:v>8.1</c:v>
                </c:pt>
                <c:pt idx="2">
                  <c:v>13.86</c:v>
                </c:pt>
                <c:pt idx="3">
                  <c:v>37.24</c:v>
                </c:pt>
                <c:pt idx="4">
                  <c:v>38.450000000000003</c:v>
                </c:pt>
                <c:pt idx="5">
                  <c:v>57.12</c:v>
                </c:pt>
              </c:numCache>
            </c:numRef>
          </c:val>
          <c:smooth val="0"/>
          <c:extLst>
            <c:ext xmlns:c16="http://schemas.microsoft.com/office/drawing/2014/chart" uri="{C3380CC4-5D6E-409C-BE32-E72D297353CC}">
              <c16:uniqueId val="{00000000-80E3-4DF9-8333-E906F9B993A8}"/>
            </c:ext>
          </c:extLst>
        </c:ser>
        <c:ser>
          <c:idx val="1"/>
          <c:order val="1"/>
          <c:tx>
            <c:strRef>
              <c:f>Poverty_Analysis!$T$54</c:f>
              <c:strCache>
                <c:ptCount val="1"/>
                <c:pt idx="0">
                  <c:v>$3.10 </c:v>
                </c:pt>
              </c:strCache>
            </c:strRef>
          </c:tx>
          <c:spPr>
            <a:ln w="28575" cap="rnd">
              <a:noFill/>
              <a:round/>
            </a:ln>
            <a:effectLst/>
          </c:spPr>
          <c:marker>
            <c:symbol val="circle"/>
            <c:size val="9"/>
            <c:spPr>
              <a:solidFill>
                <a:srgbClr val="0077D4"/>
              </a:solidFill>
              <a:ln w="9525">
                <a:solidFill>
                  <a:schemeClr val="tx1"/>
                </a:solidFill>
              </a:ln>
              <a:effectLst/>
            </c:spPr>
          </c:marker>
          <c:dLbls>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Poverty_Analysis!$R$55:$R$60</c:f>
              <c:strCache>
                <c:ptCount val="6"/>
                <c:pt idx="0">
                  <c:v>Middle East &amp; North Africa</c:v>
                </c:pt>
                <c:pt idx="1">
                  <c:v>Europe &amp; Central Asia</c:v>
                </c:pt>
                <c:pt idx="2">
                  <c:v>Latin America &amp; Caribbean</c:v>
                </c:pt>
                <c:pt idx="3">
                  <c:v>East Asia &amp; Pacific</c:v>
                </c:pt>
                <c:pt idx="4">
                  <c:v>South Asia</c:v>
                </c:pt>
                <c:pt idx="5">
                  <c:v>Sub-Saharan Africa</c:v>
                </c:pt>
              </c:strCache>
            </c:strRef>
          </c:cat>
          <c:val>
            <c:numRef>
              <c:f>Poverty_Analysis!$T$55:$T$60</c:f>
              <c:numCache>
                <c:formatCode>0</c:formatCode>
                <c:ptCount val="6"/>
                <c:pt idx="0">
                  <c:v>19.62</c:v>
                </c:pt>
                <c:pt idx="1">
                  <c:v>19.850000000000001</c:v>
                </c:pt>
                <c:pt idx="2">
                  <c:v>26.19</c:v>
                </c:pt>
                <c:pt idx="3">
                  <c:v>64.8</c:v>
                </c:pt>
                <c:pt idx="4">
                  <c:v>73.760000000000005</c:v>
                </c:pt>
                <c:pt idx="5">
                  <c:v>76.84</c:v>
                </c:pt>
              </c:numCache>
            </c:numRef>
          </c:val>
          <c:smooth val="0"/>
          <c:extLst>
            <c:ext xmlns:c16="http://schemas.microsoft.com/office/drawing/2014/chart" uri="{C3380CC4-5D6E-409C-BE32-E72D297353CC}">
              <c16:uniqueId val="{00000001-80E3-4DF9-8333-E906F9B993A8}"/>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784833248"/>
        <c:axId val="1784833664"/>
      </c:lineChart>
      <c:catAx>
        <c:axId val="178483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784833664"/>
        <c:crosses val="autoZero"/>
        <c:auto val="1"/>
        <c:lblAlgn val="ctr"/>
        <c:lblOffset val="100"/>
        <c:noMultiLvlLbl val="0"/>
      </c:catAx>
      <c:valAx>
        <c:axId val="1784833664"/>
        <c:scaling>
          <c:orientation val="minMax"/>
          <c:max val="100"/>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78483324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 Undernourishment_Analysis'!$C$13</c:f>
              <c:strCache>
                <c:ptCount val="1"/>
                <c:pt idx="0">
                  <c:v>1991</c:v>
                </c:pt>
              </c:strCache>
            </c:strRef>
          </c:tx>
          <c:spPr>
            <a:solidFill>
              <a:srgbClr val="95C11F"/>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 Undernourishment_Analysis'!$B$14:$B$19</c:f>
              <c:strCache>
                <c:ptCount val="6"/>
                <c:pt idx="0">
                  <c:v>World</c:v>
                </c:pt>
                <c:pt idx="1">
                  <c:v>Latin America &amp; Caribbean</c:v>
                </c:pt>
                <c:pt idx="2">
                  <c:v>Middle East &amp; North Africa</c:v>
                </c:pt>
                <c:pt idx="3">
                  <c:v>East Asia &amp; Pacific</c:v>
                </c:pt>
                <c:pt idx="4">
                  <c:v>South Asia</c:v>
                </c:pt>
                <c:pt idx="5">
                  <c:v>Sub-Saharan Africa</c:v>
                </c:pt>
              </c:strCache>
            </c:strRef>
          </c:cat>
          <c:val>
            <c:numRef>
              <c:f>' Undernourishment_Analysis'!$C$14:$C$19</c:f>
              <c:numCache>
                <c:formatCode>0</c:formatCode>
                <c:ptCount val="6"/>
                <c:pt idx="0">
                  <c:v>18.600000000000001</c:v>
                </c:pt>
                <c:pt idx="1">
                  <c:v>14.931001108693231</c:v>
                </c:pt>
                <c:pt idx="2">
                  <c:v>7.5117024362741196</c:v>
                </c:pt>
                <c:pt idx="3">
                  <c:v>25.148027179286213</c:v>
                </c:pt>
                <c:pt idx="4">
                  <c:v>24.837203468042873</c:v>
                </c:pt>
                <c:pt idx="5">
                  <c:v>33.416255328230001</c:v>
                </c:pt>
              </c:numCache>
            </c:numRef>
          </c:val>
          <c:extLst>
            <c:ext xmlns:c16="http://schemas.microsoft.com/office/drawing/2014/chart" uri="{C3380CC4-5D6E-409C-BE32-E72D297353CC}">
              <c16:uniqueId val="{00000000-BF34-470C-8F1F-046BCE547025}"/>
            </c:ext>
          </c:extLst>
        </c:ser>
        <c:ser>
          <c:idx val="1"/>
          <c:order val="1"/>
          <c:tx>
            <c:strRef>
              <c:f>' Undernourishment_Analysis'!$D$13</c:f>
              <c:strCache>
                <c:ptCount val="1"/>
                <c:pt idx="0">
                  <c:v>2000</c:v>
                </c:pt>
              </c:strCache>
            </c:strRef>
          </c:tx>
          <c:spPr>
            <a:solidFill>
              <a:srgbClr val="C5192D"/>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 Undernourishment_Analysis'!$B$14:$B$19</c:f>
              <c:strCache>
                <c:ptCount val="6"/>
                <c:pt idx="0">
                  <c:v>World</c:v>
                </c:pt>
                <c:pt idx="1">
                  <c:v>Latin America &amp; Caribbean</c:v>
                </c:pt>
                <c:pt idx="2">
                  <c:v>Middle East &amp; North Africa</c:v>
                </c:pt>
                <c:pt idx="3">
                  <c:v>East Asia &amp; Pacific</c:v>
                </c:pt>
                <c:pt idx="4">
                  <c:v>South Asia</c:v>
                </c:pt>
                <c:pt idx="5">
                  <c:v>Sub-Saharan Africa</c:v>
                </c:pt>
              </c:strCache>
            </c:strRef>
          </c:cat>
          <c:val>
            <c:numRef>
              <c:f>' Undernourishment_Analysis'!$D$14:$D$19</c:f>
              <c:numCache>
                <c:formatCode>0</c:formatCode>
                <c:ptCount val="6"/>
                <c:pt idx="0">
                  <c:v>15</c:v>
                </c:pt>
                <c:pt idx="1">
                  <c:v>12.450447840819702</c:v>
                </c:pt>
                <c:pt idx="2">
                  <c:v>9.0128708339782886</c:v>
                </c:pt>
                <c:pt idx="3">
                  <c:v>18.093819498741524</c:v>
                </c:pt>
                <c:pt idx="4">
                  <c:v>18.779687538990448</c:v>
                </c:pt>
                <c:pt idx="5">
                  <c:v>27.93341174165711</c:v>
                </c:pt>
              </c:numCache>
            </c:numRef>
          </c:val>
          <c:extLst>
            <c:ext xmlns:c16="http://schemas.microsoft.com/office/drawing/2014/chart" uri="{C3380CC4-5D6E-409C-BE32-E72D297353CC}">
              <c16:uniqueId val="{00000001-BF34-470C-8F1F-046BCE547025}"/>
            </c:ext>
          </c:extLst>
        </c:ser>
        <c:ser>
          <c:idx val="2"/>
          <c:order val="2"/>
          <c:tx>
            <c:strRef>
              <c:f>' Undernourishment_Analysis'!$E$13</c:f>
              <c:strCache>
                <c:ptCount val="1"/>
                <c:pt idx="0">
                  <c:v>2015</c:v>
                </c:pt>
              </c:strCache>
            </c:strRef>
          </c:tx>
          <c:spPr>
            <a:solidFill>
              <a:srgbClr val="0077D4"/>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 Undernourishment_Analysis'!$B$14:$B$19</c:f>
              <c:strCache>
                <c:ptCount val="6"/>
                <c:pt idx="0">
                  <c:v>World</c:v>
                </c:pt>
                <c:pt idx="1">
                  <c:v>Latin America &amp; Caribbean</c:v>
                </c:pt>
                <c:pt idx="2">
                  <c:v>Middle East &amp; North Africa</c:v>
                </c:pt>
                <c:pt idx="3">
                  <c:v>East Asia &amp; Pacific</c:v>
                </c:pt>
                <c:pt idx="4">
                  <c:v>South Asia</c:v>
                </c:pt>
                <c:pt idx="5">
                  <c:v>Sub-Saharan Africa</c:v>
                </c:pt>
              </c:strCache>
            </c:strRef>
          </c:cat>
          <c:val>
            <c:numRef>
              <c:f>' Undernourishment_Analysis'!$E$14:$E$19</c:f>
              <c:numCache>
                <c:formatCode>0</c:formatCode>
                <c:ptCount val="6"/>
                <c:pt idx="0">
                  <c:v>10.8</c:v>
                </c:pt>
                <c:pt idx="1">
                  <c:v>7.3695449090028866</c:v>
                </c:pt>
                <c:pt idx="2">
                  <c:v>8.2009738855981382</c:v>
                </c:pt>
                <c:pt idx="3">
                  <c:v>9.7464358955717358</c:v>
                </c:pt>
                <c:pt idx="4">
                  <c:v>16.222531639152312</c:v>
                </c:pt>
                <c:pt idx="5">
                  <c:v>18.522967043937918</c:v>
                </c:pt>
              </c:numCache>
            </c:numRef>
          </c:val>
          <c:extLst>
            <c:ext xmlns:c16="http://schemas.microsoft.com/office/drawing/2014/chart" uri="{C3380CC4-5D6E-409C-BE32-E72D297353CC}">
              <c16:uniqueId val="{00000002-BF34-470C-8F1F-046BCE547025}"/>
            </c:ext>
          </c:extLst>
        </c:ser>
        <c:dLbls>
          <c:dLblPos val="outEnd"/>
          <c:showLegendKey val="0"/>
          <c:showVal val="1"/>
          <c:showCatName val="0"/>
          <c:showSerName val="0"/>
          <c:showPercent val="0"/>
          <c:showBubbleSize val="0"/>
        </c:dLbls>
        <c:gapWidth val="100"/>
        <c:axId val="449877008"/>
        <c:axId val="449877840"/>
      </c:barChart>
      <c:catAx>
        <c:axId val="4498770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449877840"/>
        <c:crosses val="autoZero"/>
        <c:auto val="1"/>
        <c:lblAlgn val="ctr"/>
        <c:lblOffset val="100"/>
        <c:noMultiLvlLbl val="0"/>
      </c:catAx>
      <c:valAx>
        <c:axId val="449877840"/>
        <c:scaling>
          <c:orientation val="minMax"/>
          <c:max val="60"/>
        </c:scaling>
        <c:delete val="0"/>
        <c:axPos val="b"/>
        <c:title>
          <c:tx>
            <c:rich>
              <a:bodyPr rot="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4498770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Underweight_Analysis!$C$13</c:f>
              <c:strCache>
                <c:ptCount val="1"/>
                <c:pt idx="0">
                  <c:v>1990</c:v>
                </c:pt>
              </c:strCache>
            </c:strRef>
          </c:tx>
          <c:spPr>
            <a:solidFill>
              <a:srgbClr val="95C11F"/>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Underweight_Analysis!$B$14:$B$21</c:f>
              <c:strCache>
                <c:ptCount val="8"/>
                <c:pt idx="0">
                  <c:v>World</c:v>
                </c:pt>
                <c:pt idx="1">
                  <c:v>North America</c:v>
                </c:pt>
                <c:pt idx="2">
                  <c:v>Europe &amp; Central Asia</c:v>
                </c:pt>
                <c:pt idx="3">
                  <c:v>Latin America &amp; Caribbean</c:v>
                </c:pt>
                <c:pt idx="4">
                  <c:v>East Asia &amp; Pacific</c:v>
                </c:pt>
                <c:pt idx="5">
                  <c:v>Middle East &amp; North Africa</c:v>
                </c:pt>
                <c:pt idx="6">
                  <c:v>Sub-Saharan Africa</c:v>
                </c:pt>
                <c:pt idx="7">
                  <c:v>South Asia</c:v>
                </c:pt>
              </c:strCache>
            </c:strRef>
          </c:cat>
          <c:val>
            <c:numRef>
              <c:f>Underweight_Analysis!$C$14:$C$21</c:f>
              <c:numCache>
                <c:formatCode>0</c:formatCode>
                <c:ptCount val="8"/>
                <c:pt idx="0">
                  <c:v>24.96013297</c:v>
                </c:pt>
                <c:pt idx="1">
                  <c:v>1.1000000000000001</c:v>
                </c:pt>
                <c:pt idx="2">
                  <c:v>10.8</c:v>
                </c:pt>
                <c:pt idx="3">
                  <c:v>7.3</c:v>
                </c:pt>
                <c:pt idx="4">
                  <c:v>16.5</c:v>
                </c:pt>
                <c:pt idx="5">
                  <c:v>11.8</c:v>
                </c:pt>
                <c:pt idx="6">
                  <c:v>27.9</c:v>
                </c:pt>
                <c:pt idx="7">
                  <c:v>52.2</c:v>
                </c:pt>
              </c:numCache>
            </c:numRef>
          </c:val>
          <c:extLst>
            <c:ext xmlns:c16="http://schemas.microsoft.com/office/drawing/2014/chart" uri="{C3380CC4-5D6E-409C-BE32-E72D297353CC}">
              <c16:uniqueId val="{00000000-6C0D-413F-99ED-A52B6AFA2DC8}"/>
            </c:ext>
          </c:extLst>
        </c:ser>
        <c:ser>
          <c:idx val="1"/>
          <c:order val="1"/>
          <c:tx>
            <c:strRef>
              <c:f>Underweight_Analysis!$D$13</c:f>
              <c:strCache>
                <c:ptCount val="1"/>
                <c:pt idx="0">
                  <c:v>2000</c:v>
                </c:pt>
              </c:strCache>
            </c:strRef>
          </c:tx>
          <c:spPr>
            <a:solidFill>
              <a:srgbClr val="C5192D"/>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Underweight_Analysis!$B$14:$B$21</c:f>
              <c:strCache>
                <c:ptCount val="8"/>
                <c:pt idx="0">
                  <c:v>World</c:v>
                </c:pt>
                <c:pt idx="1">
                  <c:v>North America</c:v>
                </c:pt>
                <c:pt idx="2">
                  <c:v>Europe &amp; Central Asia</c:v>
                </c:pt>
                <c:pt idx="3">
                  <c:v>Latin America &amp; Caribbean</c:v>
                </c:pt>
                <c:pt idx="4">
                  <c:v>East Asia &amp; Pacific</c:v>
                </c:pt>
                <c:pt idx="5">
                  <c:v>Middle East &amp; North Africa</c:v>
                </c:pt>
                <c:pt idx="6">
                  <c:v>Sub-Saharan Africa</c:v>
                </c:pt>
                <c:pt idx="7">
                  <c:v>South Asia</c:v>
                </c:pt>
              </c:strCache>
            </c:strRef>
          </c:cat>
          <c:val>
            <c:numRef>
              <c:f>Underweight_Analysis!$D$14:$D$21</c:f>
              <c:numCache>
                <c:formatCode>0</c:formatCode>
                <c:ptCount val="8"/>
                <c:pt idx="0">
                  <c:v>20.734960439999998</c:v>
                </c:pt>
                <c:pt idx="1">
                  <c:v>0.9</c:v>
                </c:pt>
                <c:pt idx="2">
                  <c:v>5.2</c:v>
                </c:pt>
                <c:pt idx="3">
                  <c:v>4.8</c:v>
                </c:pt>
                <c:pt idx="4">
                  <c:v>10.5</c:v>
                </c:pt>
                <c:pt idx="5">
                  <c:v>8.8000000000000007</c:v>
                </c:pt>
                <c:pt idx="6">
                  <c:v>23.4</c:v>
                </c:pt>
                <c:pt idx="7">
                  <c:v>42.5</c:v>
                </c:pt>
              </c:numCache>
            </c:numRef>
          </c:val>
          <c:extLst>
            <c:ext xmlns:c16="http://schemas.microsoft.com/office/drawing/2014/chart" uri="{C3380CC4-5D6E-409C-BE32-E72D297353CC}">
              <c16:uniqueId val="{00000001-6C0D-413F-99ED-A52B6AFA2DC8}"/>
            </c:ext>
          </c:extLst>
        </c:ser>
        <c:ser>
          <c:idx val="2"/>
          <c:order val="2"/>
          <c:tx>
            <c:strRef>
              <c:f>Underweight_Analysis!$E$13</c:f>
              <c:strCache>
                <c:ptCount val="1"/>
                <c:pt idx="0">
                  <c:v>2015</c:v>
                </c:pt>
              </c:strCache>
            </c:strRef>
          </c:tx>
          <c:spPr>
            <a:solidFill>
              <a:srgbClr val="0077D4"/>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Underweight_Analysis!$B$14:$B$21</c:f>
              <c:strCache>
                <c:ptCount val="8"/>
                <c:pt idx="0">
                  <c:v>World</c:v>
                </c:pt>
                <c:pt idx="1">
                  <c:v>North America</c:v>
                </c:pt>
                <c:pt idx="2">
                  <c:v>Europe &amp; Central Asia</c:v>
                </c:pt>
                <c:pt idx="3">
                  <c:v>Latin America &amp; Caribbean</c:v>
                </c:pt>
                <c:pt idx="4">
                  <c:v>East Asia &amp; Pacific</c:v>
                </c:pt>
                <c:pt idx="5">
                  <c:v>Middle East &amp; North Africa</c:v>
                </c:pt>
                <c:pt idx="6">
                  <c:v>Sub-Saharan Africa</c:v>
                </c:pt>
                <c:pt idx="7">
                  <c:v>South Asia</c:v>
                </c:pt>
              </c:strCache>
            </c:strRef>
          </c:cat>
          <c:val>
            <c:numRef>
              <c:f>Underweight_Analysis!$E$14:$E$21</c:f>
              <c:numCache>
                <c:formatCode>0</c:formatCode>
                <c:ptCount val="8"/>
                <c:pt idx="0">
                  <c:v>13.92745762</c:v>
                </c:pt>
                <c:pt idx="1">
                  <c:v>0.7</c:v>
                </c:pt>
                <c:pt idx="2">
                  <c:v>1.6</c:v>
                </c:pt>
                <c:pt idx="3">
                  <c:v>2.5</c:v>
                </c:pt>
                <c:pt idx="4">
                  <c:v>5.0999999999999996</c:v>
                </c:pt>
                <c:pt idx="5">
                  <c:v>5.5</c:v>
                </c:pt>
                <c:pt idx="6">
                  <c:v>17.8</c:v>
                </c:pt>
                <c:pt idx="7">
                  <c:v>29</c:v>
                </c:pt>
              </c:numCache>
            </c:numRef>
          </c:val>
          <c:extLst>
            <c:ext xmlns:c16="http://schemas.microsoft.com/office/drawing/2014/chart" uri="{C3380CC4-5D6E-409C-BE32-E72D297353CC}">
              <c16:uniqueId val="{00000002-6C0D-413F-99ED-A52B6AFA2DC8}"/>
            </c:ext>
          </c:extLst>
        </c:ser>
        <c:dLbls>
          <c:dLblPos val="outEnd"/>
          <c:showLegendKey val="0"/>
          <c:showVal val="1"/>
          <c:showCatName val="0"/>
          <c:showSerName val="0"/>
          <c:showPercent val="0"/>
          <c:showBubbleSize val="0"/>
        </c:dLbls>
        <c:gapWidth val="100"/>
        <c:axId val="686020368"/>
        <c:axId val="686008304"/>
      </c:barChart>
      <c:catAx>
        <c:axId val="6860203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686008304"/>
        <c:crosses val="autoZero"/>
        <c:auto val="1"/>
        <c:lblAlgn val="ctr"/>
        <c:lblOffset val="100"/>
        <c:noMultiLvlLbl val="0"/>
      </c:catAx>
      <c:valAx>
        <c:axId val="68600830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6860203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12700">
              <a:solidFill>
                <a:schemeClr val="tx2"/>
              </a:solidFill>
            </a:ln>
          </c:spPr>
          <c:dPt>
            <c:idx val="0"/>
            <c:bubble3D val="0"/>
            <c:spPr>
              <a:solidFill>
                <a:srgbClr val="0077D4"/>
              </a:solidFill>
              <a:ln w="12700">
                <a:solidFill>
                  <a:schemeClr val="tx2"/>
                </a:solidFill>
              </a:ln>
              <a:effectLst/>
            </c:spPr>
            <c:extLst>
              <c:ext xmlns:c16="http://schemas.microsoft.com/office/drawing/2014/chart" uri="{C3380CC4-5D6E-409C-BE32-E72D297353CC}">
                <c16:uniqueId val="{00000001-83AC-455F-92C2-35E43EEF573C}"/>
              </c:ext>
            </c:extLst>
          </c:dPt>
          <c:dPt>
            <c:idx val="1"/>
            <c:bubble3D val="0"/>
            <c:spPr>
              <a:solidFill>
                <a:srgbClr val="C5192D"/>
              </a:solidFill>
              <a:ln w="12700">
                <a:solidFill>
                  <a:schemeClr val="tx2"/>
                </a:solidFill>
              </a:ln>
              <a:effectLst/>
            </c:spPr>
            <c:extLst>
              <c:ext xmlns:c16="http://schemas.microsoft.com/office/drawing/2014/chart" uri="{C3380CC4-5D6E-409C-BE32-E72D297353CC}">
                <c16:uniqueId val="{00000003-83AC-455F-92C2-35E43EEF573C}"/>
              </c:ext>
            </c:extLst>
          </c:dPt>
          <c:dPt>
            <c:idx val="2"/>
            <c:bubble3D val="0"/>
            <c:spPr>
              <a:solidFill>
                <a:srgbClr val="95C11F"/>
              </a:solidFill>
              <a:ln w="12700">
                <a:solidFill>
                  <a:schemeClr val="tx2"/>
                </a:solidFill>
              </a:ln>
              <a:effectLst/>
            </c:spPr>
            <c:extLst>
              <c:ext xmlns:c16="http://schemas.microsoft.com/office/drawing/2014/chart" uri="{C3380CC4-5D6E-409C-BE32-E72D297353CC}">
                <c16:uniqueId val="{00000005-83AC-455F-92C2-35E43EEF573C}"/>
              </c:ext>
            </c:extLst>
          </c:dPt>
          <c:dPt>
            <c:idx val="3"/>
            <c:bubble3D val="0"/>
            <c:spPr>
              <a:solidFill>
                <a:srgbClr val="9F358B"/>
              </a:solidFill>
              <a:ln w="12700">
                <a:solidFill>
                  <a:schemeClr val="tx2"/>
                </a:solidFill>
              </a:ln>
              <a:effectLst/>
            </c:spPr>
            <c:extLst>
              <c:ext xmlns:c16="http://schemas.microsoft.com/office/drawing/2014/chart" uri="{C3380CC4-5D6E-409C-BE32-E72D297353CC}">
                <c16:uniqueId val="{00000007-83AC-455F-92C2-35E43EEF573C}"/>
              </c:ext>
            </c:extLst>
          </c:dPt>
          <c:dPt>
            <c:idx val="4"/>
            <c:bubble3D val="0"/>
            <c:spPr>
              <a:solidFill>
                <a:srgbClr val="F39200"/>
              </a:solidFill>
              <a:ln w="12700">
                <a:solidFill>
                  <a:schemeClr val="tx2"/>
                </a:solidFill>
              </a:ln>
              <a:effectLst/>
            </c:spPr>
            <c:extLst>
              <c:ext xmlns:c16="http://schemas.microsoft.com/office/drawing/2014/chart" uri="{C3380CC4-5D6E-409C-BE32-E72D297353CC}">
                <c16:uniqueId val="{00000009-83AC-455F-92C2-35E43EEF573C}"/>
              </c:ext>
            </c:extLst>
          </c:dPt>
          <c:dPt>
            <c:idx val="5"/>
            <c:bubble3D val="0"/>
            <c:spPr>
              <a:solidFill>
                <a:srgbClr val="EC619F"/>
              </a:solidFill>
              <a:ln w="12700">
                <a:solidFill>
                  <a:schemeClr val="tx2"/>
                </a:solidFill>
              </a:ln>
              <a:effectLst/>
            </c:spPr>
            <c:extLst>
              <c:ext xmlns:c16="http://schemas.microsoft.com/office/drawing/2014/chart" uri="{C3380CC4-5D6E-409C-BE32-E72D297353CC}">
                <c16:uniqueId val="{0000000B-83AC-455F-92C2-35E43EEF573C}"/>
              </c:ext>
            </c:extLst>
          </c:dPt>
          <c:dPt>
            <c:idx val="6"/>
            <c:bubble3D val="0"/>
            <c:spPr>
              <a:solidFill>
                <a:srgbClr val="004D6D"/>
              </a:solidFill>
              <a:ln w="12700">
                <a:solidFill>
                  <a:schemeClr val="tx2"/>
                </a:solidFill>
              </a:ln>
              <a:effectLst/>
            </c:spPr>
            <c:extLst>
              <c:ext xmlns:c16="http://schemas.microsoft.com/office/drawing/2014/chart" uri="{C3380CC4-5D6E-409C-BE32-E72D297353CC}">
                <c16:uniqueId val="{0000000D-83AC-455F-92C2-35E43EEF573C}"/>
              </c:ext>
            </c:extLst>
          </c:dPt>
          <c:dLbls>
            <c:dLbl>
              <c:idx val="0"/>
              <c:tx>
                <c:rich>
                  <a:bodyPr/>
                  <a:lstStyle/>
                  <a:p>
                    <a:fld id="{D781F365-E392-47C8-A1B3-AC51939009F0}"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3AC-455F-92C2-35E43EEF573C}"/>
                </c:ext>
              </c:extLst>
            </c:dLbl>
            <c:dLbl>
              <c:idx val="1"/>
              <c:tx>
                <c:rich>
                  <a:bodyPr/>
                  <a:lstStyle/>
                  <a:p>
                    <a:fld id="{66DB4505-4B65-4C1D-9445-BDB592154AE1}"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3AC-455F-92C2-35E43EEF573C}"/>
                </c:ext>
              </c:extLst>
            </c:dLbl>
            <c:dLbl>
              <c:idx val="2"/>
              <c:tx>
                <c:rich>
                  <a:bodyPr/>
                  <a:lstStyle/>
                  <a:p>
                    <a:fld id="{E766BC91-F25D-4163-98E5-7B2C0E03C476}"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3AC-455F-92C2-35E43EEF573C}"/>
                </c:ext>
              </c:extLst>
            </c:dLbl>
            <c:dLbl>
              <c:idx val="3"/>
              <c:tx>
                <c:rich>
                  <a:bodyPr/>
                  <a:lstStyle/>
                  <a:p>
                    <a:fld id="{04F478E6-408D-4EBF-A615-9F7A9EB64EE2}"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3AC-455F-92C2-35E43EEF573C}"/>
                </c:ext>
              </c:extLst>
            </c:dLbl>
            <c:dLbl>
              <c:idx val="4"/>
              <c:tx>
                <c:rich>
                  <a:bodyPr/>
                  <a:lstStyle/>
                  <a:p>
                    <a:fld id="{F32199DD-8E35-4E03-B6E3-659A10FCF03B}"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3AC-455F-92C2-35E43EEF573C}"/>
                </c:ext>
              </c:extLst>
            </c:dLbl>
            <c:dLbl>
              <c:idx val="5"/>
              <c:tx>
                <c:rich>
                  <a:bodyPr/>
                  <a:lstStyle/>
                  <a:p>
                    <a:fld id="{5452E3E6-01BB-4E9B-8B2D-C1620FA6A4FD}"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83AC-455F-92C2-35E43EEF573C}"/>
                </c:ext>
              </c:extLst>
            </c:dLbl>
            <c:dLbl>
              <c:idx val="6"/>
              <c:tx>
                <c:rich>
                  <a:bodyPr/>
                  <a:lstStyle/>
                  <a:p>
                    <a:fld id="{3439CBFC-94BA-47F1-8F65-E1DA85D1BDFA}"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83AC-455F-92C2-35E43EEF573C}"/>
                </c:ext>
              </c:extLst>
            </c:dLbl>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GDP_Analysis!$B$34:$B$40</c:f>
              <c:strCache>
                <c:ptCount val="7"/>
                <c:pt idx="0">
                  <c:v>South Asia</c:v>
                </c:pt>
                <c:pt idx="1">
                  <c:v>East Asia &amp; Pacific</c:v>
                </c:pt>
                <c:pt idx="2">
                  <c:v>Europe &amp; Central Asia</c:v>
                </c:pt>
                <c:pt idx="3">
                  <c:v>Sub-Saharan Africa</c:v>
                </c:pt>
                <c:pt idx="4">
                  <c:v>Middle East &amp; North Africa</c:v>
                </c:pt>
                <c:pt idx="5">
                  <c:v>Latin America &amp; Caribbean</c:v>
                </c:pt>
                <c:pt idx="6">
                  <c:v>North America</c:v>
                </c:pt>
              </c:strCache>
            </c:strRef>
          </c:cat>
          <c:val>
            <c:numRef>
              <c:f>GDP_Analysis!$C$34:$C$40</c:f>
              <c:numCache>
                <c:formatCode>0</c:formatCode>
                <c:ptCount val="7"/>
                <c:pt idx="0">
                  <c:v>8.5751814912755115</c:v>
                </c:pt>
                <c:pt idx="1">
                  <c:v>31.879749913424121</c:v>
                </c:pt>
                <c:pt idx="2">
                  <c:v>23.895269639722532</c:v>
                </c:pt>
                <c:pt idx="3">
                  <c:v>3.2289402337462461</c:v>
                </c:pt>
                <c:pt idx="4">
                  <c:v>6.932556418463709</c:v>
                </c:pt>
                <c:pt idx="5">
                  <c:v>8.4708597470158722</c:v>
                </c:pt>
                <c:pt idx="6">
                  <c:v>17.043721403346723</c:v>
                </c:pt>
              </c:numCache>
            </c:numRef>
          </c:val>
          <c:extLst>
            <c:ext xmlns:c16="http://schemas.microsoft.com/office/drawing/2014/chart" uri="{C3380CC4-5D6E-409C-BE32-E72D297353CC}">
              <c16:uniqueId val="{0000000E-83AC-455F-92C2-35E43EEF573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sz="1000" b="1">
          <a:solidFill>
            <a:schemeClr val="bg1"/>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'Rural-Urban (2)'!$C$31</c:f>
              <c:strCache>
                <c:ptCount val="1"/>
                <c:pt idx="0">
                  <c:v>World</c:v>
                </c:pt>
              </c:strCache>
            </c:strRef>
          </c:tx>
          <c:spPr>
            <a:ln w="28575" cap="rnd">
              <a:solidFill>
                <a:schemeClr val="tx2"/>
              </a:solidFill>
              <a:prstDash val="solid"/>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(2)'!$D$31:$AC$31</c:f>
              <c:numCache>
                <c:formatCode>0</c:formatCode>
                <c:ptCount val="26"/>
                <c:pt idx="0">
                  <c:v>42.92698593599345</c:v>
                </c:pt>
                <c:pt idx="1">
                  <c:v>43.286290750221312</c:v>
                </c:pt>
                <c:pt idx="2">
                  <c:v>43.624984854378802</c:v>
                </c:pt>
                <c:pt idx="3">
                  <c:v>43.982384207289101</c:v>
                </c:pt>
                <c:pt idx="4">
                  <c:v>44.335152438874978</c:v>
                </c:pt>
                <c:pt idx="5">
                  <c:v>44.704078776856136</c:v>
                </c:pt>
                <c:pt idx="6">
                  <c:v>45.058533849184087</c:v>
                </c:pt>
                <c:pt idx="7">
                  <c:v>45.417778743924245</c:v>
                </c:pt>
                <c:pt idx="8">
                  <c:v>45.782840776527628</c:v>
                </c:pt>
                <c:pt idx="9">
                  <c:v>46.154646299273047</c:v>
                </c:pt>
                <c:pt idx="10">
                  <c:v>46.536485793104895</c:v>
                </c:pt>
                <c:pt idx="11">
                  <c:v>46.982335692445545</c:v>
                </c:pt>
                <c:pt idx="12">
                  <c:v>47.477138828352281</c:v>
                </c:pt>
                <c:pt idx="13">
                  <c:v>47.975634814069245</c:v>
                </c:pt>
                <c:pt idx="14">
                  <c:v>48.479799414672613</c:v>
                </c:pt>
                <c:pt idx="15">
                  <c:v>48.987048872058978</c:v>
                </c:pt>
                <c:pt idx="16">
                  <c:v>49.487612852905386</c:v>
                </c:pt>
                <c:pt idx="17">
                  <c:v>49.98614992907369</c:v>
                </c:pt>
                <c:pt idx="18">
                  <c:v>50.490977228916634</c:v>
                </c:pt>
                <c:pt idx="19">
                  <c:v>50.990015378278436</c:v>
                </c:pt>
                <c:pt idx="20">
                  <c:v>51.48494557902967</c:v>
                </c:pt>
                <c:pt idx="21">
                  <c:v>51.975751033359067</c:v>
                </c:pt>
                <c:pt idx="22">
                  <c:v>52.455168031886181</c:v>
                </c:pt>
                <c:pt idx="23">
                  <c:v>52.935090692806611</c:v>
                </c:pt>
                <c:pt idx="24">
                  <c:v>53.398826865901029</c:v>
                </c:pt>
                <c:pt idx="25">
                  <c:v>53.857238267902055</c:v>
                </c:pt>
              </c:numCache>
            </c:numRef>
          </c:val>
          <c:smooth val="0"/>
          <c:extLst>
            <c:ext xmlns:c16="http://schemas.microsoft.com/office/drawing/2014/chart" uri="{C3380CC4-5D6E-409C-BE32-E72D297353CC}">
              <c16:uniqueId val="{00000000-A66E-4E93-B31F-C60AD02C447C}"/>
            </c:ext>
          </c:extLst>
        </c:ser>
        <c:ser>
          <c:idx val="1"/>
          <c:order val="1"/>
          <c:tx>
            <c:strRef>
              <c:f>'Rural-Urban (2)'!$C$32</c:f>
              <c:strCache>
                <c:ptCount val="1"/>
                <c:pt idx="0">
                  <c:v>South Asia</c:v>
                </c:pt>
              </c:strCache>
            </c:strRef>
          </c:tx>
          <c:spPr>
            <a:ln w="28575" cap="rnd">
              <a:solidFill>
                <a:srgbClr val="0077D4"/>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(2)'!$D$32:$AC$32</c:f>
              <c:numCache>
                <c:formatCode>0</c:formatCode>
                <c:ptCount val="26"/>
                <c:pt idx="0">
                  <c:v>25.025353633309553</c:v>
                </c:pt>
                <c:pt idx="1">
                  <c:v>25.275833283822887</c:v>
                </c:pt>
                <c:pt idx="2">
                  <c:v>25.498493459718251</c:v>
                </c:pt>
                <c:pt idx="3">
                  <c:v>25.722160581729007</c:v>
                </c:pt>
                <c:pt idx="4">
                  <c:v>25.948333437915171</c:v>
                </c:pt>
                <c:pt idx="5">
                  <c:v>26.176740474701056</c:v>
                </c:pt>
                <c:pt idx="6">
                  <c:v>26.409663750719766</c:v>
                </c:pt>
                <c:pt idx="7">
                  <c:v>26.645430671613031</c:v>
                </c:pt>
                <c:pt idx="8">
                  <c:v>26.883856142743255</c:v>
                </c:pt>
                <c:pt idx="9">
                  <c:v>27.125063717199417</c:v>
                </c:pt>
                <c:pt idx="10">
                  <c:v>27.368574329523913</c:v>
                </c:pt>
                <c:pt idx="11">
                  <c:v>27.651746383980999</c:v>
                </c:pt>
                <c:pt idx="12">
                  <c:v>28.003466614047287</c:v>
                </c:pt>
                <c:pt idx="13">
                  <c:v>28.359338020296388</c:v>
                </c:pt>
                <c:pt idx="14">
                  <c:v>28.720726784654467</c:v>
                </c:pt>
                <c:pt idx="15">
                  <c:v>29.086176585308639</c:v>
                </c:pt>
                <c:pt idx="16">
                  <c:v>29.45673311454782</c:v>
                </c:pt>
                <c:pt idx="17">
                  <c:v>29.832889592092631</c:v>
                </c:pt>
                <c:pt idx="18">
                  <c:v>30.214178526075091</c:v>
                </c:pt>
                <c:pt idx="19">
                  <c:v>30.598315932567552</c:v>
                </c:pt>
                <c:pt idx="20">
                  <c:v>30.986248979612473</c:v>
                </c:pt>
                <c:pt idx="21">
                  <c:v>31.378515142230924</c:v>
                </c:pt>
                <c:pt idx="22">
                  <c:v>31.77909220028889</c:v>
                </c:pt>
                <c:pt idx="23">
                  <c:v>32.187102362703762</c:v>
                </c:pt>
                <c:pt idx="24">
                  <c:v>32.603375572264483</c:v>
                </c:pt>
                <c:pt idx="25">
                  <c:v>33.028215305846672</c:v>
                </c:pt>
              </c:numCache>
            </c:numRef>
          </c:val>
          <c:smooth val="0"/>
          <c:extLst>
            <c:ext xmlns:c16="http://schemas.microsoft.com/office/drawing/2014/chart" uri="{C3380CC4-5D6E-409C-BE32-E72D297353CC}">
              <c16:uniqueId val="{00000001-A66E-4E93-B31F-C60AD02C447C}"/>
            </c:ext>
          </c:extLst>
        </c:ser>
        <c:ser>
          <c:idx val="2"/>
          <c:order val="2"/>
          <c:tx>
            <c:strRef>
              <c:f>'Rural-Urban (2)'!$C$33</c:f>
              <c:strCache>
                <c:ptCount val="1"/>
                <c:pt idx="0">
                  <c:v>East Asia &amp; Pacific</c:v>
                </c:pt>
              </c:strCache>
            </c:strRef>
          </c:tx>
          <c:spPr>
            <a:ln w="28575" cap="rnd">
              <a:solidFill>
                <a:srgbClr val="C5192D"/>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(2)'!$D$33:$AC$33</c:f>
              <c:numCache>
                <c:formatCode>0</c:formatCode>
                <c:ptCount val="26"/>
                <c:pt idx="0">
                  <c:v>33.650132228463981</c:v>
                </c:pt>
                <c:pt idx="1">
                  <c:v>34.34363029883756</c:v>
                </c:pt>
                <c:pt idx="2">
                  <c:v>35.056431528682367</c:v>
                </c:pt>
                <c:pt idx="3">
                  <c:v>35.785267087198022</c:v>
                </c:pt>
                <c:pt idx="4">
                  <c:v>36.53333213087906</c:v>
                </c:pt>
                <c:pt idx="5">
                  <c:v>37.295693447112903</c:v>
                </c:pt>
                <c:pt idx="6">
                  <c:v>38.067815975112111</c:v>
                </c:pt>
                <c:pt idx="7">
                  <c:v>38.83632538638814</c:v>
                </c:pt>
                <c:pt idx="8">
                  <c:v>39.617779171064427</c:v>
                </c:pt>
                <c:pt idx="9">
                  <c:v>40.408518500250729</c:v>
                </c:pt>
                <c:pt idx="10">
                  <c:v>41.226724425036899</c:v>
                </c:pt>
                <c:pt idx="11">
                  <c:v>42.224348363949289</c:v>
                </c:pt>
                <c:pt idx="12">
                  <c:v>43.31249419247029</c:v>
                </c:pt>
                <c:pt idx="13">
                  <c:v>44.401365119263154</c:v>
                </c:pt>
                <c:pt idx="14">
                  <c:v>45.493342759899349</c:v>
                </c:pt>
                <c:pt idx="15">
                  <c:v>46.583631594566896</c:v>
                </c:pt>
                <c:pt idx="16">
                  <c:v>47.641352945804755</c:v>
                </c:pt>
                <c:pt idx="17">
                  <c:v>48.680464050008666</c:v>
                </c:pt>
                <c:pt idx="18">
                  <c:v>49.727907796425242</c:v>
                </c:pt>
                <c:pt idx="19">
                  <c:v>50.764785922843949</c:v>
                </c:pt>
                <c:pt idx="20">
                  <c:v>51.798155156697064</c:v>
                </c:pt>
                <c:pt idx="21">
                  <c:v>52.821582147433197</c:v>
                </c:pt>
                <c:pt idx="22">
                  <c:v>53.818492262824499</c:v>
                </c:pt>
                <c:pt idx="23">
                  <c:v>54.784241681824568</c:v>
                </c:pt>
                <c:pt idx="24">
                  <c:v>55.720922120717944</c:v>
                </c:pt>
                <c:pt idx="25">
                  <c:v>56.629241678345238</c:v>
                </c:pt>
              </c:numCache>
            </c:numRef>
          </c:val>
          <c:smooth val="0"/>
          <c:extLst>
            <c:ext xmlns:c16="http://schemas.microsoft.com/office/drawing/2014/chart" uri="{C3380CC4-5D6E-409C-BE32-E72D297353CC}">
              <c16:uniqueId val="{00000002-A66E-4E93-B31F-C60AD02C447C}"/>
            </c:ext>
          </c:extLst>
        </c:ser>
        <c:ser>
          <c:idx val="3"/>
          <c:order val="3"/>
          <c:tx>
            <c:strRef>
              <c:f>'Rural-Urban (2)'!$C$34</c:f>
              <c:strCache>
                <c:ptCount val="1"/>
                <c:pt idx="0">
                  <c:v>Europe &amp; Central Asia</c:v>
                </c:pt>
              </c:strCache>
            </c:strRef>
          </c:tx>
          <c:spPr>
            <a:ln w="28575" cap="rnd">
              <a:solidFill>
                <a:srgbClr val="EC619F"/>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(2)'!$D$34:$AC$34</c:f>
              <c:numCache>
                <c:formatCode>0</c:formatCode>
                <c:ptCount val="26"/>
                <c:pt idx="0">
                  <c:v>67.596824384841696</c:v>
                </c:pt>
                <c:pt idx="1">
                  <c:v>67.715533171932094</c:v>
                </c:pt>
                <c:pt idx="2">
                  <c:v>67.80016865882115</c:v>
                </c:pt>
                <c:pt idx="3">
                  <c:v>67.862970887775987</c:v>
                </c:pt>
                <c:pt idx="4">
                  <c:v>67.926784466215679</c:v>
                </c:pt>
                <c:pt idx="5">
                  <c:v>67.992601334548795</c:v>
                </c:pt>
                <c:pt idx="6">
                  <c:v>68.053840801722274</c:v>
                </c:pt>
                <c:pt idx="7">
                  <c:v>68.11100685617167</c:v>
                </c:pt>
                <c:pt idx="8">
                  <c:v>68.172448008053223</c:v>
                </c:pt>
                <c:pt idx="9">
                  <c:v>68.244538084852266</c:v>
                </c:pt>
                <c:pt idx="10">
                  <c:v>68.334913078237179</c:v>
                </c:pt>
                <c:pt idx="11">
                  <c:v>68.450592015451832</c:v>
                </c:pt>
                <c:pt idx="12">
                  <c:v>68.613734553203827</c:v>
                </c:pt>
                <c:pt idx="13">
                  <c:v>68.783420283544444</c:v>
                </c:pt>
                <c:pt idx="14">
                  <c:v>68.954043155001258</c:v>
                </c:pt>
                <c:pt idx="15">
                  <c:v>69.128018945033631</c:v>
                </c:pt>
                <c:pt idx="16">
                  <c:v>69.30811073346834</c:v>
                </c:pt>
                <c:pt idx="17">
                  <c:v>69.495416169766344</c:v>
                </c:pt>
                <c:pt idx="18">
                  <c:v>69.677446201184395</c:v>
                </c:pt>
                <c:pt idx="19">
                  <c:v>69.846077198738058</c:v>
                </c:pt>
                <c:pt idx="20">
                  <c:v>70.007155739193038</c:v>
                </c:pt>
                <c:pt idx="21">
                  <c:v>70.171665656761405</c:v>
                </c:pt>
                <c:pt idx="22">
                  <c:v>70.337882493947603</c:v>
                </c:pt>
                <c:pt idx="23">
                  <c:v>70.517486147028805</c:v>
                </c:pt>
                <c:pt idx="24">
                  <c:v>70.688671976529051</c:v>
                </c:pt>
                <c:pt idx="25">
                  <c:v>70.870740575951814</c:v>
                </c:pt>
              </c:numCache>
            </c:numRef>
          </c:val>
          <c:smooth val="0"/>
          <c:extLst>
            <c:ext xmlns:c16="http://schemas.microsoft.com/office/drawing/2014/chart" uri="{C3380CC4-5D6E-409C-BE32-E72D297353CC}">
              <c16:uniqueId val="{00000003-A66E-4E93-B31F-C60AD02C447C}"/>
            </c:ext>
          </c:extLst>
        </c:ser>
        <c:ser>
          <c:idx val="4"/>
          <c:order val="4"/>
          <c:tx>
            <c:strRef>
              <c:f>'Rural-Urban (2)'!$C$35</c:f>
              <c:strCache>
                <c:ptCount val="1"/>
                <c:pt idx="0">
                  <c:v>Sub-Saharan Africa</c:v>
                </c:pt>
              </c:strCache>
            </c:strRef>
          </c:tx>
          <c:spPr>
            <a:ln w="28575" cap="rnd">
              <a:solidFill>
                <a:srgbClr val="F39200"/>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(2)'!$D$35:$AC$35</c:f>
              <c:numCache>
                <c:formatCode>0</c:formatCode>
                <c:ptCount val="26"/>
                <c:pt idx="0">
                  <c:v>26.993143619039511</c:v>
                </c:pt>
                <c:pt idx="1">
                  <c:v>27.44058200847963</c:v>
                </c:pt>
                <c:pt idx="2">
                  <c:v>27.874811332178247</c:v>
                </c:pt>
                <c:pt idx="3">
                  <c:v>28.297322598896749</c:v>
                </c:pt>
                <c:pt idx="4">
                  <c:v>28.664859372646301</c:v>
                </c:pt>
                <c:pt idx="5">
                  <c:v>29.019483699926639</c:v>
                </c:pt>
                <c:pt idx="6">
                  <c:v>29.366544263765682</c:v>
                </c:pt>
                <c:pt idx="7">
                  <c:v>29.718939930629727</c:v>
                </c:pt>
                <c:pt idx="8">
                  <c:v>30.061849732537357</c:v>
                </c:pt>
                <c:pt idx="9">
                  <c:v>30.409926172728539</c:v>
                </c:pt>
                <c:pt idx="10">
                  <c:v>30.765358249091548</c:v>
                </c:pt>
                <c:pt idx="11">
                  <c:v>31.177263302300656</c:v>
                </c:pt>
                <c:pt idx="12">
                  <c:v>31.586737787933775</c:v>
                </c:pt>
                <c:pt idx="13">
                  <c:v>32.0067642783048</c:v>
                </c:pt>
                <c:pt idx="14">
                  <c:v>32.433922375234381</c:v>
                </c:pt>
                <c:pt idx="15">
                  <c:v>32.873454000568337</c:v>
                </c:pt>
                <c:pt idx="16">
                  <c:v>33.319501413643572</c:v>
                </c:pt>
                <c:pt idx="17">
                  <c:v>33.775309972192701</c:v>
                </c:pt>
                <c:pt idx="18">
                  <c:v>34.255004595519452</c:v>
                </c:pt>
                <c:pt idx="19">
                  <c:v>34.740111691930096</c:v>
                </c:pt>
                <c:pt idx="20">
                  <c:v>35.232418932541123</c:v>
                </c:pt>
                <c:pt idx="21">
                  <c:v>35.728242450439197</c:v>
                </c:pt>
                <c:pt idx="22">
                  <c:v>36.22774432818467</c:v>
                </c:pt>
                <c:pt idx="23">
                  <c:v>36.729215695337096</c:v>
                </c:pt>
                <c:pt idx="24">
                  <c:v>37.233287983883343</c:v>
                </c:pt>
                <c:pt idx="25">
                  <c:v>37.739362069851353</c:v>
                </c:pt>
              </c:numCache>
            </c:numRef>
          </c:val>
          <c:smooth val="0"/>
          <c:extLst>
            <c:ext xmlns:c16="http://schemas.microsoft.com/office/drawing/2014/chart" uri="{C3380CC4-5D6E-409C-BE32-E72D297353CC}">
              <c16:uniqueId val="{00000004-A66E-4E93-B31F-C60AD02C447C}"/>
            </c:ext>
          </c:extLst>
        </c:ser>
        <c:ser>
          <c:idx val="5"/>
          <c:order val="5"/>
          <c:tx>
            <c:strRef>
              <c:f>'Rural-Urban (2)'!$C$36</c:f>
              <c:strCache>
                <c:ptCount val="1"/>
                <c:pt idx="0">
                  <c:v>Middle East &amp; North Africa</c:v>
                </c:pt>
              </c:strCache>
            </c:strRef>
          </c:tx>
          <c:spPr>
            <a:ln w="28575" cap="rnd">
              <a:solidFill>
                <a:srgbClr val="004D6D"/>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(2)'!$D$36:$AC$36</c:f>
              <c:numCache>
                <c:formatCode>0</c:formatCode>
                <c:ptCount val="26"/>
                <c:pt idx="0">
                  <c:v>54.864650325402032</c:v>
                </c:pt>
                <c:pt idx="1">
                  <c:v>55.230946936191742</c:v>
                </c:pt>
                <c:pt idx="2">
                  <c:v>55.321120410913089</c:v>
                </c:pt>
                <c:pt idx="3">
                  <c:v>55.7309179728705</c:v>
                </c:pt>
                <c:pt idx="4">
                  <c:v>56.126488275018687</c:v>
                </c:pt>
                <c:pt idx="5">
                  <c:v>56.712946301392599</c:v>
                </c:pt>
                <c:pt idx="6">
                  <c:v>57.046155817562749</c:v>
                </c:pt>
                <c:pt idx="7">
                  <c:v>57.397766872509138</c:v>
                </c:pt>
                <c:pt idx="8">
                  <c:v>57.774589470341965</c:v>
                </c:pt>
                <c:pt idx="9">
                  <c:v>58.163001218169939</c:v>
                </c:pt>
                <c:pt idx="10">
                  <c:v>58.552109399234922</c:v>
                </c:pt>
                <c:pt idx="11">
                  <c:v>58.937137737760303</c:v>
                </c:pt>
                <c:pt idx="12">
                  <c:v>59.318516146732854</c:v>
                </c:pt>
                <c:pt idx="13">
                  <c:v>59.700573480740687</c:v>
                </c:pt>
                <c:pt idx="14">
                  <c:v>60.0906369036435</c:v>
                </c:pt>
                <c:pt idx="15">
                  <c:v>60.500163438384249</c:v>
                </c:pt>
                <c:pt idx="16">
                  <c:v>60.921564580649523</c:v>
                </c:pt>
                <c:pt idx="17">
                  <c:v>61.329703806862128</c:v>
                </c:pt>
                <c:pt idx="18">
                  <c:v>61.728872129396336</c:v>
                </c:pt>
                <c:pt idx="19">
                  <c:v>62.12341282183786</c:v>
                </c:pt>
                <c:pt idx="20">
                  <c:v>62.501815418373944</c:v>
                </c:pt>
                <c:pt idx="21">
                  <c:v>62.867451899633345</c:v>
                </c:pt>
                <c:pt idx="22">
                  <c:v>63.225104157335394</c:v>
                </c:pt>
                <c:pt idx="23">
                  <c:v>63.570114401962613</c:v>
                </c:pt>
                <c:pt idx="24">
                  <c:v>63.90122806344413</c:v>
                </c:pt>
                <c:pt idx="25">
                  <c:v>64.218280150974493</c:v>
                </c:pt>
              </c:numCache>
            </c:numRef>
          </c:val>
          <c:smooth val="0"/>
          <c:extLst>
            <c:ext xmlns:c16="http://schemas.microsoft.com/office/drawing/2014/chart" uri="{C3380CC4-5D6E-409C-BE32-E72D297353CC}">
              <c16:uniqueId val="{00000005-A66E-4E93-B31F-C60AD02C447C}"/>
            </c:ext>
          </c:extLst>
        </c:ser>
        <c:ser>
          <c:idx val="6"/>
          <c:order val="6"/>
          <c:tx>
            <c:strRef>
              <c:f>'Rural-Urban (2)'!$C$37</c:f>
              <c:strCache>
                <c:ptCount val="1"/>
                <c:pt idx="0">
                  <c:v>Latin America &amp; Caribbean</c:v>
                </c:pt>
              </c:strCache>
            </c:strRef>
          </c:tx>
          <c:spPr>
            <a:ln w="28575" cap="rnd">
              <a:solidFill>
                <a:srgbClr val="9F358B"/>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(2)'!$D$37:$AC$37</c:f>
              <c:numCache>
                <c:formatCode>0</c:formatCode>
                <c:ptCount val="26"/>
                <c:pt idx="0">
                  <c:v>70.455479112544353</c:v>
                </c:pt>
                <c:pt idx="1">
                  <c:v>70.987229075578156</c:v>
                </c:pt>
                <c:pt idx="2">
                  <c:v>71.496126589527066</c:v>
                </c:pt>
                <c:pt idx="3">
                  <c:v>71.992955470192484</c:v>
                </c:pt>
                <c:pt idx="4">
                  <c:v>72.485320823558496</c:v>
                </c:pt>
                <c:pt idx="5">
                  <c:v>72.969000012600517</c:v>
                </c:pt>
                <c:pt idx="6">
                  <c:v>73.429989976757085</c:v>
                </c:pt>
                <c:pt idx="7">
                  <c:v>73.900553950311817</c:v>
                </c:pt>
                <c:pt idx="8">
                  <c:v>74.367961907676587</c:v>
                </c:pt>
                <c:pt idx="9">
                  <c:v>74.819181284129201</c:v>
                </c:pt>
                <c:pt idx="10">
                  <c:v>75.26783553183698</c:v>
                </c:pt>
                <c:pt idx="11">
                  <c:v>75.62747667705348</c:v>
                </c:pt>
                <c:pt idx="12">
                  <c:v>75.964180107294808</c:v>
                </c:pt>
                <c:pt idx="13">
                  <c:v>76.293834473491145</c:v>
                </c:pt>
                <c:pt idx="14">
                  <c:v>76.62118549847095</c:v>
                </c:pt>
                <c:pt idx="15">
                  <c:v>76.942393241775918</c:v>
                </c:pt>
                <c:pt idx="16">
                  <c:v>77.258611201643021</c:v>
                </c:pt>
                <c:pt idx="17">
                  <c:v>77.569688634355074</c:v>
                </c:pt>
                <c:pt idx="18">
                  <c:v>77.87648771723633</c:v>
                </c:pt>
                <c:pt idx="19">
                  <c:v>78.177941924974206</c:v>
                </c:pt>
                <c:pt idx="20">
                  <c:v>78.47597163460722</c:v>
                </c:pt>
                <c:pt idx="21">
                  <c:v>78.769864466501204</c:v>
                </c:pt>
                <c:pt idx="22">
                  <c:v>79.057210875853642</c:v>
                </c:pt>
                <c:pt idx="23">
                  <c:v>79.338264661105057</c:v>
                </c:pt>
                <c:pt idx="24">
                  <c:v>79.612940072070401</c:v>
                </c:pt>
                <c:pt idx="25">
                  <c:v>79.881038736055515</c:v>
                </c:pt>
              </c:numCache>
            </c:numRef>
          </c:val>
          <c:smooth val="0"/>
          <c:extLst>
            <c:ext xmlns:c16="http://schemas.microsoft.com/office/drawing/2014/chart" uri="{C3380CC4-5D6E-409C-BE32-E72D297353CC}">
              <c16:uniqueId val="{00000006-A66E-4E93-B31F-C60AD02C447C}"/>
            </c:ext>
          </c:extLst>
        </c:ser>
        <c:ser>
          <c:idx val="7"/>
          <c:order val="7"/>
          <c:tx>
            <c:strRef>
              <c:f>'Rural-Urban (2)'!$C$38</c:f>
              <c:strCache>
                <c:ptCount val="1"/>
                <c:pt idx="0">
                  <c:v>North America</c:v>
                </c:pt>
              </c:strCache>
            </c:strRef>
          </c:tx>
          <c:spPr>
            <a:ln w="28575" cap="rnd">
              <a:solidFill>
                <a:srgbClr val="95C11F"/>
              </a:solidFill>
              <a:round/>
            </a:ln>
            <a:effectLst/>
          </c:spPr>
          <c:marker>
            <c:symbol val="none"/>
          </c:marker>
          <c:cat>
            <c:numRef>
              <c:f>'Rural-Urban (2)'!$D$30:$AC$30</c:f>
              <c:numCache>
                <c:formatCode>General</c:formatCode>
                <c:ptCount val="2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numCache>
            </c:numRef>
          </c:cat>
          <c:val>
            <c:numRef>
              <c:f>'Rural-Urban (2)'!$D$38:$AC$38</c:f>
              <c:numCache>
                <c:formatCode>0</c:formatCode>
                <c:ptCount val="26"/>
                <c:pt idx="0">
                  <c:v>75.433682811010087</c:v>
                </c:pt>
                <c:pt idx="1">
                  <c:v>75.798164971249435</c:v>
                </c:pt>
                <c:pt idx="2">
                  <c:v>76.180941540970025</c:v>
                </c:pt>
                <c:pt idx="3">
                  <c:v>76.55908612003158</c:v>
                </c:pt>
                <c:pt idx="4">
                  <c:v>76.933375827124678</c:v>
                </c:pt>
                <c:pt idx="5">
                  <c:v>77.303091158993666</c:v>
                </c:pt>
                <c:pt idx="6">
                  <c:v>77.67174203653137</c:v>
                </c:pt>
                <c:pt idx="7">
                  <c:v>78.045284523616104</c:v>
                </c:pt>
                <c:pt idx="8">
                  <c:v>78.415586628191846</c:v>
                </c:pt>
                <c:pt idx="9">
                  <c:v>78.781770634500134</c:v>
                </c:pt>
                <c:pt idx="10">
                  <c:v>79.102524881526151</c:v>
                </c:pt>
                <c:pt idx="11">
                  <c:v>79.294741287634096</c:v>
                </c:pt>
                <c:pt idx="12">
                  <c:v>79.460145004299562</c:v>
                </c:pt>
                <c:pt idx="13">
                  <c:v>79.624810176071151</c:v>
                </c:pt>
                <c:pt idx="14">
                  <c:v>79.789336139403659</c:v>
                </c:pt>
                <c:pt idx="15">
                  <c:v>79.951044812728739</c:v>
                </c:pt>
                <c:pt idx="16">
                  <c:v>80.114096327050987</c:v>
                </c:pt>
                <c:pt idx="17">
                  <c:v>80.2853295418345</c:v>
                </c:pt>
                <c:pt idx="18">
                  <c:v>80.455579106519025</c:v>
                </c:pt>
                <c:pt idx="19">
                  <c:v>80.624752217039543</c:v>
                </c:pt>
                <c:pt idx="20">
                  <c:v>80.791984652087706</c:v>
                </c:pt>
                <c:pt idx="21">
                  <c:v>80.960918891199455</c:v>
                </c:pt>
                <c:pt idx="22">
                  <c:v>81.129933999395845</c:v>
                </c:pt>
                <c:pt idx="23">
                  <c:v>81.299955735389801</c:v>
                </c:pt>
                <c:pt idx="24">
                  <c:v>81.470761640479409</c:v>
                </c:pt>
                <c:pt idx="25">
                  <c:v>81.641525778295247</c:v>
                </c:pt>
              </c:numCache>
            </c:numRef>
          </c:val>
          <c:smooth val="0"/>
          <c:extLst>
            <c:ext xmlns:c16="http://schemas.microsoft.com/office/drawing/2014/chart" uri="{C3380CC4-5D6E-409C-BE32-E72D297353CC}">
              <c16:uniqueId val="{00000007-A66E-4E93-B31F-C60AD02C447C}"/>
            </c:ext>
          </c:extLst>
        </c:ser>
        <c:dLbls>
          <c:showLegendKey val="0"/>
          <c:showVal val="0"/>
          <c:showCatName val="0"/>
          <c:showSerName val="0"/>
          <c:showPercent val="0"/>
          <c:showBubbleSize val="0"/>
        </c:dLbls>
        <c:smooth val="0"/>
        <c:axId val="425176304"/>
        <c:axId val="425179216"/>
      </c:lineChart>
      <c:catAx>
        <c:axId val="42517630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425179216"/>
        <c:crosses val="autoZero"/>
        <c:auto val="1"/>
        <c:lblAlgn val="ctr"/>
        <c:lblOffset val="100"/>
        <c:noMultiLvlLbl val="0"/>
      </c:catAx>
      <c:valAx>
        <c:axId val="425179216"/>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42517630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489338765405666E-2"/>
          <c:y val="0.25034722222222222"/>
          <c:w val="0.89520079980636491"/>
          <c:h val="0.61788167104111968"/>
        </c:manualLayout>
      </c:layout>
      <c:lineChart>
        <c:grouping val="standard"/>
        <c:varyColors val="0"/>
        <c:ser>
          <c:idx val="0"/>
          <c:order val="0"/>
          <c:tx>
            <c:strRef>
              <c:f>'MEDIUM VARIANT (2)'!$B$204</c:f>
              <c:strCache>
                <c:ptCount val="1"/>
                <c:pt idx="0">
                  <c:v>World</c:v>
                </c:pt>
              </c:strCache>
            </c:strRef>
          </c:tx>
          <c:spPr>
            <a:ln w="22225" cap="rnd">
              <a:solidFill>
                <a:schemeClr val="tx1"/>
              </a:solidFill>
              <a:prstDash val="sysDot"/>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(2)'!$B$205:$B$222</c:f>
              <c:numCache>
                <c:formatCode>##0;\-##0;0</c:formatCode>
                <c:ptCount val="18"/>
                <c:pt idx="0">
                  <c:v>8.2751475317900898</c:v>
                </c:pt>
                <c:pt idx="1">
                  <c:v>9.3451392442546499</c:v>
                </c:pt>
                <c:pt idx="2">
                  <c:v>10.428213914458301</c:v>
                </c:pt>
                <c:pt idx="3">
                  <c:v>11.7029612497799</c:v>
                </c:pt>
                <c:pt idx="4">
                  <c:v>13.031830357654499</c:v>
                </c:pt>
                <c:pt idx="5">
                  <c:v>14.1902757252426</c:v>
                </c:pt>
                <c:pt idx="6">
                  <c:v>15.043780932723999</c:v>
                </c:pt>
                <c:pt idx="7">
                  <c:v>16.030865391064999</c:v>
                </c:pt>
                <c:pt idx="8">
                  <c:v>17.238307059053501</c:v>
                </c:pt>
                <c:pt idx="9">
                  <c:v>18.108963938072399</c:v>
                </c:pt>
                <c:pt idx="10">
                  <c:v>18.623692669216801</c:v>
                </c:pt>
                <c:pt idx="11">
                  <c:v>19.1033412511993</c:v>
                </c:pt>
                <c:pt idx="12">
                  <c:v>19.6740495412573</c:v>
                </c:pt>
                <c:pt idx="13">
                  <c:v>20.358826208922199</c:v>
                </c:pt>
                <c:pt idx="14">
                  <c:v>21.0271307432199</c:v>
                </c:pt>
                <c:pt idx="15">
                  <c:v>21.614844146678301</c:v>
                </c:pt>
                <c:pt idx="16">
                  <c:v>22.165210682515301</c:v>
                </c:pt>
                <c:pt idx="17">
                  <c:v>22.725663284666801</c:v>
                </c:pt>
              </c:numCache>
            </c:numRef>
          </c:val>
          <c:smooth val="0"/>
          <c:extLst>
            <c:ext xmlns:c16="http://schemas.microsoft.com/office/drawing/2014/chart" uri="{C3380CC4-5D6E-409C-BE32-E72D297353CC}">
              <c16:uniqueId val="{00000000-22BD-4B12-AB04-B2A8FE834BDE}"/>
            </c:ext>
          </c:extLst>
        </c:ser>
        <c:ser>
          <c:idx val="1"/>
          <c:order val="1"/>
          <c:tx>
            <c:strRef>
              <c:f>'MEDIUM VARIANT (2)'!$C$204</c:f>
              <c:strCache>
                <c:ptCount val="1"/>
                <c:pt idx="0">
                  <c:v>Africa</c:v>
                </c:pt>
              </c:strCache>
            </c:strRef>
          </c:tx>
          <c:spPr>
            <a:ln w="22225" cap="rnd">
              <a:solidFill>
                <a:srgbClr val="0077D4"/>
              </a:solidFill>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(2)'!$C$205:$C$222</c:f>
              <c:numCache>
                <c:formatCode>##0;\-##0;0</c:formatCode>
                <c:ptCount val="18"/>
                <c:pt idx="0">
                  <c:v>3.49710103695862</c:v>
                </c:pt>
                <c:pt idx="1">
                  <c:v>3.6359963906007402</c:v>
                </c:pt>
                <c:pt idx="2">
                  <c:v>3.8542337300981102</c:v>
                </c:pt>
                <c:pt idx="3">
                  <c:v>4.1133711509179696</c:v>
                </c:pt>
                <c:pt idx="4">
                  <c:v>4.3962270505231604</c:v>
                </c:pt>
                <c:pt idx="5">
                  <c:v>4.7609068307100699</c:v>
                </c:pt>
                <c:pt idx="6">
                  <c:v>5.2661281800355901</c:v>
                </c:pt>
                <c:pt idx="7">
                  <c:v>5.90296188932889</c:v>
                </c:pt>
                <c:pt idx="8">
                  <c:v>6.5764879928924298</c:v>
                </c:pt>
                <c:pt idx="9">
                  <c:v>7.2132213719528702</c:v>
                </c:pt>
                <c:pt idx="10">
                  <c:v>7.8570903725819203</c:v>
                </c:pt>
                <c:pt idx="11">
                  <c:v>8.58724860161424</c:v>
                </c:pt>
                <c:pt idx="12">
                  <c:v>9.4464103424760797</c:v>
                </c:pt>
                <c:pt idx="13">
                  <c:v>10.4389338200985</c:v>
                </c:pt>
                <c:pt idx="14">
                  <c:v>11.412123241372001</c:v>
                </c:pt>
                <c:pt idx="15">
                  <c:v>12.361546936153999</c:v>
                </c:pt>
                <c:pt idx="16">
                  <c:v>13.312839127096099</c:v>
                </c:pt>
                <c:pt idx="17">
                  <c:v>14.2986023573651</c:v>
                </c:pt>
              </c:numCache>
            </c:numRef>
          </c:val>
          <c:smooth val="0"/>
          <c:extLst>
            <c:ext xmlns:c16="http://schemas.microsoft.com/office/drawing/2014/chart" uri="{C3380CC4-5D6E-409C-BE32-E72D297353CC}">
              <c16:uniqueId val="{00000001-22BD-4B12-AB04-B2A8FE834BDE}"/>
            </c:ext>
          </c:extLst>
        </c:ser>
        <c:ser>
          <c:idx val="2"/>
          <c:order val="2"/>
          <c:tx>
            <c:strRef>
              <c:f>'MEDIUM VARIANT (2)'!$D$204</c:f>
              <c:strCache>
                <c:ptCount val="1"/>
                <c:pt idx="0">
                  <c:v>Asia</c:v>
                </c:pt>
              </c:strCache>
            </c:strRef>
          </c:tx>
          <c:spPr>
            <a:ln w="22225" cap="rnd">
              <a:solidFill>
                <a:srgbClr val="C5192D"/>
              </a:solidFill>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(2)'!$D$205:$D$222</c:f>
              <c:numCache>
                <c:formatCode>##0;\-##0;0</c:formatCode>
                <c:ptCount val="18"/>
                <c:pt idx="0">
                  <c:v>7.52391912465382</c:v>
                </c:pt>
                <c:pt idx="1">
                  <c:v>8.8452402626980504</c:v>
                </c:pt>
                <c:pt idx="2">
                  <c:v>10.136553589976099</c:v>
                </c:pt>
                <c:pt idx="3">
                  <c:v>11.769540587400799</c:v>
                </c:pt>
                <c:pt idx="4">
                  <c:v>13.7158530124315</c:v>
                </c:pt>
                <c:pt idx="5">
                  <c:v>15.4661622931102</c:v>
                </c:pt>
                <c:pt idx="6">
                  <c:v>16.722208786890601</c:v>
                </c:pt>
                <c:pt idx="7">
                  <c:v>18.154455749866901</c:v>
                </c:pt>
                <c:pt idx="8">
                  <c:v>20.048456707861401</c:v>
                </c:pt>
                <c:pt idx="9">
                  <c:v>21.458529391938502</c:v>
                </c:pt>
                <c:pt idx="10">
                  <c:v>22.315758836638398</c:v>
                </c:pt>
                <c:pt idx="11">
                  <c:v>23.051810587221102</c:v>
                </c:pt>
                <c:pt idx="12">
                  <c:v>23.855873535947801</c:v>
                </c:pt>
                <c:pt idx="13">
                  <c:v>24.782085753815402</c:v>
                </c:pt>
                <c:pt idx="14">
                  <c:v>25.657983499033602</c:v>
                </c:pt>
                <c:pt idx="15">
                  <c:v>26.367342767194</c:v>
                </c:pt>
                <c:pt idx="16">
                  <c:v>26.9901777230343</c:v>
                </c:pt>
                <c:pt idx="17">
                  <c:v>27.588670579932</c:v>
                </c:pt>
              </c:numCache>
            </c:numRef>
          </c:val>
          <c:smooth val="0"/>
          <c:extLst>
            <c:ext xmlns:c16="http://schemas.microsoft.com/office/drawing/2014/chart" uri="{C3380CC4-5D6E-409C-BE32-E72D297353CC}">
              <c16:uniqueId val="{00000002-22BD-4B12-AB04-B2A8FE834BDE}"/>
            </c:ext>
          </c:extLst>
        </c:ser>
        <c:ser>
          <c:idx val="3"/>
          <c:order val="3"/>
          <c:tx>
            <c:strRef>
              <c:f>'MEDIUM VARIANT (2)'!$E$204</c:f>
              <c:strCache>
                <c:ptCount val="1"/>
                <c:pt idx="0">
                  <c:v>Europe</c:v>
                </c:pt>
              </c:strCache>
            </c:strRef>
          </c:tx>
          <c:spPr>
            <a:ln w="22225" cap="rnd">
              <a:solidFill>
                <a:srgbClr val="95C11F"/>
              </a:solidFill>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(2)'!$E$205:$E$222</c:f>
              <c:numCache>
                <c:formatCode>##0;\-##0;0</c:formatCode>
                <c:ptCount val="18"/>
                <c:pt idx="0">
                  <c:v>17.577859425046</c:v>
                </c:pt>
                <c:pt idx="1">
                  <c:v>19.271882457354799</c:v>
                </c:pt>
                <c:pt idx="2">
                  <c:v>21.119027753483099</c:v>
                </c:pt>
                <c:pt idx="3">
                  <c:v>23.0731077861922</c:v>
                </c:pt>
                <c:pt idx="4">
                  <c:v>24.550090863053398</c:v>
                </c:pt>
                <c:pt idx="5">
                  <c:v>25.745167096471501</c:v>
                </c:pt>
                <c:pt idx="6">
                  <c:v>26.6792066596031</c:v>
                </c:pt>
                <c:pt idx="7">
                  <c:v>27.576376185732201</c:v>
                </c:pt>
                <c:pt idx="8">
                  <c:v>28.3700167827173</c:v>
                </c:pt>
                <c:pt idx="9">
                  <c:v>28.427290028100298</c:v>
                </c:pt>
                <c:pt idx="10">
                  <c:v>27.9316645156728</c:v>
                </c:pt>
                <c:pt idx="11">
                  <c:v>27.548949548257301</c:v>
                </c:pt>
                <c:pt idx="12">
                  <c:v>27.6711973834846</c:v>
                </c:pt>
                <c:pt idx="13">
                  <c:v>28.064502893125901</c:v>
                </c:pt>
                <c:pt idx="14">
                  <c:v>28.537702556928199</c:v>
                </c:pt>
                <c:pt idx="15">
                  <c:v>28.943284683323601</c:v>
                </c:pt>
                <c:pt idx="16">
                  <c:v>29.199978983265801</c:v>
                </c:pt>
                <c:pt idx="17">
                  <c:v>29.384634034349801</c:v>
                </c:pt>
              </c:numCache>
            </c:numRef>
          </c:val>
          <c:smooth val="0"/>
          <c:extLst>
            <c:ext xmlns:c16="http://schemas.microsoft.com/office/drawing/2014/chart" uri="{C3380CC4-5D6E-409C-BE32-E72D297353CC}">
              <c16:uniqueId val="{00000003-22BD-4B12-AB04-B2A8FE834BDE}"/>
            </c:ext>
          </c:extLst>
        </c:ser>
        <c:ser>
          <c:idx val="4"/>
          <c:order val="4"/>
          <c:tx>
            <c:strRef>
              <c:f>'MEDIUM VARIANT (2)'!$F$204</c:f>
              <c:strCache>
                <c:ptCount val="1"/>
                <c:pt idx="0">
                  <c:v>Latin America and the Caribbean</c:v>
                </c:pt>
              </c:strCache>
            </c:strRef>
          </c:tx>
          <c:spPr>
            <a:ln w="22225" cap="rnd">
              <a:solidFill>
                <a:srgbClr val="9F358B"/>
              </a:solidFill>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(2)'!$F$205:$F$222</c:f>
              <c:numCache>
                <c:formatCode>##0;\-##0;0</c:formatCode>
                <c:ptCount val="18"/>
                <c:pt idx="0">
                  <c:v>7.6073023154035404</c:v>
                </c:pt>
                <c:pt idx="1">
                  <c:v>8.8345118190685508</c:v>
                </c:pt>
                <c:pt idx="2">
                  <c:v>10.2747215590576</c:v>
                </c:pt>
                <c:pt idx="3">
                  <c:v>12.0112805238068</c:v>
                </c:pt>
                <c:pt idx="4">
                  <c:v>13.7951568882154</c:v>
                </c:pt>
                <c:pt idx="5">
                  <c:v>15.579744816782</c:v>
                </c:pt>
                <c:pt idx="6">
                  <c:v>17.518485866062001</c:v>
                </c:pt>
                <c:pt idx="7">
                  <c:v>19.5408060756372</c:v>
                </c:pt>
                <c:pt idx="8">
                  <c:v>21.486480270389801</c:v>
                </c:pt>
                <c:pt idx="9">
                  <c:v>23.2714829738505</c:v>
                </c:pt>
                <c:pt idx="10">
                  <c:v>24.990626038161199</c:v>
                </c:pt>
                <c:pt idx="11">
                  <c:v>26.530883619266501</c:v>
                </c:pt>
                <c:pt idx="12">
                  <c:v>27.683291459796099</c:v>
                </c:pt>
                <c:pt idx="13">
                  <c:v>28.7181235188825</c:v>
                </c:pt>
                <c:pt idx="14">
                  <c:v>29.6242096034056</c:v>
                </c:pt>
                <c:pt idx="15">
                  <c:v>30.3882857487182</c:v>
                </c:pt>
                <c:pt idx="16">
                  <c:v>31.0058880134963</c:v>
                </c:pt>
                <c:pt idx="17">
                  <c:v>31.505899011121201</c:v>
                </c:pt>
              </c:numCache>
            </c:numRef>
          </c:val>
          <c:smooth val="0"/>
          <c:extLst>
            <c:ext xmlns:c16="http://schemas.microsoft.com/office/drawing/2014/chart" uri="{C3380CC4-5D6E-409C-BE32-E72D297353CC}">
              <c16:uniqueId val="{00000004-22BD-4B12-AB04-B2A8FE834BDE}"/>
            </c:ext>
          </c:extLst>
        </c:ser>
        <c:ser>
          <c:idx val="5"/>
          <c:order val="5"/>
          <c:tx>
            <c:strRef>
              <c:f>'MEDIUM VARIANT (2)'!$G$204</c:f>
              <c:strCache>
                <c:ptCount val="1"/>
                <c:pt idx="0">
                  <c:v>North America</c:v>
                </c:pt>
              </c:strCache>
            </c:strRef>
          </c:tx>
          <c:spPr>
            <a:ln w="22225" cap="rnd">
              <a:solidFill>
                <a:srgbClr val="F39200"/>
              </a:solidFill>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(2)'!$G$205:$G$222</c:f>
              <c:numCache>
                <c:formatCode>##0;\-##0;0</c:formatCode>
                <c:ptCount val="18"/>
                <c:pt idx="0">
                  <c:v>14.921042379072301</c:v>
                </c:pt>
                <c:pt idx="1">
                  <c:v>16.868011052343</c:v>
                </c:pt>
                <c:pt idx="2">
                  <c:v>19.084587202800599</c:v>
                </c:pt>
                <c:pt idx="3">
                  <c:v>20.9614482660485</c:v>
                </c:pt>
                <c:pt idx="4">
                  <c:v>21.745448486950501</c:v>
                </c:pt>
                <c:pt idx="5">
                  <c:v>22.2095479073718</c:v>
                </c:pt>
                <c:pt idx="6">
                  <c:v>22.224834701899201</c:v>
                </c:pt>
                <c:pt idx="7">
                  <c:v>22.6572179490657</c:v>
                </c:pt>
                <c:pt idx="8">
                  <c:v>23.087239853477399</c:v>
                </c:pt>
                <c:pt idx="9">
                  <c:v>23.918055513667401</c:v>
                </c:pt>
                <c:pt idx="10">
                  <c:v>24.306587189254401</c:v>
                </c:pt>
                <c:pt idx="11">
                  <c:v>24.7522890710399</c:v>
                </c:pt>
                <c:pt idx="12">
                  <c:v>25.2655903937587</c:v>
                </c:pt>
                <c:pt idx="13">
                  <c:v>25.577644949371901</c:v>
                </c:pt>
                <c:pt idx="14">
                  <c:v>25.998777193343201</c:v>
                </c:pt>
                <c:pt idx="15">
                  <c:v>26.482503233224499</c:v>
                </c:pt>
                <c:pt idx="16">
                  <c:v>26.967443447928002</c:v>
                </c:pt>
                <c:pt idx="17">
                  <c:v>27.438299380810498</c:v>
                </c:pt>
              </c:numCache>
            </c:numRef>
          </c:val>
          <c:smooth val="0"/>
          <c:extLst>
            <c:ext xmlns:c16="http://schemas.microsoft.com/office/drawing/2014/chart" uri="{C3380CC4-5D6E-409C-BE32-E72D297353CC}">
              <c16:uniqueId val="{00000005-22BD-4B12-AB04-B2A8FE834BDE}"/>
            </c:ext>
          </c:extLst>
        </c:ser>
        <c:ser>
          <c:idx val="6"/>
          <c:order val="6"/>
          <c:tx>
            <c:strRef>
              <c:f>'MEDIUM VARIANT (2)'!$H$204</c:f>
              <c:strCache>
                <c:ptCount val="1"/>
                <c:pt idx="0">
                  <c:v>Oceania</c:v>
                </c:pt>
              </c:strCache>
            </c:strRef>
          </c:tx>
          <c:spPr>
            <a:ln w="22225" cap="rnd">
              <a:solidFill>
                <a:srgbClr val="004D6D"/>
              </a:solidFill>
              <a:round/>
            </a:ln>
            <a:effectLst/>
          </c:spPr>
          <c:marker>
            <c:symbol val="none"/>
          </c:marker>
          <c:cat>
            <c:numRef>
              <c:f>'MEDIUM VARIANT (2)'!$A$205:$A$222</c:f>
              <c:numCache>
                <c:formatCode>General</c:formatCode>
                <c:ptCount val="18"/>
                <c:pt idx="0">
                  <c:v>2015</c:v>
                </c:pt>
                <c:pt idx="1">
                  <c:v>2020</c:v>
                </c:pt>
                <c:pt idx="2">
                  <c:v>2025</c:v>
                </c:pt>
                <c:pt idx="3">
                  <c:v>2030</c:v>
                </c:pt>
                <c:pt idx="4">
                  <c:v>2035</c:v>
                </c:pt>
                <c:pt idx="5">
                  <c:v>2040</c:v>
                </c:pt>
                <c:pt idx="6">
                  <c:v>2045</c:v>
                </c:pt>
                <c:pt idx="7">
                  <c:v>2050</c:v>
                </c:pt>
                <c:pt idx="8">
                  <c:v>2055</c:v>
                </c:pt>
                <c:pt idx="9">
                  <c:v>2060</c:v>
                </c:pt>
                <c:pt idx="10">
                  <c:v>2065</c:v>
                </c:pt>
                <c:pt idx="11">
                  <c:v>2070</c:v>
                </c:pt>
                <c:pt idx="12">
                  <c:v>2075</c:v>
                </c:pt>
                <c:pt idx="13">
                  <c:v>2080</c:v>
                </c:pt>
                <c:pt idx="14">
                  <c:v>2085</c:v>
                </c:pt>
                <c:pt idx="15">
                  <c:v>2090</c:v>
                </c:pt>
                <c:pt idx="16">
                  <c:v>2095</c:v>
                </c:pt>
                <c:pt idx="17">
                  <c:v>2100</c:v>
                </c:pt>
              </c:numCache>
            </c:numRef>
          </c:cat>
          <c:val>
            <c:numRef>
              <c:f>'MEDIUM VARIANT (2)'!$H$205:$H$222</c:f>
              <c:numCache>
                <c:formatCode>##0;\-##0;0</c:formatCode>
                <c:ptCount val="18"/>
                <c:pt idx="0">
                  <c:v>11.936064384623601</c:v>
                </c:pt>
                <c:pt idx="1">
                  <c:v>12.996948631925701</c:v>
                </c:pt>
                <c:pt idx="2">
                  <c:v>14.2421309840253</c:v>
                </c:pt>
                <c:pt idx="3">
                  <c:v>15.5311915668099</c:v>
                </c:pt>
                <c:pt idx="4">
                  <c:v>16.321161775792699</c:v>
                </c:pt>
                <c:pt idx="5">
                  <c:v>17.245105311059302</c:v>
                </c:pt>
                <c:pt idx="6">
                  <c:v>17.557277581591801</c:v>
                </c:pt>
                <c:pt idx="7">
                  <c:v>18.233864092679902</c:v>
                </c:pt>
                <c:pt idx="8">
                  <c:v>18.936024864544599</c:v>
                </c:pt>
                <c:pt idx="9">
                  <c:v>19.6458094810224</c:v>
                </c:pt>
                <c:pt idx="10">
                  <c:v>20.209894486222499</c:v>
                </c:pt>
                <c:pt idx="11">
                  <c:v>20.7473848060074</c:v>
                </c:pt>
                <c:pt idx="12">
                  <c:v>21.522408596339499</c:v>
                </c:pt>
                <c:pt idx="13">
                  <c:v>22.324469776678399</c:v>
                </c:pt>
                <c:pt idx="14">
                  <c:v>23.193294082485401</c:v>
                </c:pt>
                <c:pt idx="15">
                  <c:v>24.024222481625198</c:v>
                </c:pt>
                <c:pt idx="16">
                  <c:v>24.8253737927058</c:v>
                </c:pt>
                <c:pt idx="17">
                  <c:v>25.595435147516799</c:v>
                </c:pt>
              </c:numCache>
            </c:numRef>
          </c:val>
          <c:smooth val="0"/>
          <c:extLst>
            <c:ext xmlns:c16="http://schemas.microsoft.com/office/drawing/2014/chart" uri="{C3380CC4-5D6E-409C-BE32-E72D297353CC}">
              <c16:uniqueId val="{00000006-22BD-4B12-AB04-B2A8FE834BDE}"/>
            </c:ext>
          </c:extLst>
        </c:ser>
        <c:dLbls>
          <c:showLegendKey val="0"/>
          <c:showVal val="0"/>
          <c:showCatName val="0"/>
          <c:showSerName val="0"/>
          <c:showPercent val="0"/>
          <c:showBubbleSize val="0"/>
        </c:dLbls>
        <c:smooth val="0"/>
        <c:axId val="594024496"/>
        <c:axId val="594026160"/>
      </c:lineChart>
      <c:catAx>
        <c:axId val="5940244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05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594026160"/>
        <c:crosses val="autoZero"/>
        <c:auto val="1"/>
        <c:lblAlgn val="ctr"/>
        <c:lblOffset val="100"/>
        <c:noMultiLvlLbl val="0"/>
      </c:catAx>
      <c:valAx>
        <c:axId val="594026160"/>
        <c:scaling>
          <c:orientation val="minMax"/>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05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layout>
            <c:manualLayout>
              <c:xMode val="edge"/>
              <c:yMode val="edge"/>
              <c:x val="1.4862801976147862E-2"/>
              <c:y val="0.34236958661417322"/>
            </c:manualLayout>
          </c:layout>
          <c:overlay val="0"/>
          <c:spPr>
            <a:noFill/>
            <a:ln>
              <a:noFill/>
            </a:ln>
            <a:effectLst/>
          </c:spPr>
          <c:txPr>
            <a:bodyPr rot="-5400000" spcFirstLastPara="1" vertOverflow="ellipsis" vert="horz" wrap="square" anchor="ctr" anchorCtr="1"/>
            <a:lstStyle/>
            <a:p>
              <a:pPr>
                <a:defRPr sz="105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594024496"/>
        <c:crosses val="autoZero"/>
        <c:crossBetween val="between"/>
      </c:valAx>
      <c:spPr>
        <a:noFill/>
        <a:ln>
          <a:noFill/>
        </a:ln>
        <a:effectLst/>
      </c:spPr>
    </c:plotArea>
    <c:legend>
      <c:legendPos val="t"/>
      <c:layout>
        <c:manualLayout>
          <c:xMode val="edge"/>
          <c:yMode val="edge"/>
          <c:x val="1.9387240372196069E-3"/>
          <c:y val="5.2430555555555557E-2"/>
          <c:w val="0.99637982513660384"/>
          <c:h val="0.18853510498687664"/>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050">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Summary_1!$C$24</c:f>
              <c:strCache>
                <c:ptCount val="1"/>
                <c:pt idx="0">
                  <c:v>Latin America and 
the Caribbean</c:v>
                </c:pt>
              </c:strCache>
            </c:strRef>
          </c:tx>
          <c:spPr>
            <a:pattFill prst="dkUpDiag">
              <a:fgClr>
                <a:srgbClr val="C5192D"/>
              </a:fgClr>
              <a:bgClr>
                <a:schemeClr val="bg1"/>
              </a:bgClr>
            </a:pattFill>
            <a:ln>
              <a:solidFill>
                <a:schemeClr val="tx1"/>
              </a:solidFill>
            </a:ln>
            <a:effectLst/>
          </c:spPr>
          <c:invertIfNegative val="0"/>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Summary_1!$D$24:$T$24</c:f>
              <c:numCache>
                <c:formatCode>0</c:formatCode>
                <c:ptCount val="17"/>
                <c:pt idx="1">
                  <c:v>52.268683274021356</c:v>
                </c:pt>
                <c:pt idx="4">
                  <c:v>26.352157098755114</c:v>
                </c:pt>
                <c:pt idx="10">
                  <c:v>-19.471498036547157</c:v>
                </c:pt>
                <c:pt idx="13">
                  <c:v>93.847680942273882</c:v>
                </c:pt>
                <c:pt idx="16">
                  <c:v>159.74897001053944</c:v>
                </c:pt>
              </c:numCache>
            </c:numRef>
          </c:val>
          <c:extLst>
            <c:ext xmlns:c16="http://schemas.microsoft.com/office/drawing/2014/chart" uri="{C3380CC4-5D6E-409C-BE32-E72D297353CC}">
              <c16:uniqueId val="{00000000-270B-4525-BA79-724590CC2A26}"/>
            </c:ext>
          </c:extLst>
        </c:ser>
        <c:ser>
          <c:idx val="1"/>
          <c:order val="1"/>
          <c:tx>
            <c:strRef>
              <c:f>Summary_1!$C$25</c:f>
              <c:strCache>
                <c:ptCount val="1"/>
                <c:pt idx="0">
                  <c:v>Northern 
America</c:v>
                </c:pt>
              </c:strCache>
            </c:strRef>
          </c:tx>
          <c:spPr>
            <a:pattFill prst="pct70">
              <a:fgClr>
                <a:srgbClr val="95C11F"/>
              </a:fgClr>
              <a:bgClr>
                <a:schemeClr val="bg1"/>
              </a:bgClr>
            </a:pattFill>
            <a:ln>
              <a:solidFill>
                <a:schemeClr val="tx1"/>
              </a:solidFill>
            </a:ln>
            <a:effectLst/>
          </c:spPr>
          <c:invertIfNegative val="0"/>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Summary_1!$D$25:$T$25</c:f>
              <c:numCache>
                <c:formatCode>0</c:formatCode>
                <c:ptCount val="17"/>
                <c:pt idx="1">
                  <c:v>55.115813254765868</c:v>
                </c:pt>
                <c:pt idx="4">
                  <c:v>92.511426300208726</c:v>
                </c:pt>
                <c:pt idx="7">
                  <c:v>78.214090180140815</c:v>
                </c:pt>
                <c:pt idx="10">
                  <c:v>8.8772529953974644</c:v>
                </c:pt>
                <c:pt idx="16">
                  <c:v>182.39378225517012</c:v>
                </c:pt>
              </c:numCache>
            </c:numRef>
          </c:val>
          <c:extLst>
            <c:ext xmlns:c16="http://schemas.microsoft.com/office/drawing/2014/chart" uri="{C3380CC4-5D6E-409C-BE32-E72D297353CC}">
              <c16:uniqueId val="{00000001-270B-4525-BA79-724590CC2A26}"/>
            </c:ext>
          </c:extLst>
        </c:ser>
        <c:ser>
          <c:idx val="2"/>
          <c:order val="2"/>
          <c:tx>
            <c:strRef>
              <c:f>Summary_1!$C$26</c:f>
              <c:strCache>
                <c:ptCount val="1"/>
                <c:pt idx="0">
                  <c:v>Europe</c:v>
                </c:pt>
              </c:strCache>
            </c:strRef>
          </c:tx>
          <c:spPr>
            <a:pattFill prst="narVert">
              <a:fgClr>
                <a:srgbClr val="9F358B"/>
              </a:fgClr>
              <a:bgClr>
                <a:schemeClr val="bg1"/>
              </a:bgClr>
            </a:pattFill>
            <a:ln>
              <a:solidFill>
                <a:schemeClr val="tx1"/>
              </a:solidFill>
            </a:ln>
            <a:effectLst/>
          </c:spPr>
          <c:invertIfNegative val="0"/>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Summary_1!$D$26:$T$26</c:f>
              <c:numCache>
                <c:formatCode>0</c:formatCode>
                <c:ptCount val="17"/>
                <c:pt idx="1">
                  <c:v>60.615617169258726</c:v>
                </c:pt>
                <c:pt idx="4">
                  <c:v>39.010759154207662</c:v>
                </c:pt>
                <c:pt idx="7">
                  <c:v>235.59345902720256</c:v>
                </c:pt>
                <c:pt idx="13">
                  <c:v>38.658688869997434</c:v>
                </c:pt>
                <c:pt idx="16">
                  <c:v>85.958107279293841</c:v>
                </c:pt>
              </c:numCache>
            </c:numRef>
          </c:val>
          <c:extLst>
            <c:ext xmlns:c16="http://schemas.microsoft.com/office/drawing/2014/chart" uri="{C3380CC4-5D6E-409C-BE32-E72D297353CC}">
              <c16:uniqueId val="{00000002-270B-4525-BA79-724590CC2A26}"/>
            </c:ext>
          </c:extLst>
        </c:ser>
        <c:ser>
          <c:idx val="3"/>
          <c:order val="3"/>
          <c:tx>
            <c:strRef>
              <c:f>Summary_1!$C$27</c:f>
              <c:strCache>
                <c:ptCount val="1"/>
                <c:pt idx="0">
                  <c:v>Asia</c:v>
                </c:pt>
              </c:strCache>
            </c:strRef>
          </c:tx>
          <c:spPr>
            <a:pattFill prst="lgConfetti">
              <a:fgClr>
                <a:srgbClr val="F39200"/>
              </a:fgClr>
              <a:bgClr>
                <a:schemeClr val="bg1"/>
              </a:bgClr>
            </a:pattFill>
            <a:ln>
              <a:solidFill>
                <a:schemeClr val="tx1"/>
              </a:solidFill>
            </a:ln>
            <a:effectLst/>
          </c:spPr>
          <c:invertIfNegative val="0"/>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Summary_1!$D$27:$T$27</c:f>
              <c:numCache>
                <c:formatCode>0</c:formatCode>
                <c:ptCount val="17"/>
                <c:pt idx="1">
                  <c:v>75.220329605185157</c:v>
                </c:pt>
                <c:pt idx="7">
                  <c:v>32.752157588156386</c:v>
                </c:pt>
                <c:pt idx="10">
                  <c:v>-6.4297602654576309</c:v>
                </c:pt>
                <c:pt idx="13">
                  <c:v>66.11726495726495</c:v>
                </c:pt>
                <c:pt idx="16">
                  <c:v>111.60353596091079</c:v>
                </c:pt>
              </c:numCache>
            </c:numRef>
          </c:val>
          <c:extLst>
            <c:ext xmlns:c16="http://schemas.microsoft.com/office/drawing/2014/chart" uri="{C3380CC4-5D6E-409C-BE32-E72D297353CC}">
              <c16:uniqueId val="{00000003-270B-4525-BA79-724590CC2A26}"/>
            </c:ext>
          </c:extLst>
        </c:ser>
        <c:ser>
          <c:idx val="4"/>
          <c:order val="4"/>
          <c:tx>
            <c:strRef>
              <c:f>Summary_1!$C$28</c:f>
              <c:strCache>
                <c:ptCount val="1"/>
                <c:pt idx="0">
                  <c:v>Africa</c:v>
                </c:pt>
              </c:strCache>
            </c:strRef>
          </c:tx>
          <c:spPr>
            <a:pattFill prst="narHorz">
              <a:fgClr>
                <a:srgbClr val="004D6D"/>
              </a:fgClr>
              <a:bgClr>
                <a:schemeClr val="bg1"/>
              </a:bgClr>
            </a:pattFill>
            <a:ln>
              <a:solidFill>
                <a:schemeClr val="tx1"/>
              </a:solidFill>
            </a:ln>
            <a:effectLst/>
          </c:spPr>
          <c:invertIfNegative val="0"/>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Summary_1!$D$28:$T$28</c:f>
              <c:numCache>
                <c:formatCode>0</c:formatCode>
                <c:ptCount val="17"/>
                <c:pt idx="1">
                  <c:v>94.006219960418434</c:v>
                </c:pt>
                <c:pt idx="4">
                  <c:v>114.61885155271001</c:v>
                </c:pt>
                <c:pt idx="7">
                  <c:v>81.445964874474726</c:v>
                </c:pt>
                <c:pt idx="10">
                  <c:v>77.012724112679891</c:v>
                </c:pt>
                <c:pt idx="13">
                  <c:v>43.5179485002229</c:v>
                </c:pt>
              </c:numCache>
            </c:numRef>
          </c:val>
          <c:extLst>
            <c:ext xmlns:c16="http://schemas.microsoft.com/office/drawing/2014/chart" uri="{C3380CC4-5D6E-409C-BE32-E72D297353CC}">
              <c16:uniqueId val="{00000004-270B-4525-BA79-724590CC2A26}"/>
            </c:ext>
          </c:extLst>
        </c:ser>
        <c:ser>
          <c:idx val="5"/>
          <c:order val="5"/>
          <c:tx>
            <c:strRef>
              <c:f>Summary_1!$C$29</c:f>
              <c:strCache>
                <c:ptCount val="1"/>
                <c:pt idx="0">
                  <c:v>Oceania</c:v>
                </c:pt>
              </c:strCache>
            </c:strRef>
          </c:tx>
          <c:spPr>
            <a:pattFill prst="openDmnd">
              <a:fgClr>
                <a:srgbClr val="00B1EB"/>
              </a:fgClr>
              <a:bgClr>
                <a:schemeClr val="bg1"/>
              </a:bgClr>
            </a:pattFill>
            <a:ln>
              <a:solidFill>
                <a:schemeClr val="tx1"/>
              </a:solidFill>
            </a:ln>
            <a:effectLst/>
          </c:spPr>
          <c:invertIfNegative val="0"/>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Summary_1!$D$29:$T$29</c:f>
              <c:numCache>
                <c:formatCode>General</c:formatCode>
                <c:ptCount val="17"/>
                <c:pt idx="4" formatCode="0">
                  <c:v>186.46689665817851</c:v>
                </c:pt>
                <c:pt idx="7" formatCode="0">
                  <c:v>173.11521541667409</c:v>
                </c:pt>
                <c:pt idx="10" formatCode="0">
                  <c:v>135.50284027799816</c:v>
                </c:pt>
                <c:pt idx="13" formatCode="0">
                  <c:v>65.650951076900299</c:v>
                </c:pt>
                <c:pt idx="16" formatCode="0">
                  <c:v>265.09409304756929</c:v>
                </c:pt>
              </c:numCache>
            </c:numRef>
          </c:val>
          <c:extLst>
            <c:ext xmlns:c16="http://schemas.microsoft.com/office/drawing/2014/chart" uri="{C3380CC4-5D6E-409C-BE32-E72D297353CC}">
              <c16:uniqueId val="{00000005-270B-4525-BA79-724590CC2A26}"/>
            </c:ext>
          </c:extLst>
        </c:ser>
        <c:ser>
          <c:idx val="6"/>
          <c:order val="6"/>
          <c:tx>
            <c:strRef>
              <c:f>Summary_1!$C$30</c:f>
              <c:strCache>
                <c:ptCount val="1"/>
                <c:pt idx="0">
                  <c:v>Within the region</c:v>
                </c:pt>
              </c:strCache>
            </c:strRef>
          </c:tx>
          <c:spPr>
            <a:solidFill>
              <a:srgbClr val="0077D4"/>
            </a:solidFill>
            <a:ln>
              <a:solidFill>
                <a:schemeClr val="tx1"/>
              </a:solidFill>
            </a:ln>
            <a:effectLst/>
          </c:spPr>
          <c:invertIfNegative val="0"/>
          <c:dLbls>
            <c:dLbl>
              <c:idx val="0"/>
              <c:layout>
                <c:manualLayout>
                  <c:x val="0"/>
                  <c:y val="-4.910507797420466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70B-4525-BA79-724590CC2A26}"/>
                </c:ext>
              </c:extLst>
            </c:dLbl>
            <c:dLbl>
              <c:idx val="3"/>
              <c:layout>
                <c:manualLayout>
                  <c:x val="-2.3852112395661095E-3"/>
                  <c:y val="-4.627447377417714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70B-4525-BA79-724590CC2A26}"/>
                </c:ext>
              </c:extLst>
            </c:dLbl>
            <c:dLbl>
              <c:idx val="6"/>
              <c:layout>
                <c:manualLayout>
                  <c:x val="-8.7456735143089992E-17"/>
                  <c:y val="-3.946087409814785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70B-4525-BA79-724590CC2A26}"/>
                </c:ext>
              </c:extLst>
            </c:dLbl>
            <c:dLbl>
              <c:idx val="9"/>
              <c:layout>
                <c:manualLayout>
                  <c:x val="0"/>
                  <c:y val="-3.065400225785883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70B-4525-BA79-724590CC2A26}"/>
                </c:ext>
              </c:extLst>
            </c:dLbl>
            <c:spPr>
              <a:noFill/>
              <a:ln>
                <a:noFill/>
              </a:ln>
              <a:effectLst/>
            </c:spPr>
            <c:txPr>
              <a:bodyPr rot="0" spcFirstLastPara="1" vertOverflow="ellipsis" vert="horz" wrap="square" anchor="ctr" anchorCtr="1"/>
              <a:lstStyle/>
              <a:p>
                <a:pPr>
                  <a:defRPr sz="105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Summary_1!$D$23:$T$23</c:f>
              <c:strCache>
                <c:ptCount val="16"/>
                <c:pt idx="0">
                  <c:v>Oceania</c:v>
                </c:pt>
                <c:pt idx="3">
                  <c:v>Asia</c:v>
                </c:pt>
                <c:pt idx="6">
                  <c:v>Latin America and 
the Caribbean</c:v>
                </c:pt>
                <c:pt idx="9">
                  <c:v>Europe</c:v>
                </c:pt>
                <c:pt idx="12">
                  <c:v>Northern America</c:v>
                </c:pt>
                <c:pt idx="15">
                  <c:v>Africa</c:v>
                </c:pt>
              </c:strCache>
            </c:strRef>
          </c:cat>
          <c:val>
            <c:numRef>
              <c:f>Summary_1!$D$30:$T$30</c:f>
              <c:numCache>
                <c:formatCode>General</c:formatCode>
                <c:ptCount val="17"/>
                <c:pt idx="0" formatCode="0">
                  <c:v>82.357265003480933</c:v>
                </c:pt>
                <c:pt idx="3" formatCode="0">
                  <c:v>76.065070051646941</c:v>
                </c:pt>
                <c:pt idx="6" formatCode="0">
                  <c:v>59.574656829318343</c:v>
                </c:pt>
                <c:pt idx="9" formatCode="0">
                  <c:v>34.37297414757883</c:v>
                </c:pt>
                <c:pt idx="12" formatCode="0">
                  <c:v>17.031259574393584</c:v>
                </c:pt>
                <c:pt idx="15" formatCode="0">
                  <c:v>16.565608887341678</c:v>
                </c:pt>
              </c:numCache>
            </c:numRef>
          </c:val>
          <c:extLst>
            <c:ext xmlns:c16="http://schemas.microsoft.com/office/drawing/2014/chart" uri="{C3380CC4-5D6E-409C-BE32-E72D297353CC}">
              <c16:uniqueId val="{0000000A-270B-4525-BA79-724590CC2A26}"/>
            </c:ext>
          </c:extLst>
        </c:ser>
        <c:dLbls>
          <c:showLegendKey val="0"/>
          <c:showVal val="0"/>
          <c:showCatName val="0"/>
          <c:showSerName val="0"/>
          <c:showPercent val="0"/>
          <c:showBubbleSize val="0"/>
        </c:dLbls>
        <c:gapWidth val="0"/>
        <c:overlap val="100"/>
        <c:axId val="1092159328"/>
        <c:axId val="1092172928"/>
      </c:barChart>
      <c:catAx>
        <c:axId val="109215932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092172928"/>
        <c:crosses val="autoZero"/>
        <c:auto val="1"/>
        <c:lblAlgn val="ctr"/>
        <c:lblOffset val="100"/>
        <c:tickMarkSkip val="1"/>
        <c:noMultiLvlLbl val="0"/>
      </c:catAx>
      <c:valAx>
        <c:axId val="1092172928"/>
        <c:scaling>
          <c:orientation val="minMax"/>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sz="1000">
                    <a:solidFill>
                      <a:schemeClr val="tx2"/>
                    </a:solidFill>
                  </a:rPr>
                  <a:t>Percentage (%)</a:t>
                </a:r>
              </a:p>
            </c:rich>
          </c:tx>
          <c:layout>
            <c:manualLayout>
              <c:xMode val="edge"/>
              <c:yMode val="edge"/>
              <c:x val="2.0720995475626294E-2"/>
              <c:y val="0.290928201152597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092159328"/>
        <c:crosses val="autoZero"/>
        <c:crossBetween val="between"/>
      </c:valAx>
      <c:spPr>
        <a:noFill/>
        <a:ln>
          <a:noFill/>
        </a:ln>
        <a:effectLst/>
      </c:spPr>
    </c:plotArea>
    <c:legend>
      <c:legendPos val="t"/>
      <c:layout>
        <c:manualLayout>
          <c:xMode val="edge"/>
          <c:yMode val="edge"/>
          <c:x val="1.3172236602728133E-2"/>
          <c:y val="1.4984211563795962E-2"/>
          <c:w val="0.98580262330342139"/>
          <c:h val="0.12455524463387198"/>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050">
          <a:solidFill>
            <a:schemeClr val="tx1"/>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World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EFA!$C$6</c:f>
              <c:strCache>
                <c:ptCount val="1"/>
                <c:pt idx="0">
                  <c:v>2000</c:v>
                </c:pt>
              </c:strCache>
            </c:strRef>
          </c:tx>
          <c:spPr>
            <a:ln w="22225" cap="rnd">
              <a:solidFill>
                <a:srgbClr val="0077D4"/>
              </a:solidFill>
              <a:prstDash val="sysDash"/>
              <a:round/>
            </a:ln>
            <a:effectLst/>
          </c:spPr>
          <c:marker>
            <c:symbol val="none"/>
          </c:marker>
          <c:cat>
            <c:strRef>
              <c:f>EFA!$D$5:$I$5</c:f>
              <c:strCache>
                <c:ptCount val="6"/>
                <c:pt idx="0">
                  <c:v>G1</c:v>
                </c:pt>
                <c:pt idx="1">
                  <c:v>G2</c:v>
                </c:pt>
                <c:pt idx="2">
                  <c:v>G3</c:v>
                </c:pt>
                <c:pt idx="3">
                  <c:v>G4</c:v>
                </c:pt>
                <c:pt idx="4">
                  <c:v>G5</c:v>
                </c:pt>
                <c:pt idx="5">
                  <c:v>G6</c:v>
                </c:pt>
              </c:strCache>
            </c:strRef>
          </c:cat>
          <c:val>
            <c:numRef>
              <c:f>EFA!$D$6:$I$6</c:f>
              <c:numCache>
                <c:formatCode>0</c:formatCode>
                <c:ptCount val="6"/>
                <c:pt idx="0">
                  <c:v>29.991710000000001</c:v>
                </c:pt>
                <c:pt idx="1">
                  <c:v>85.001059999999995</c:v>
                </c:pt>
                <c:pt idx="2">
                  <c:v>60.138860000000001</c:v>
                </c:pt>
                <c:pt idx="3">
                  <c:v>81.899529999999999</c:v>
                </c:pt>
                <c:pt idx="4">
                  <c:v>93.72</c:v>
                </c:pt>
                <c:pt idx="5">
                  <c:v>81.843440000000001</c:v>
                </c:pt>
              </c:numCache>
            </c:numRef>
          </c:val>
          <c:extLst>
            <c:ext xmlns:c16="http://schemas.microsoft.com/office/drawing/2014/chart" uri="{C3380CC4-5D6E-409C-BE32-E72D297353CC}">
              <c16:uniqueId val="{00000000-6294-41EC-A652-1F5514CA3312}"/>
            </c:ext>
          </c:extLst>
        </c:ser>
        <c:ser>
          <c:idx val="1"/>
          <c:order val="1"/>
          <c:tx>
            <c:strRef>
              <c:f>EFA!$C$7</c:f>
              <c:strCache>
                <c:ptCount val="1"/>
                <c:pt idx="0">
                  <c:v>2014</c:v>
                </c:pt>
              </c:strCache>
            </c:strRef>
          </c:tx>
          <c:spPr>
            <a:ln w="22225" cap="rnd">
              <a:solidFill>
                <a:srgbClr val="0077D4"/>
              </a:solidFill>
              <a:round/>
            </a:ln>
            <a:effectLst/>
          </c:spPr>
          <c:marker>
            <c:symbol val="none"/>
          </c:marker>
          <c:cat>
            <c:strRef>
              <c:f>EFA!$D$5:$I$5</c:f>
              <c:strCache>
                <c:ptCount val="6"/>
                <c:pt idx="0">
                  <c:v>G1</c:v>
                </c:pt>
                <c:pt idx="1">
                  <c:v>G2</c:v>
                </c:pt>
                <c:pt idx="2">
                  <c:v>G3</c:v>
                </c:pt>
                <c:pt idx="3">
                  <c:v>G4</c:v>
                </c:pt>
                <c:pt idx="4">
                  <c:v>G5</c:v>
                </c:pt>
                <c:pt idx="5">
                  <c:v>G6</c:v>
                </c:pt>
              </c:strCache>
            </c:strRef>
          </c:cat>
          <c:val>
            <c:numRef>
              <c:f>EFA!$D$7:$I$7</c:f>
              <c:numCache>
                <c:formatCode>0</c:formatCode>
                <c:ptCount val="6"/>
                <c:pt idx="0">
                  <c:v>44.049599999999998</c:v>
                </c:pt>
                <c:pt idx="1">
                  <c:v>91.135689999999997</c:v>
                </c:pt>
                <c:pt idx="2">
                  <c:v>75.059600000000003</c:v>
                </c:pt>
                <c:pt idx="3">
                  <c:v>86.235839999999996</c:v>
                </c:pt>
                <c:pt idx="4">
                  <c:v>98.340999999999994</c:v>
                </c:pt>
                <c:pt idx="5">
                  <c:v>90.121039999999994</c:v>
                </c:pt>
              </c:numCache>
            </c:numRef>
          </c:val>
          <c:extLst>
            <c:ext xmlns:c16="http://schemas.microsoft.com/office/drawing/2014/chart" uri="{C3380CC4-5D6E-409C-BE32-E72D297353CC}">
              <c16:uniqueId val="{00000001-6294-41EC-A652-1F5514CA3312}"/>
            </c:ext>
          </c:extLst>
        </c:ser>
        <c:dLbls>
          <c:showLegendKey val="0"/>
          <c:showVal val="0"/>
          <c:showCatName val="0"/>
          <c:showSerName val="0"/>
          <c:showPercent val="0"/>
          <c:showBubbleSize val="0"/>
        </c:dLbls>
        <c:axId val="1397299119"/>
        <c:axId val="1397292047"/>
      </c:radarChart>
      <c:catAx>
        <c:axId val="13972991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397292047"/>
        <c:crosses val="autoZero"/>
        <c:auto val="1"/>
        <c:lblAlgn val="ctr"/>
        <c:lblOffset val="100"/>
        <c:noMultiLvlLbl val="0"/>
      </c:catAx>
      <c:valAx>
        <c:axId val="1397292047"/>
        <c:scaling>
          <c:orientation val="minMax"/>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39729911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Central Asia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EFA!$C$9</c:f>
              <c:strCache>
                <c:ptCount val="1"/>
                <c:pt idx="0">
                  <c:v>2000</c:v>
                </c:pt>
              </c:strCache>
            </c:strRef>
          </c:tx>
          <c:spPr>
            <a:ln w="22225" cap="rnd">
              <a:solidFill>
                <a:srgbClr val="0077D4"/>
              </a:solidFill>
              <a:prstDash val="sysDash"/>
              <a:round/>
            </a:ln>
            <a:effectLst/>
          </c:spPr>
          <c:marker>
            <c:symbol val="none"/>
          </c:marker>
          <c:cat>
            <c:strRef>
              <c:f>EFA!$D$8:$I$8</c:f>
              <c:strCache>
                <c:ptCount val="6"/>
                <c:pt idx="0">
                  <c:v>G1</c:v>
                </c:pt>
                <c:pt idx="1">
                  <c:v>G2</c:v>
                </c:pt>
                <c:pt idx="2">
                  <c:v>G3</c:v>
                </c:pt>
                <c:pt idx="3">
                  <c:v>G4</c:v>
                </c:pt>
                <c:pt idx="4">
                  <c:v>G5</c:v>
                </c:pt>
                <c:pt idx="5">
                  <c:v>G6</c:v>
                </c:pt>
              </c:strCache>
            </c:strRef>
          </c:cat>
          <c:val>
            <c:numRef>
              <c:f>EFA!$D$9:$I$9</c:f>
              <c:numCache>
                <c:formatCode>0</c:formatCode>
                <c:ptCount val="6"/>
                <c:pt idx="0">
                  <c:v>24.1373</c:v>
                </c:pt>
                <c:pt idx="1">
                  <c:v>94.547219999999996</c:v>
                </c:pt>
                <c:pt idx="2">
                  <c:v>84.783240000000006</c:v>
                </c:pt>
                <c:pt idx="3">
                  <c:v>99.007509999999996</c:v>
                </c:pt>
                <c:pt idx="4">
                  <c:v>99.251000000000005</c:v>
                </c:pt>
                <c:pt idx="5">
                  <c:v>92.999250000000004</c:v>
                </c:pt>
              </c:numCache>
            </c:numRef>
          </c:val>
          <c:extLst>
            <c:ext xmlns:c16="http://schemas.microsoft.com/office/drawing/2014/chart" uri="{C3380CC4-5D6E-409C-BE32-E72D297353CC}">
              <c16:uniqueId val="{00000000-5A78-4A2D-8A85-FB5290D84AC2}"/>
            </c:ext>
          </c:extLst>
        </c:ser>
        <c:ser>
          <c:idx val="1"/>
          <c:order val="1"/>
          <c:tx>
            <c:strRef>
              <c:f>EFA!$C$10</c:f>
              <c:strCache>
                <c:ptCount val="1"/>
                <c:pt idx="0">
                  <c:v>2014</c:v>
                </c:pt>
              </c:strCache>
            </c:strRef>
          </c:tx>
          <c:spPr>
            <a:ln w="22225" cap="rnd">
              <a:solidFill>
                <a:srgbClr val="0077D4"/>
              </a:solidFill>
              <a:round/>
            </a:ln>
            <a:effectLst/>
          </c:spPr>
          <c:marker>
            <c:symbol val="none"/>
          </c:marker>
          <c:cat>
            <c:strRef>
              <c:f>EFA!$D$8:$I$8</c:f>
              <c:strCache>
                <c:ptCount val="6"/>
                <c:pt idx="0">
                  <c:v>G1</c:v>
                </c:pt>
                <c:pt idx="1">
                  <c:v>G2</c:v>
                </c:pt>
                <c:pt idx="2">
                  <c:v>G3</c:v>
                </c:pt>
                <c:pt idx="3">
                  <c:v>G4</c:v>
                </c:pt>
                <c:pt idx="4">
                  <c:v>G5</c:v>
                </c:pt>
                <c:pt idx="5">
                  <c:v>G6</c:v>
                </c:pt>
              </c:strCache>
            </c:strRef>
          </c:cat>
          <c:val>
            <c:numRef>
              <c:f>EFA!$D$10:$I$10</c:f>
              <c:numCache>
                <c:formatCode>0</c:formatCode>
                <c:ptCount val="6"/>
                <c:pt idx="0">
                  <c:v>34.597329999999999</c:v>
                </c:pt>
                <c:pt idx="1">
                  <c:v>94.334440000000001</c:v>
                </c:pt>
                <c:pt idx="2">
                  <c:v>95.343130000000002</c:v>
                </c:pt>
                <c:pt idx="3">
                  <c:v>99.785229999999999</c:v>
                </c:pt>
                <c:pt idx="4">
                  <c:v>99.260999999999996</c:v>
                </c:pt>
                <c:pt idx="5">
                  <c:v>101.75758</c:v>
                </c:pt>
              </c:numCache>
            </c:numRef>
          </c:val>
          <c:extLst>
            <c:ext xmlns:c16="http://schemas.microsoft.com/office/drawing/2014/chart" uri="{C3380CC4-5D6E-409C-BE32-E72D297353CC}">
              <c16:uniqueId val="{00000001-5A78-4A2D-8A85-FB5290D84AC2}"/>
            </c:ext>
          </c:extLst>
        </c:ser>
        <c:dLbls>
          <c:showLegendKey val="0"/>
          <c:showVal val="0"/>
          <c:showCatName val="0"/>
          <c:showSerName val="0"/>
          <c:showPercent val="0"/>
          <c:showBubbleSize val="0"/>
        </c:dLbls>
        <c:axId val="1503571151"/>
        <c:axId val="1407499295"/>
      </c:radarChart>
      <c:catAx>
        <c:axId val="1503571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407499295"/>
        <c:crosses val="autoZero"/>
        <c:auto val="1"/>
        <c:lblAlgn val="ctr"/>
        <c:lblOffset val="100"/>
        <c:noMultiLvlLbl val="0"/>
      </c:catAx>
      <c:valAx>
        <c:axId val="1407499295"/>
        <c:scaling>
          <c:orientation val="minMax"/>
          <c:max val="100"/>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0357115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East Asia and the Pacific</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EFA!$C$12</c:f>
              <c:strCache>
                <c:ptCount val="1"/>
                <c:pt idx="0">
                  <c:v>2000</c:v>
                </c:pt>
              </c:strCache>
            </c:strRef>
          </c:tx>
          <c:spPr>
            <a:ln w="22225" cap="rnd">
              <a:solidFill>
                <a:srgbClr val="0077D4"/>
              </a:solidFill>
              <a:prstDash val="sysDash"/>
              <a:round/>
            </a:ln>
            <a:effectLst/>
          </c:spPr>
          <c:marker>
            <c:symbol val="none"/>
          </c:marker>
          <c:cat>
            <c:strRef>
              <c:f>EFA!$D$11:$I$11</c:f>
              <c:strCache>
                <c:ptCount val="6"/>
                <c:pt idx="0">
                  <c:v>G1</c:v>
                </c:pt>
                <c:pt idx="1">
                  <c:v>G2</c:v>
                </c:pt>
                <c:pt idx="2">
                  <c:v>G3</c:v>
                </c:pt>
                <c:pt idx="3">
                  <c:v>G4</c:v>
                </c:pt>
                <c:pt idx="4">
                  <c:v>G5</c:v>
                </c:pt>
                <c:pt idx="5">
                  <c:v>G6</c:v>
                </c:pt>
              </c:strCache>
            </c:strRef>
          </c:cat>
          <c:val>
            <c:numRef>
              <c:f>EFA!$D$12:$I$12</c:f>
              <c:numCache>
                <c:formatCode>0</c:formatCode>
                <c:ptCount val="6"/>
                <c:pt idx="0">
                  <c:v>41.835720000000002</c:v>
                </c:pt>
                <c:pt idx="1">
                  <c:v>94.959360000000004</c:v>
                </c:pt>
                <c:pt idx="2">
                  <c:v>62.964030000000001</c:v>
                </c:pt>
                <c:pt idx="3">
                  <c:v>91.612399999999994</c:v>
                </c:pt>
                <c:pt idx="4">
                  <c:v>99.49799999999999</c:v>
                </c:pt>
                <c:pt idx="5">
                  <c:v>92.898089999999996</c:v>
                </c:pt>
              </c:numCache>
            </c:numRef>
          </c:val>
          <c:extLst>
            <c:ext xmlns:c16="http://schemas.microsoft.com/office/drawing/2014/chart" uri="{C3380CC4-5D6E-409C-BE32-E72D297353CC}">
              <c16:uniqueId val="{00000000-4B40-4CFB-AC59-946D8C211945}"/>
            </c:ext>
          </c:extLst>
        </c:ser>
        <c:ser>
          <c:idx val="1"/>
          <c:order val="1"/>
          <c:tx>
            <c:strRef>
              <c:f>EFA!$C$13</c:f>
              <c:strCache>
                <c:ptCount val="1"/>
                <c:pt idx="0">
                  <c:v>2014</c:v>
                </c:pt>
              </c:strCache>
            </c:strRef>
          </c:tx>
          <c:spPr>
            <a:ln w="22225" cap="rnd">
              <a:solidFill>
                <a:srgbClr val="0077D4"/>
              </a:solidFill>
              <a:round/>
            </a:ln>
            <a:effectLst/>
          </c:spPr>
          <c:marker>
            <c:symbol val="none"/>
          </c:marker>
          <c:cat>
            <c:strRef>
              <c:f>EFA!$D$11:$I$11</c:f>
              <c:strCache>
                <c:ptCount val="6"/>
                <c:pt idx="0">
                  <c:v>G1</c:v>
                </c:pt>
                <c:pt idx="1">
                  <c:v>G2</c:v>
                </c:pt>
                <c:pt idx="2">
                  <c:v>G3</c:v>
                </c:pt>
                <c:pt idx="3">
                  <c:v>G4</c:v>
                </c:pt>
                <c:pt idx="4">
                  <c:v>G5</c:v>
                </c:pt>
                <c:pt idx="5">
                  <c:v>G6</c:v>
                </c:pt>
              </c:strCache>
            </c:strRef>
          </c:cat>
          <c:val>
            <c:numRef>
              <c:f>EFA!$D$13:$I$13</c:f>
              <c:numCache>
                <c:formatCode>0</c:formatCode>
                <c:ptCount val="6"/>
                <c:pt idx="0">
                  <c:v>76.086500000000001</c:v>
                </c:pt>
                <c:pt idx="1">
                  <c:v>96.208799999999997</c:v>
                </c:pt>
                <c:pt idx="2">
                  <c:v>87.929789999999997</c:v>
                </c:pt>
                <c:pt idx="3">
                  <c:v>96.010230000000007</c:v>
                </c:pt>
                <c:pt idx="4">
                  <c:v>99.975999999999999</c:v>
                </c:pt>
                <c:pt idx="5">
                  <c:v>98.143280000000004</c:v>
                </c:pt>
              </c:numCache>
            </c:numRef>
          </c:val>
          <c:extLst>
            <c:ext xmlns:c16="http://schemas.microsoft.com/office/drawing/2014/chart" uri="{C3380CC4-5D6E-409C-BE32-E72D297353CC}">
              <c16:uniqueId val="{00000001-4B40-4CFB-AC59-946D8C211945}"/>
            </c:ext>
          </c:extLst>
        </c:ser>
        <c:dLbls>
          <c:showLegendKey val="0"/>
          <c:showVal val="0"/>
          <c:showCatName val="0"/>
          <c:showSerName val="0"/>
          <c:showPercent val="0"/>
          <c:showBubbleSize val="0"/>
        </c:dLbls>
        <c:axId val="1513112639"/>
        <c:axId val="1513113887"/>
      </c:radarChart>
      <c:catAx>
        <c:axId val="15131126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13113887"/>
        <c:crosses val="autoZero"/>
        <c:auto val="1"/>
        <c:lblAlgn val="ctr"/>
        <c:lblOffset val="100"/>
        <c:noMultiLvlLbl val="0"/>
      </c:catAx>
      <c:valAx>
        <c:axId val="1513113887"/>
        <c:scaling>
          <c:orientation val="minMax"/>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131126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South and West Asia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EFA!$C$15</c:f>
              <c:strCache>
                <c:ptCount val="1"/>
                <c:pt idx="0">
                  <c:v>2000</c:v>
                </c:pt>
              </c:strCache>
            </c:strRef>
          </c:tx>
          <c:spPr>
            <a:ln w="22225" cap="rnd">
              <a:solidFill>
                <a:srgbClr val="0077D4"/>
              </a:solidFill>
              <a:prstDash val="sysDash"/>
              <a:round/>
            </a:ln>
            <a:effectLst/>
          </c:spPr>
          <c:marker>
            <c:symbol val="none"/>
          </c:marker>
          <c:cat>
            <c:strRef>
              <c:f>EFA!$D$14:$I$14</c:f>
              <c:strCache>
                <c:ptCount val="6"/>
                <c:pt idx="0">
                  <c:v>G1</c:v>
                </c:pt>
                <c:pt idx="1">
                  <c:v>G2</c:v>
                </c:pt>
                <c:pt idx="2">
                  <c:v>G3</c:v>
                </c:pt>
                <c:pt idx="3">
                  <c:v>G4</c:v>
                </c:pt>
                <c:pt idx="4">
                  <c:v>G5</c:v>
                </c:pt>
                <c:pt idx="5">
                  <c:v>G6</c:v>
                </c:pt>
              </c:strCache>
            </c:strRef>
          </c:cat>
          <c:val>
            <c:numRef>
              <c:f>EFA!$D$15:$I$15</c:f>
              <c:numCache>
                <c:formatCode>0</c:formatCode>
                <c:ptCount val="6"/>
                <c:pt idx="0">
                  <c:v>10.339359999999999</c:v>
                </c:pt>
                <c:pt idx="1">
                  <c:v>79.697059999999993</c:v>
                </c:pt>
                <c:pt idx="2">
                  <c:v>45.067270000000001</c:v>
                </c:pt>
                <c:pt idx="3">
                  <c:v>59.009819999999998</c:v>
                </c:pt>
                <c:pt idx="4">
                  <c:v>84.047000000000011</c:v>
                </c:pt>
                <c:pt idx="5">
                  <c:v>70.802419999999998</c:v>
                </c:pt>
              </c:numCache>
            </c:numRef>
          </c:val>
          <c:extLst>
            <c:ext xmlns:c16="http://schemas.microsoft.com/office/drawing/2014/chart" uri="{C3380CC4-5D6E-409C-BE32-E72D297353CC}">
              <c16:uniqueId val="{00000000-49F8-45C1-B84B-3BFE74CA53DA}"/>
            </c:ext>
          </c:extLst>
        </c:ser>
        <c:ser>
          <c:idx val="1"/>
          <c:order val="1"/>
          <c:tx>
            <c:strRef>
              <c:f>EFA!$C$16</c:f>
              <c:strCache>
                <c:ptCount val="1"/>
                <c:pt idx="0">
                  <c:v>2014</c:v>
                </c:pt>
              </c:strCache>
            </c:strRef>
          </c:tx>
          <c:spPr>
            <a:ln w="22225" cap="rnd">
              <a:solidFill>
                <a:srgbClr val="0077D4"/>
              </a:solidFill>
              <a:round/>
            </a:ln>
            <a:effectLst/>
          </c:spPr>
          <c:marker>
            <c:symbol val="none"/>
          </c:marker>
          <c:cat>
            <c:strRef>
              <c:f>EFA!$D$14:$I$14</c:f>
              <c:strCache>
                <c:ptCount val="6"/>
                <c:pt idx="0">
                  <c:v>G1</c:v>
                </c:pt>
                <c:pt idx="1">
                  <c:v>G2</c:v>
                </c:pt>
                <c:pt idx="2">
                  <c:v>G3</c:v>
                </c:pt>
                <c:pt idx="3">
                  <c:v>G4</c:v>
                </c:pt>
                <c:pt idx="4">
                  <c:v>G5</c:v>
                </c:pt>
                <c:pt idx="5">
                  <c:v>G6</c:v>
                </c:pt>
              </c:strCache>
            </c:strRef>
          </c:cat>
          <c:val>
            <c:numRef>
              <c:f>EFA!$D$16:$I$16</c:f>
              <c:numCache>
                <c:formatCode>0</c:formatCode>
                <c:ptCount val="6"/>
                <c:pt idx="0">
                  <c:v>18.46312</c:v>
                </c:pt>
                <c:pt idx="1">
                  <c:v>93.755290000000002</c:v>
                </c:pt>
                <c:pt idx="2">
                  <c:v>65.430390000000003</c:v>
                </c:pt>
                <c:pt idx="3">
                  <c:v>70.124619999999993</c:v>
                </c:pt>
                <c:pt idx="4">
                  <c:v>98.953999999999994</c:v>
                </c:pt>
                <c:pt idx="5">
                  <c:v>91.653049999999993</c:v>
                </c:pt>
              </c:numCache>
            </c:numRef>
          </c:val>
          <c:extLst>
            <c:ext xmlns:c16="http://schemas.microsoft.com/office/drawing/2014/chart" uri="{C3380CC4-5D6E-409C-BE32-E72D297353CC}">
              <c16:uniqueId val="{00000001-49F8-45C1-B84B-3BFE74CA53DA}"/>
            </c:ext>
          </c:extLst>
        </c:ser>
        <c:dLbls>
          <c:showLegendKey val="0"/>
          <c:showVal val="0"/>
          <c:showCatName val="0"/>
          <c:showSerName val="0"/>
          <c:showPercent val="0"/>
          <c:showBubbleSize val="0"/>
        </c:dLbls>
        <c:axId val="1650591839"/>
        <c:axId val="1650587263"/>
      </c:radarChart>
      <c:catAx>
        <c:axId val="16505918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50587263"/>
        <c:crosses val="autoZero"/>
        <c:auto val="1"/>
        <c:lblAlgn val="ctr"/>
        <c:lblOffset val="100"/>
        <c:noMultiLvlLbl val="0"/>
      </c:catAx>
      <c:valAx>
        <c:axId val="1650587263"/>
        <c:scaling>
          <c:orientation val="minMax"/>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50591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Central Asia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'GER (2)'!$C$31</c:f>
              <c:strCache>
                <c:ptCount val="1"/>
                <c:pt idx="0">
                  <c:v>2000</c:v>
                </c:pt>
              </c:strCache>
            </c:strRef>
          </c:tx>
          <c:spPr>
            <a:ln w="19050" cap="rnd">
              <a:solidFill>
                <a:schemeClr val="tx1"/>
              </a:solidFill>
              <a:prstDash val="sysDot"/>
              <a:round/>
            </a:ln>
            <a:effectLst/>
          </c:spPr>
          <c:marker>
            <c:symbol val="circle"/>
            <c:size val="5"/>
            <c:spPr>
              <a:solidFill>
                <a:schemeClr val="tx1"/>
              </a:solidFill>
              <a:ln w="9525">
                <a:noFill/>
              </a:ln>
              <a:effectLst/>
            </c:spPr>
          </c:marker>
          <c:cat>
            <c:strRef>
              <c:f>'GER (2)'!$B$32:$B$36</c:f>
              <c:strCache>
                <c:ptCount val="5"/>
                <c:pt idx="0">
                  <c:v>Pre-primary</c:v>
                </c:pt>
                <c:pt idx="1">
                  <c:v>Primary</c:v>
                </c:pt>
                <c:pt idx="2">
                  <c:v>Lower secondary</c:v>
                </c:pt>
                <c:pt idx="3">
                  <c:v>Upper secondary</c:v>
                </c:pt>
                <c:pt idx="4">
                  <c:v>Tertiary</c:v>
                </c:pt>
              </c:strCache>
            </c:strRef>
          </c:cat>
          <c:val>
            <c:numRef>
              <c:f>'GER (2)'!$C$32:$C$36</c:f>
              <c:numCache>
                <c:formatCode>General</c:formatCode>
                <c:ptCount val="5"/>
                <c:pt idx="0">
                  <c:v>24.1373</c:v>
                </c:pt>
                <c:pt idx="1">
                  <c:v>97.776439999999994</c:v>
                </c:pt>
                <c:pt idx="2">
                  <c:v>84.05104</c:v>
                </c:pt>
                <c:pt idx="3">
                  <c:v>86.911429999999996</c:v>
                </c:pt>
                <c:pt idx="4">
                  <c:v>22.2729</c:v>
                </c:pt>
              </c:numCache>
            </c:numRef>
          </c:val>
          <c:extLst>
            <c:ext xmlns:c16="http://schemas.microsoft.com/office/drawing/2014/chart" uri="{C3380CC4-5D6E-409C-BE32-E72D297353CC}">
              <c16:uniqueId val="{00000000-B20D-4F2B-A22B-95F020268628}"/>
            </c:ext>
          </c:extLst>
        </c:ser>
        <c:ser>
          <c:idx val="1"/>
          <c:order val="1"/>
          <c:tx>
            <c:strRef>
              <c:f>'GER (2)'!$D$31</c:f>
              <c:strCache>
                <c:ptCount val="1"/>
                <c:pt idx="0">
                  <c:v>2014</c:v>
                </c:pt>
              </c:strCache>
            </c:strRef>
          </c:tx>
          <c:spPr>
            <a:ln w="22225" cap="rnd">
              <a:solidFill>
                <a:srgbClr val="C5192D"/>
              </a:solidFill>
              <a:round/>
            </a:ln>
            <a:effectLst/>
          </c:spPr>
          <c:marker>
            <c:symbol val="circle"/>
            <c:size val="5"/>
            <c:spPr>
              <a:solidFill>
                <a:srgbClr val="C5192D"/>
              </a:solidFill>
              <a:ln w="9525">
                <a:noFill/>
              </a:ln>
              <a:effectLst/>
            </c:spPr>
          </c:marker>
          <c:cat>
            <c:strRef>
              <c:f>'GER (2)'!$B$32:$B$36</c:f>
              <c:strCache>
                <c:ptCount val="5"/>
                <c:pt idx="0">
                  <c:v>Pre-primary</c:v>
                </c:pt>
                <c:pt idx="1">
                  <c:v>Primary</c:v>
                </c:pt>
                <c:pt idx="2">
                  <c:v>Lower secondary</c:v>
                </c:pt>
                <c:pt idx="3">
                  <c:v>Upper secondary</c:v>
                </c:pt>
                <c:pt idx="4">
                  <c:v>Tertiary</c:v>
                </c:pt>
              </c:strCache>
            </c:strRef>
          </c:cat>
          <c:val>
            <c:numRef>
              <c:f>'GER (2)'!$D$32:$D$36</c:f>
              <c:numCache>
                <c:formatCode>General</c:formatCode>
                <c:ptCount val="5"/>
                <c:pt idx="0">
                  <c:v>34.597329999999999</c:v>
                </c:pt>
                <c:pt idx="1">
                  <c:v>101.63455</c:v>
                </c:pt>
                <c:pt idx="2">
                  <c:v>97.881190000000004</c:v>
                </c:pt>
                <c:pt idx="3">
                  <c:v>90.828860000000006</c:v>
                </c:pt>
                <c:pt idx="4">
                  <c:v>25.733979999999999</c:v>
                </c:pt>
              </c:numCache>
            </c:numRef>
          </c:val>
          <c:extLst>
            <c:ext xmlns:c16="http://schemas.microsoft.com/office/drawing/2014/chart" uri="{C3380CC4-5D6E-409C-BE32-E72D297353CC}">
              <c16:uniqueId val="{00000001-B20D-4F2B-A22B-95F020268628}"/>
            </c:ext>
          </c:extLst>
        </c:ser>
        <c:dLbls>
          <c:showLegendKey val="0"/>
          <c:showVal val="0"/>
          <c:showCatName val="0"/>
          <c:showSerName val="0"/>
          <c:showPercent val="0"/>
          <c:showBubbleSize val="0"/>
        </c:dLbls>
        <c:axId val="653637536"/>
        <c:axId val="653642112"/>
      </c:radarChart>
      <c:catAx>
        <c:axId val="653637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653642112"/>
        <c:crosses val="autoZero"/>
        <c:auto val="1"/>
        <c:lblAlgn val="ctr"/>
        <c:lblOffset val="100"/>
        <c:noMultiLvlLbl val="0"/>
      </c:catAx>
      <c:valAx>
        <c:axId val="653642112"/>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6536375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East Asia and the Pacific</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'GER (2)'!$C$37</c:f>
              <c:strCache>
                <c:ptCount val="1"/>
                <c:pt idx="0">
                  <c:v>2000</c:v>
                </c:pt>
              </c:strCache>
            </c:strRef>
          </c:tx>
          <c:spPr>
            <a:ln w="19050" cap="rnd">
              <a:solidFill>
                <a:schemeClr val="tx1"/>
              </a:solidFill>
              <a:prstDash val="sysDot"/>
              <a:round/>
            </a:ln>
            <a:effectLst/>
          </c:spPr>
          <c:marker>
            <c:symbol val="circle"/>
            <c:size val="5"/>
            <c:spPr>
              <a:solidFill>
                <a:schemeClr val="tx1"/>
              </a:solidFill>
              <a:ln w="9525">
                <a:noFill/>
              </a:ln>
              <a:effectLst/>
            </c:spPr>
          </c:marker>
          <c:cat>
            <c:strRef>
              <c:f>'GER (2)'!$B$38:$B$42</c:f>
              <c:strCache>
                <c:ptCount val="5"/>
                <c:pt idx="0">
                  <c:v>Pre-primary</c:v>
                </c:pt>
                <c:pt idx="1">
                  <c:v>Primary</c:v>
                </c:pt>
                <c:pt idx="2">
                  <c:v>Lower secondary</c:v>
                </c:pt>
                <c:pt idx="3">
                  <c:v>Upper secondary</c:v>
                </c:pt>
                <c:pt idx="4">
                  <c:v>Tertiary</c:v>
                </c:pt>
              </c:strCache>
            </c:strRef>
          </c:cat>
          <c:val>
            <c:numRef>
              <c:f>'GER (2)'!$C$38:$C$42</c:f>
              <c:numCache>
                <c:formatCode>General</c:formatCode>
                <c:ptCount val="5"/>
                <c:pt idx="0">
                  <c:v>41.835720000000002</c:v>
                </c:pt>
                <c:pt idx="1">
                  <c:v>105.94031</c:v>
                </c:pt>
                <c:pt idx="2">
                  <c:v>77.658619999999999</c:v>
                </c:pt>
                <c:pt idx="3">
                  <c:v>45.03631</c:v>
                </c:pt>
                <c:pt idx="4">
                  <c:v>15.4657</c:v>
                </c:pt>
              </c:numCache>
            </c:numRef>
          </c:val>
          <c:extLst>
            <c:ext xmlns:c16="http://schemas.microsoft.com/office/drawing/2014/chart" uri="{C3380CC4-5D6E-409C-BE32-E72D297353CC}">
              <c16:uniqueId val="{00000000-9EE2-44F3-B9F5-D298A1128505}"/>
            </c:ext>
          </c:extLst>
        </c:ser>
        <c:ser>
          <c:idx val="1"/>
          <c:order val="1"/>
          <c:tx>
            <c:strRef>
              <c:f>'GER (2)'!$D$37</c:f>
              <c:strCache>
                <c:ptCount val="1"/>
                <c:pt idx="0">
                  <c:v>2014</c:v>
                </c:pt>
              </c:strCache>
            </c:strRef>
          </c:tx>
          <c:spPr>
            <a:ln w="22225" cap="rnd">
              <a:solidFill>
                <a:srgbClr val="C5192D"/>
              </a:solidFill>
              <a:prstDash val="solid"/>
              <a:round/>
            </a:ln>
            <a:effectLst/>
          </c:spPr>
          <c:marker>
            <c:symbol val="circle"/>
            <c:size val="5"/>
            <c:spPr>
              <a:solidFill>
                <a:srgbClr val="C5192D"/>
              </a:solidFill>
              <a:ln w="9525">
                <a:noFill/>
              </a:ln>
              <a:effectLst/>
            </c:spPr>
          </c:marker>
          <c:cat>
            <c:strRef>
              <c:f>'GER (2)'!$B$38:$B$42</c:f>
              <c:strCache>
                <c:ptCount val="5"/>
                <c:pt idx="0">
                  <c:v>Pre-primary</c:v>
                </c:pt>
                <c:pt idx="1">
                  <c:v>Primary</c:v>
                </c:pt>
                <c:pt idx="2">
                  <c:v>Lower secondary</c:v>
                </c:pt>
                <c:pt idx="3">
                  <c:v>Upper secondary</c:v>
                </c:pt>
                <c:pt idx="4">
                  <c:v>Tertiary</c:v>
                </c:pt>
              </c:strCache>
            </c:strRef>
          </c:cat>
          <c:val>
            <c:numRef>
              <c:f>'GER (2)'!$D$38:$D$42</c:f>
              <c:numCache>
                <c:formatCode>General</c:formatCode>
                <c:ptCount val="5"/>
                <c:pt idx="0">
                  <c:v>76.086500000000001</c:v>
                </c:pt>
                <c:pt idx="1">
                  <c:v>105.42615000000001</c:v>
                </c:pt>
                <c:pt idx="2">
                  <c:v>96.070909999999998</c:v>
                </c:pt>
                <c:pt idx="3">
                  <c:v>79.539540000000002</c:v>
                </c:pt>
                <c:pt idx="4">
                  <c:v>39.108960000000003</c:v>
                </c:pt>
              </c:numCache>
            </c:numRef>
          </c:val>
          <c:extLst>
            <c:ext xmlns:c16="http://schemas.microsoft.com/office/drawing/2014/chart" uri="{C3380CC4-5D6E-409C-BE32-E72D297353CC}">
              <c16:uniqueId val="{00000001-9EE2-44F3-B9F5-D298A1128505}"/>
            </c:ext>
          </c:extLst>
        </c:ser>
        <c:dLbls>
          <c:showLegendKey val="0"/>
          <c:showVal val="0"/>
          <c:showCatName val="0"/>
          <c:showSerName val="0"/>
          <c:showPercent val="0"/>
          <c:showBubbleSize val="0"/>
        </c:dLbls>
        <c:axId val="757568240"/>
        <c:axId val="757556592"/>
      </c:radarChart>
      <c:catAx>
        <c:axId val="757568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757556592"/>
        <c:crosses val="autoZero"/>
        <c:auto val="1"/>
        <c:lblAlgn val="ctr"/>
        <c:lblOffset val="100"/>
        <c:noMultiLvlLbl val="0"/>
      </c:catAx>
      <c:valAx>
        <c:axId val="757556592"/>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7575682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South and West Asia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radarChart>
        <c:radarStyle val="marker"/>
        <c:varyColors val="0"/>
        <c:ser>
          <c:idx val="0"/>
          <c:order val="0"/>
          <c:tx>
            <c:strRef>
              <c:f>'GER (2)'!$C$43</c:f>
              <c:strCache>
                <c:ptCount val="1"/>
                <c:pt idx="0">
                  <c:v>2000</c:v>
                </c:pt>
              </c:strCache>
            </c:strRef>
          </c:tx>
          <c:spPr>
            <a:ln w="19050" cap="rnd">
              <a:solidFill>
                <a:schemeClr val="tx1"/>
              </a:solidFill>
              <a:prstDash val="sysDot"/>
              <a:round/>
            </a:ln>
            <a:effectLst/>
          </c:spPr>
          <c:marker>
            <c:symbol val="circle"/>
            <c:size val="5"/>
            <c:spPr>
              <a:solidFill>
                <a:schemeClr val="tx1"/>
              </a:solidFill>
              <a:ln w="9525">
                <a:noFill/>
              </a:ln>
              <a:effectLst/>
            </c:spPr>
          </c:marker>
          <c:cat>
            <c:strRef>
              <c:f>'GER (2)'!$B$44:$B$48</c:f>
              <c:strCache>
                <c:ptCount val="5"/>
                <c:pt idx="0">
                  <c:v>Pre-primary</c:v>
                </c:pt>
                <c:pt idx="1">
                  <c:v>Primary</c:v>
                </c:pt>
                <c:pt idx="2">
                  <c:v>Lower secondary</c:v>
                </c:pt>
                <c:pt idx="3">
                  <c:v>Upper secondary</c:v>
                </c:pt>
                <c:pt idx="4">
                  <c:v>Tertiary</c:v>
                </c:pt>
              </c:strCache>
            </c:strRef>
          </c:cat>
          <c:val>
            <c:numRef>
              <c:f>'GER (2)'!$C$44:$C$48</c:f>
              <c:numCache>
                <c:formatCode>General</c:formatCode>
                <c:ptCount val="5"/>
                <c:pt idx="0">
                  <c:v>10.339359999999999</c:v>
                </c:pt>
                <c:pt idx="1">
                  <c:v>91.815989999999999</c:v>
                </c:pt>
                <c:pt idx="2">
                  <c:v>59.72636</c:v>
                </c:pt>
                <c:pt idx="3">
                  <c:v>33.346420000000002</c:v>
                </c:pt>
                <c:pt idx="4">
                  <c:v>8.7976600000000005</c:v>
                </c:pt>
              </c:numCache>
            </c:numRef>
          </c:val>
          <c:extLst>
            <c:ext xmlns:c16="http://schemas.microsoft.com/office/drawing/2014/chart" uri="{C3380CC4-5D6E-409C-BE32-E72D297353CC}">
              <c16:uniqueId val="{00000000-0A4B-46A1-B866-D57B3D1227D9}"/>
            </c:ext>
          </c:extLst>
        </c:ser>
        <c:ser>
          <c:idx val="1"/>
          <c:order val="1"/>
          <c:tx>
            <c:strRef>
              <c:f>'GER (2)'!$D$43</c:f>
              <c:strCache>
                <c:ptCount val="1"/>
                <c:pt idx="0">
                  <c:v>2014</c:v>
                </c:pt>
              </c:strCache>
            </c:strRef>
          </c:tx>
          <c:spPr>
            <a:ln w="22225" cap="rnd">
              <a:solidFill>
                <a:srgbClr val="C5192D"/>
              </a:solidFill>
              <a:round/>
            </a:ln>
            <a:effectLst/>
          </c:spPr>
          <c:marker>
            <c:symbol val="circle"/>
            <c:size val="5"/>
            <c:spPr>
              <a:solidFill>
                <a:srgbClr val="C5192D"/>
              </a:solidFill>
              <a:ln w="9525">
                <a:noFill/>
              </a:ln>
              <a:effectLst/>
            </c:spPr>
          </c:marker>
          <c:cat>
            <c:strRef>
              <c:f>'GER (2)'!$B$44:$B$48</c:f>
              <c:strCache>
                <c:ptCount val="5"/>
                <c:pt idx="0">
                  <c:v>Pre-primary</c:v>
                </c:pt>
                <c:pt idx="1">
                  <c:v>Primary</c:v>
                </c:pt>
                <c:pt idx="2">
                  <c:v>Lower secondary</c:v>
                </c:pt>
                <c:pt idx="3">
                  <c:v>Upper secondary</c:v>
                </c:pt>
                <c:pt idx="4">
                  <c:v>Tertiary</c:v>
                </c:pt>
              </c:strCache>
            </c:strRef>
          </c:cat>
          <c:val>
            <c:numRef>
              <c:f>'GER (2)'!$D$44:$D$48</c:f>
              <c:numCache>
                <c:formatCode>General</c:formatCode>
                <c:ptCount val="5"/>
                <c:pt idx="0">
                  <c:v>18.46312</c:v>
                </c:pt>
                <c:pt idx="1">
                  <c:v>109.08141000000001</c:v>
                </c:pt>
                <c:pt idx="2">
                  <c:v>81.244299999999996</c:v>
                </c:pt>
                <c:pt idx="3">
                  <c:v>53.362720000000003</c:v>
                </c:pt>
                <c:pt idx="4">
                  <c:v>22.752800000000001</c:v>
                </c:pt>
              </c:numCache>
            </c:numRef>
          </c:val>
          <c:extLst>
            <c:ext xmlns:c16="http://schemas.microsoft.com/office/drawing/2014/chart" uri="{C3380CC4-5D6E-409C-BE32-E72D297353CC}">
              <c16:uniqueId val="{00000001-0A4B-46A1-B866-D57B3D1227D9}"/>
            </c:ext>
          </c:extLst>
        </c:ser>
        <c:dLbls>
          <c:showLegendKey val="0"/>
          <c:showVal val="0"/>
          <c:showCatName val="0"/>
          <c:showSerName val="0"/>
          <c:showPercent val="0"/>
          <c:showBubbleSize val="0"/>
        </c:dLbls>
        <c:axId val="759189712"/>
        <c:axId val="759185968"/>
      </c:radarChart>
      <c:catAx>
        <c:axId val="759189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759185968"/>
        <c:crosses val="autoZero"/>
        <c:auto val="1"/>
        <c:lblAlgn val="ctr"/>
        <c:lblOffset val="100"/>
        <c:noMultiLvlLbl val="0"/>
      </c:catAx>
      <c:valAx>
        <c:axId val="759185968"/>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7591897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solidFill>
        <a:schemeClr val="tx1"/>
      </a:solidFill>
      <a:round/>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12700">
              <a:solidFill>
                <a:schemeClr val="tx2"/>
              </a:solidFill>
            </a:ln>
          </c:spPr>
          <c:dPt>
            <c:idx val="0"/>
            <c:bubble3D val="0"/>
            <c:spPr>
              <a:solidFill>
                <a:srgbClr val="0077D4"/>
              </a:solidFill>
              <a:ln w="12700">
                <a:solidFill>
                  <a:schemeClr val="tx2"/>
                </a:solidFill>
              </a:ln>
              <a:effectLst/>
            </c:spPr>
            <c:extLst>
              <c:ext xmlns:c16="http://schemas.microsoft.com/office/drawing/2014/chart" uri="{C3380CC4-5D6E-409C-BE32-E72D297353CC}">
                <c16:uniqueId val="{00000001-AF13-412F-8964-06177F17DFB2}"/>
              </c:ext>
            </c:extLst>
          </c:dPt>
          <c:dPt>
            <c:idx val="1"/>
            <c:bubble3D val="0"/>
            <c:spPr>
              <a:solidFill>
                <a:srgbClr val="C5192D"/>
              </a:solidFill>
              <a:ln w="12700">
                <a:solidFill>
                  <a:schemeClr val="tx2"/>
                </a:solidFill>
              </a:ln>
              <a:effectLst/>
            </c:spPr>
            <c:extLst>
              <c:ext xmlns:c16="http://schemas.microsoft.com/office/drawing/2014/chart" uri="{C3380CC4-5D6E-409C-BE32-E72D297353CC}">
                <c16:uniqueId val="{00000003-AF13-412F-8964-06177F17DFB2}"/>
              </c:ext>
            </c:extLst>
          </c:dPt>
          <c:dPt>
            <c:idx val="2"/>
            <c:bubble3D val="0"/>
            <c:spPr>
              <a:solidFill>
                <a:srgbClr val="95C11F"/>
              </a:solidFill>
              <a:ln w="12700">
                <a:solidFill>
                  <a:schemeClr val="tx2"/>
                </a:solidFill>
              </a:ln>
              <a:effectLst/>
            </c:spPr>
            <c:extLst>
              <c:ext xmlns:c16="http://schemas.microsoft.com/office/drawing/2014/chart" uri="{C3380CC4-5D6E-409C-BE32-E72D297353CC}">
                <c16:uniqueId val="{00000005-AF13-412F-8964-06177F17DFB2}"/>
              </c:ext>
            </c:extLst>
          </c:dPt>
          <c:dPt>
            <c:idx val="3"/>
            <c:bubble3D val="0"/>
            <c:spPr>
              <a:solidFill>
                <a:schemeClr val="accent4"/>
              </a:solidFill>
              <a:ln w="12700">
                <a:solidFill>
                  <a:schemeClr val="tx2"/>
                </a:solidFill>
              </a:ln>
              <a:effectLst/>
            </c:spPr>
            <c:extLst>
              <c:ext xmlns:c16="http://schemas.microsoft.com/office/drawing/2014/chart" uri="{C3380CC4-5D6E-409C-BE32-E72D297353CC}">
                <c16:uniqueId val="{00000007-AF13-412F-8964-06177F17DFB2}"/>
              </c:ext>
            </c:extLst>
          </c:dPt>
          <c:dPt>
            <c:idx val="4"/>
            <c:bubble3D val="0"/>
            <c:spPr>
              <a:solidFill>
                <a:srgbClr val="F39200"/>
              </a:solidFill>
              <a:ln w="12700">
                <a:solidFill>
                  <a:schemeClr val="tx2"/>
                </a:solidFill>
              </a:ln>
              <a:effectLst/>
            </c:spPr>
            <c:extLst>
              <c:ext xmlns:c16="http://schemas.microsoft.com/office/drawing/2014/chart" uri="{C3380CC4-5D6E-409C-BE32-E72D297353CC}">
                <c16:uniqueId val="{00000009-AF13-412F-8964-06177F17DFB2}"/>
              </c:ext>
            </c:extLst>
          </c:dPt>
          <c:dPt>
            <c:idx val="5"/>
            <c:bubble3D val="0"/>
            <c:spPr>
              <a:solidFill>
                <a:srgbClr val="EC619F"/>
              </a:solidFill>
              <a:ln w="12700">
                <a:solidFill>
                  <a:schemeClr val="tx2"/>
                </a:solidFill>
              </a:ln>
              <a:effectLst/>
            </c:spPr>
            <c:extLst>
              <c:ext xmlns:c16="http://schemas.microsoft.com/office/drawing/2014/chart" uri="{C3380CC4-5D6E-409C-BE32-E72D297353CC}">
                <c16:uniqueId val="{0000000B-AF13-412F-8964-06177F17DFB2}"/>
              </c:ext>
            </c:extLst>
          </c:dPt>
          <c:dPt>
            <c:idx val="6"/>
            <c:bubble3D val="0"/>
            <c:spPr>
              <a:solidFill>
                <a:srgbClr val="004D6D"/>
              </a:solidFill>
              <a:ln w="12700">
                <a:solidFill>
                  <a:schemeClr val="tx2"/>
                </a:solidFill>
              </a:ln>
              <a:effectLst/>
            </c:spPr>
            <c:extLst>
              <c:ext xmlns:c16="http://schemas.microsoft.com/office/drawing/2014/chart" uri="{C3380CC4-5D6E-409C-BE32-E72D297353CC}">
                <c16:uniqueId val="{0000000D-AF13-412F-8964-06177F17DFB2}"/>
              </c:ext>
            </c:extLst>
          </c:dPt>
          <c:dLbls>
            <c:dLbl>
              <c:idx val="0"/>
              <c:tx>
                <c:rich>
                  <a:bodyPr/>
                  <a:lstStyle/>
                  <a:p>
                    <a:fld id="{5E8D8D40-1E4B-4DC7-94CB-6F623B381FC3}"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F13-412F-8964-06177F17DFB2}"/>
                </c:ext>
              </c:extLst>
            </c:dLbl>
            <c:dLbl>
              <c:idx val="1"/>
              <c:tx>
                <c:rich>
                  <a:bodyPr/>
                  <a:lstStyle/>
                  <a:p>
                    <a:fld id="{87EB1E6B-4975-412D-82ED-2AB2D050D367}"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F13-412F-8964-06177F17DFB2}"/>
                </c:ext>
              </c:extLst>
            </c:dLbl>
            <c:dLbl>
              <c:idx val="2"/>
              <c:tx>
                <c:rich>
                  <a:bodyPr/>
                  <a:lstStyle/>
                  <a:p>
                    <a:fld id="{C4CB238B-A63E-4D72-968F-99DDED557F45}"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F13-412F-8964-06177F17DFB2}"/>
                </c:ext>
              </c:extLst>
            </c:dLbl>
            <c:dLbl>
              <c:idx val="3"/>
              <c:tx>
                <c:rich>
                  <a:bodyPr/>
                  <a:lstStyle/>
                  <a:p>
                    <a:fld id="{0C293019-C387-455A-8C22-0746E08AA415}"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F13-412F-8964-06177F17DFB2}"/>
                </c:ext>
              </c:extLst>
            </c:dLbl>
            <c:dLbl>
              <c:idx val="4"/>
              <c:tx>
                <c:rich>
                  <a:bodyPr/>
                  <a:lstStyle/>
                  <a:p>
                    <a:fld id="{7247A26B-BAEC-490E-BDF3-B8457C7BF437}"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AF13-412F-8964-06177F17DFB2}"/>
                </c:ext>
              </c:extLst>
            </c:dLbl>
            <c:dLbl>
              <c:idx val="5"/>
              <c:tx>
                <c:rich>
                  <a:bodyPr/>
                  <a:lstStyle/>
                  <a:p>
                    <a:fld id="{07F800AD-1BD9-4592-8C20-721EA473175D}"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AF13-412F-8964-06177F17DFB2}"/>
                </c:ext>
              </c:extLst>
            </c:dLbl>
            <c:dLbl>
              <c:idx val="6"/>
              <c:tx>
                <c:rich>
                  <a:bodyPr/>
                  <a:lstStyle/>
                  <a:p>
                    <a:fld id="{D063F38E-05DB-4BFD-B771-6D67908C0074}"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AF13-412F-8964-06177F17DFB2}"/>
                </c:ext>
              </c:extLst>
            </c:dLbl>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GDP_Analysis!$B$25:$B$31</c:f>
              <c:strCache>
                <c:ptCount val="7"/>
                <c:pt idx="0">
                  <c:v>South Asia</c:v>
                </c:pt>
                <c:pt idx="1">
                  <c:v>East Asia &amp; Pacific</c:v>
                </c:pt>
                <c:pt idx="2">
                  <c:v>Europe &amp; Central Asia</c:v>
                </c:pt>
                <c:pt idx="3">
                  <c:v>Sub-Saharan Africa</c:v>
                </c:pt>
                <c:pt idx="4">
                  <c:v>Middle East &amp; North Africa</c:v>
                </c:pt>
                <c:pt idx="5">
                  <c:v>Latin America &amp; Caribbean</c:v>
                </c:pt>
                <c:pt idx="6">
                  <c:v>North America</c:v>
                </c:pt>
              </c:strCache>
            </c:strRef>
          </c:cat>
          <c:val>
            <c:numRef>
              <c:f>GDP_Analysis!$C$25:$C$31</c:f>
              <c:numCache>
                <c:formatCode>0</c:formatCode>
                <c:ptCount val="7"/>
                <c:pt idx="0">
                  <c:v>5.7724307660700767</c:v>
                </c:pt>
                <c:pt idx="1">
                  <c:v>24.141819435549017</c:v>
                </c:pt>
                <c:pt idx="2">
                  <c:v>28.191208374728422</c:v>
                </c:pt>
                <c:pt idx="3">
                  <c:v>2.6329585960445585</c:v>
                </c:pt>
                <c:pt idx="4">
                  <c:v>6.7242337496418614</c:v>
                </c:pt>
                <c:pt idx="5">
                  <c:v>9.4609935483047423</c:v>
                </c:pt>
                <c:pt idx="6">
                  <c:v>23.124486852980898</c:v>
                </c:pt>
              </c:numCache>
            </c:numRef>
          </c:val>
          <c:extLst>
            <c:ext xmlns:c16="http://schemas.microsoft.com/office/drawing/2014/chart" uri="{C3380CC4-5D6E-409C-BE32-E72D297353CC}">
              <c16:uniqueId val="{0000000E-AF13-412F-8964-06177F17DFB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sz="1000">
          <a:solidFill>
            <a:schemeClr val="bg1"/>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'Participation (2)'!$C$33</c:f>
              <c:strCache>
                <c:ptCount val="1"/>
                <c:pt idx="0">
                  <c:v>World</c:v>
                </c:pt>
              </c:strCache>
            </c:strRef>
          </c:tx>
          <c:spPr>
            <a:ln w="28575" cap="rnd">
              <a:solidFill>
                <a:schemeClr val="tx1"/>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(2)'!$D$33:$R$33</c:f>
              <c:numCache>
                <c:formatCode>0</c:formatCode>
                <c:ptCount val="15"/>
                <c:pt idx="0">
                  <c:v>29.991710000000001</c:v>
                </c:pt>
                <c:pt idx="1">
                  <c:v>30.19988</c:v>
                </c:pt>
                <c:pt idx="2">
                  <c:v>30.265470000000001</c:v>
                </c:pt>
                <c:pt idx="3">
                  <c:v>30.893429999999999</c:v>
                </c:pt>
                <c:pt idx="4">
                  <c:v>31.536919999999999</c:v>
                </c:pt>
                <c:pt idx="5">
                  <c:v>32.59872</c:v>
                </c:pt>
                <c:pt idx="6">
                  <c:v>34.43553</c:v>
                </c:pt>
                <c:pt idx="7">
                  <c:v>35.010959999999997</c:v>
                </c:pt>
                <c:pt idx="8">
                  <c:v>36.041800000000002</c:v>
                </c:pt>
                <c:pt idx="9">
                  <c:v>36.438189999999999</c:v>
                </c:pt>
                <c:pt idx="10">
                  <c:v>37.454749999999997</c:v>
                </c:pt>
                <c:pt idx="11">
                  <c:v>39.339100000000002</c:v>
                </c:pt>
                <c:pt idx="12">
                  <c:v>41.669899999999998</c:v>
                </c:pt>
                <c:pt idx="13">
                  <c:v>43.319339999999997</c:v>
                </c:pt>
                <c:pt idx="14">
                  <c:v>44.049599999999998</c:v>
                </c:pt>
              </c:numCache>
            </c:numRef>
          </c:val>
          <c:smooth val="0"/>
          <c:extLst>
            <c:ext xmlns:c16="http://schemas.microsoft.com/office/drawing/2014/chart" uri="{C3380CC4-5D6E-409C-BE32-E72D297353CC}">
              <c16:uniqueId val="{00000000-678D-4A1D-8D41-436FFC36DF30}"/>
            </c:ext>
          </c:extLst>
        </c:ser>
        <c:ser>
          <c:idx val="1"/>
          <c:order val="1"/>
          <c:tx>
            <c:strRef>
              <c:f>'Participation (2)'!$C$34</c:f>
              <c:strCache>
                <c:ptCount val="1"/>
                <c:pt idx="0">
                  <c:v>Arab States</c:v>
                </c:pt>
              </c:strCache>
            </c:strRef>
          </c:tx>
          <c:spPr>
            <a:ln w="28575" cap="rnd">
              <a:solidFill>
                <a:srgbClr val="F39200"/>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(2)'!$D$34:$R$34</c:f>
              <c:numCache>
                <c:formatCode>0</c:formatCode>
                <c:ptCount val="15"/>
                <c:pt idx="0">
                  <c:v>15.331580000000001</c:v>
                </c:pt>
                <c:pt idx="1">
                  <c:v>15.343299999999999</c:v>
                </c:pt>
                <c:pt idx="2">
                  <c:v>15.67351</c:v>
                </c:pt>
                <c:pt idx="3">
                  <c:v>16.187670000000001</c:v>
                </c:pt>
                <c:pt idx="4">
                  <c:v>16.754460000000002</c:v>
                </c:pt>
                <c:pt idx="5">
                  <c:v>17.533380000000001</c:v>
                </c:pt>
                <c:pt idx="6">
                  <c:v>19.625340000000001</c:v>
                </c:pt>
                <c:pt idx="7">
                  <c:v>19.577369999999998</c:v>
                </c:pt>
                <c:pt idx="8">
                  <c:v>21.25066</c:v>
                </c:pt>
                <c:pt idx="9">
                  <c:v>24.409839999999999</c:v>
                </c:pt>
                <c:pt idx="10">
                  <c:v>24.901499999999999</c:v>
                </c:pt>
                <c:pt idx="11">
                  <c:v>24.965810000000001</c:v>
                </c:pt>
                <c:pt idx="12">
                  <c:v>25.441240000000001</c:v>
                </c:pt>
                <c:pt idx="13">
                  <c:v>24.821079999999998</c:v>
                </c:pt>
                <c:pt idx="14">
                  <c:v>26.990919999999999</c:v>
                </c:pt>
              </c:numCache>
            </c:numRef>
          </c:val>
          <c:smooth val="0"/>
          <c:extLst>
            <c:ext xmlns:c16="http://schemas.microsoft.com/office/drawing/2014/chart" uri="{C3380CC4-5D6E-409C-BE32-E72D297353CC}">
              <c16:uniqueId val="{00000001-678D-4A1D-8D41-436FFC36DF30}"/>
            </c:ext>
          </c:extLst>
        </c:ser>
        <c:ser>
          <c:idx val="2"/>
          <c:order val="2"/>
          <c:tx>
            <c:strRef>
              <c:f>'Participation (2)'!$C$35</c:f>
              <c:strCache>
                <c:ptCount val="1"/>
                <c:pt idx="0">
                  <c:v>Central and Eastern Europe</c:v>
                </c:pt>
              </c:strCache>
            </c:strRef>
          </c:tx>
          <c:spPr>
            <a:ln w="28575" cap="rnd">
              <a:solidFill>
                <a:srgbClr val="0077D4"/>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(2)'!$D$35:$R$35</c:f>
              <c:numCache>
                <c:formatCode>0</c:formatCode>
                <c:ptCount val="15"/>
                <c:pt idx="0">
                  <c:v>47.588850000000001</c:v>
                </c:pt>
                <c:pt idx="1">
                  <c:v>47.898330000000001</c:v>
                </c:pt>
                <c:pt idx="2">
                  <c:v>48.950369999999999</c:v>
                </c:pt>
                <c:pt idx="3">
                  <c:v>52.078189999999999</c:v>
                </c:pt>
                <c:pt idx="4">
                  <c:v>53.166609999999999</c:v>
                </c:pt>
                <c:pt idx="5">
                  <c:v>54.741529999999997</c:v>
                </c:pt>
                <c:pt idx="6">
                  <c:v>56.770560000000003</c:v>
                </c:pt>
                <c:pt idx="7">
                  <c:v>58.862549999999999</c:v>
                </c:pt>
                <c:pt idx="8">
                  <c:v>61.57526</c:v>
                </c:pt>
                <c:pt idx="9">
                  <c:v>63.458449999999999</c:v>
                </c:pt>
                <c:pt idx="10">
                  <c:v>65.357619999999997</c:v>
                </c:pt>
                <c:pt idx="11">
                  <c:v>67.147149999999996</c:v>
                </c:pt>
                <c:pt idx="12">
                  <c:v>68.819689999999994</c:v>
                </c:pt>
                <c:pt idx="13">
                  <c:v>68.011409999999998</c:v>
                </c:pt>
                <c:pt idx="14">
                  <c:v>69.711979999999997</c:v>
                </c:pt>
              </c:numCache>
            </c:numRef>
          </c:val>
          <c:smooth val="0"/>
          <c:extLst>
            <c:ext xmlns:c16="http://schemas.microsoft.com/office/drawing/2014/chart" uri="{C3380CC4-5D6E-409C-BE32-E72D297353CC}">
              <c16:uniqueId val="{00000002-678D-4A1D-8D41-436FFC36DF30}"/>
            </c:ext>
          </c:extLst>
        </c:ser>
        <c:ser>
          <c:idx val="3"/>
          <c:order val="3"/>
          <c:tx>
            <c:strRef>
              <c:f>'Participation (2)'!$C$36</c:f>
              <c:strCache>
                <c:ptCount val="1"/>
                <c:pt idx="0">
                  <c:v>Central Asia</c:v>
                </c:pt>
              </c:strCache>
            </c:strRef>
          </c:tx>
          <c:spPr>
            <a:ln w="28575" cap="rnd">
              <a:solidFill>
                <a:srgbClr val="EC619F"/>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(2)'!$D$36:$R$36</c:f>
              <c:numCache>
                <c:formatCode>0</c:formatCode>
                <c:ptCount val="15"/>
                <c:pt idx="0">
                  <c:v>24.1373</c:v>
                </c:pt>
                <c:pt idx="1">
                  <c:v>25.962039999999998</c:v>
                </c:pt>
                <c:pt idx="2">
                  <c:v>26.97184</c:v>
                </c:pt>
                <c:pt idx="3">
                  <c:v>27.7349</c:v>
                </c:pt>
                <c:pt idx="4">
                  <c:v>27.816020000000002</c:v>
                </c:pt>
                <c:pt idx="5">
                  <c:v>28.603349999999999</c:v>
                </c:pt>
                <c:pt idx="6">
                  <c:v>29.48667</c:v>
                </c:pt>
                <c:pt idx="7">
                  <c:v>30.147539999999999</c:v>
                </c:pt>
                <c:pt idx="8">
                  <c:v>30.49811</c:v>
                </c:pt>
                <c:pt idx="9">
                  <c:v>30.598929999999999</c:v>
                </c:pt>
                <c:pt idx="10">
                  <c:v>31.639489999999999</c:v>
                </c:pt>
                <c:pt idx="11">
                  <c:v>33.140659999999997</c:v>
                </c:pt>
                <c:pt idx="12">
                  <c:v>34.659979999999997</c:v>
                </c:pt>
                <c:pt idx="13">
                  <c:v>34.785469999999997</c:v>
                </c:pt>
                <c:pt idx="14">
                  <c:v>34.597329999999999</c:v>
                </c:pt>
              </c:numCache>
            </c:numRef>
          </c:val>
          <c:smooth val="0"/>
          <c:extLst>
            <c:ext xmlns:c16="http://schemas.microsoft.com/office/drawing/2014/chart" uri="{C3380CC4-5D6E-409C-BE32-E72D297353CC}">
              <c16:uniqueId val="{00000003-678D-4A1D-8D41-436FFC36DF30}"/>
            </c:ext>
          </c:extLst>
        </c:ser>
        <c:ser>
          <c:idx val="4"/>
          <c:order val="4"/>
          <c:tx>
            <c:strRef>
              <c:f>'Participation (2)'!$C$37</c:f>
              <c:strCache>
                <c:ptCount val="1"/>
                <c:pt idx="0">
                  <c:v>East Asia and the Pacific</c:v>
                </c:pt>
              </c:strCache>
            </c:strRef>
          </c:tx>
          <c:spPr>
            <a:ln w="28575" cap="rnd">
              <a:solidFill>
                <a:srgbClr val="C5192D"/>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(2)'!$D$37:$R$37</c:f>
              <c:numCache>
                <c:formatCode>0</c:formatCode>
                <c:ptCount val="15"/>
                <c:pt idx="0">
                  <c:v>41.835720000000002</c:v>
                </c:pt>
                <c:pt idx="1">
                  <c:v>42.797420000000002</c:v>
                </c:pt>
                <c:pt idx="2">
                  <c:v>41.834690000000002</c:v>
                </c:pt>
                <c:pt idx="3">
                  <c:v>43.839750000000002</c:v>
                </c:pt>
                <c:pt idx="4">
                  <c:v>45.771740000000001</c:v>
                </c:pt>
                <c:pt idx="5">
                  <c:v>48.123649999999998</c:v>
                </c:pt>
                <c:pt idx="6">
                  <c:v>50.806780000000003</c:v>
                </c:pt>
                <c:pt idx="7">
                  <c:v>52.606699999999996</c:v>
                </c:pt>
                <c:pt idx="8">
                  <c:v>53.441339999999997</c:v>
                </c:pt>
                <c:pt idx="9">
                  <c:v>54.657409999999999</c:v>
                </c:pt>
                <c:pt idx="10">
                  <c:v>57.072519999999997</c:v>
                </c:pt>
                <c:pt idx="11">
                  <c:v>61.652839999999998</c:v>
                </c:pt>
                <c:pt idx="12">
                  <c:v>68.794740000000004</c:v>
                </c:pt>
                <c:pt idx="13">
                  <c:v>73.011610000000005</c:v>
                </c:pt>
                <c:pt idx="14">
                  <c:v>76.086500000000001</c:v>
                </c:pt>
              </c:numCache>
            </c:numRef>
          </c:val>
          <c:smooth val="0"/>
          <c:extLst>
            <c:ext xmlns:c16="http://schemas.microsoft.com/office/drawing/2014/chart" uri="{C3380CC4-5D6E-409C-BE32-E72D297353CC}">
              <c16:uniqueId val="{00000004-678D-4A1D-8D41-436FFC36DF30}"/>
            </c:ext>
          </c:extLst>
        </c:ser>
        <c:ser>
          <c:idx val="5"/>
          <c:order val="5"/>
          <c:tx>
            <c:strRef>
              <c:f>'Participation (2)'!$C$38</c:f>
              <c:strCache>
                <c:ptCount val="1"/>
                <c:pt idx="0">
                  <c:v>Latin America and the Caribbean</c:v>
                </c:pt>
              </c:strCache>
            </c:strRef>
          </c:tx>
          <c:spPr>
            <a:ln w="28575" cap="rnd">
              <a:solidFill>
                <a:srgbClr val="00B1EB"/>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(2)'!$D$38:$R$38</c:f>
              <c:numCache>
                <c:formatCode>0</c:formatCode>
                <c:ptCount val="15"/>
                <c:pt idx="0">
                  <c:v>55.485219999999998</c:v>
                </c:pt>
                <c:pt idx="1">
                  <c:v>56.304090000000002</c:v>
                </c:pt>
                <c:pt idx="2">
                  <c:v>56.706270000000004</c:v>
                </c:pt>
                <c:pt idx="3">
                  <c:v>57.678429999999999</c:v>
                </c:pt>
                <c:pt idx="4">
                  <c:v>58.799880000000002</c:v>
                </c:pt>
                <c:pt idx="5">
                  <c:v>61.00421</c:v>
                </c:pt>
                <c:pt idx="6">
                  <c:v>63.172980000000003</c:v>
                </c:pt>
                <c:pt idx="7">
                  <c:v>64.864230000000006</c:v>
                </c:pt>
                <c:pt idx="8">
                  <c:v>68.447239999999994</c:v>
                </c:pt>
                <c:pt idx="9">
                  <c:v>69.545349999999999</c:v>
                </c:pt>
                <c:pt idx="10">
                  <c:v>65.632549999999995</c:v>
                </c:pt>
                <c:pt idx="11">
                  <c:v>69.672579999999996</c:v>
                </c:pt>
                <c:pt idx="12">
                  <c:v>71.100579999999994</c:v>
                </c:pt>
                <c:pt idx="13">
                  <c:v>78.967820000000003</c:v>
                </c:pt>
                <c:pt idx="14">
                  <c:v>72.985910000000004</c:v>
                </c:pt>
              </c:numCache>
            </c:numRef>
          </c:val>
          <c:smooth val="0"/>
          <c:extLst>
            <c:ext xmlns:c16="http://schemas.microsoft.com/office/drawing/2014/chart" uri="{C3380CC4-5D6E-409C-BE32-E72D297353CC}">
              <c16:uniqueId val="{00000005-678D-4A1D-8D41-436FFC36DF30}"/>
            </c:ext>
          </c:extLst>
        </c:ser>
        <c:ser>
          <c:idx val="6"/>
          <c:order val="6"/>
          <c:tx>
            <c:strRef>
              <c:f>'Participation (2)'!$C$39</c:f>
              <c:strCache>
                <c:ptCount val="1"/>
                <c:pt idx="0">
                  <c:v>North America and Western Europe</c:v>
                </c:pt>
              </c:strCache>
            </c:strRef>
          </c:tx>
          <c:spPr>
            <a:ln w="28575" cap="rnd">
              <a:solidFill>
                <a:srgbClr val="95C11F"/>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(2)'!$D$39:$R$39</c:f>
              <c:numCache>
                <c:formatCode>0</c:formatCode>
                <c:ptCount val="15"/>
                <c:pt idx="0">
                  <c:v>76.453059999999994</c:v>
                </c:pt>
                <c:pt idx="1">
                  <c:v>79.230540000000005</c:v>
                </c:pt>
                <c:pt idx="2">
                  <c:v>80.295569999999998</c:v>
                </c:pt>
                <c:pt idx="3">
                  <c:v>79.059460000000001</c:v>
                </c:pt>
                <c:pt idx="4">
                  <c:v>79.323239999999998</c:v>
                </c:pt>
                <c:pt idx="5">
                  <c:v>80.537459999999996</c:v>
                </c:pt>
                <c:pt idx="6">
                  <c:v>81.561800000000005</c:v>
                </c:pt>
                <c:pt idx="7">
                  <c:v>81.540769999999995</c:v>
                </c:pt>
                <c:pt idx="8">
                  <c:v>79.846789999999999</c:v>
                </c:pt>
                <c:pt idx="9">
                  <c:v>79.390069999999994</c:v>
                </c:pt>
                <c:pt idx="10">
                  <c:v>86.204430000000002</c:v>
                </c:pt>
                <c:pt idx="11">
                  <c:v>87.439859999999996</c:v>
                </c:pt>
                <c:pt idx="12">
                  <c:v>87.866600000000005</c:v>
                </c:pt>
                <c:pt idx="13">
                  <c:v>85.371920000000003</c:v>
                </c:pt>
                <c:pt idx="14">
                  <c:v>86.216009999999997</c:v>
                </c:pt>
              </c:numCache>
            </c:numRef>
          </c:val>
          <c:smooth val="0"/>
          <c:extLst>
            <c:ext xmlns:c16="http://schemas.microsoft.com/office/drawing/2014/chart" uri="{C3380CC4-5D6E-409C-BE32-E72D297353CC}">
              <c16:uniqueId val="{00000006-678D-4A1D-8D41-436FFC36DF30}"/>
            </c:ext>
          </c:extLst>
        </c:ser>
        <c:ser>
          <c:idx val="7"/>
          <c:order val="7"/>
          <c:tx>
            <c:strRef>
              <c:f>'Participation (2)'!$C$40</c:f>
              <c:strCache>
                <c:ptCount val="1"/>
                <c:pt idx="0">
                  <c:v>South and West Asia</c:v>
                </c:pt>
              </c:strCache>
            </c:strRef>
          </c:tx>
          <c:spPr>
            <a:ln w="28575" cap="rnd">
              <a:solidFill>
                <a:srgbClr val="004D6D"/>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(2)'!$D$40:$R$40</c:f>
              <c:numCache>
                <c:formatCode>0</c:formatCode>
                <c:ptCount val="15"/>
                <c:pt idx="0">
                  <c:v>10.339359999999999</c:v>
                </c:pt>
                <c:pt idx="1">
                  <c:v>9.8685299999999998</c:v>
                </c:pt>
                <c:pt idx="2">
                  <c:v>10.52543</c:v>
                </c:pt>
                <c:pt idx="3">
                  <c:v>10.733370000000001</c:v>
                </c:pt>
                <c:pt idx="4">
                  <c:v>10.651070000000001</c:v>
                </c:pt>
                <c:pt idx="5">
                  <c:v>11.162599999999999</c:v>
                </c:pt>
                <c:pt idx="6">
                  <c:v>13.33365</c:v>
                </c:pt>
                <c:pt idx="7">
                  <c:v>14.183160000000001</c:v>
                </c:pt>
                <c:pt idx="8">
                  <c:v>16.076640000000001</c:v>
                </c:pt>
                <c:pt idx="9">
                  <c:v>14.99802</c:v>
                </c:pt>
                <c:pt idx="10">
                  <c:v>14.980729999999999</c:v>
                </c:pt>
                <c:pt idx="11">
                  <c:v>16.56223</c:v>
                </c:pt>
                <c:pt idx="12">
                  <c:v>17.053519999999999</c:v>
                </c:pt>
                <c:pt idx="13">
                  <c:v>18.903549999999999</c:v>
                </c:pt>
                <c:pt idx="14">
                  <c:v>18.46312</c:v>
                </c:pt>
              </c:numCache>
            </c:numRef>
          </c:val>
          <c:smooth val="0"/>
          <c:extLst>
            <c:ext xmlns:c16="http://schemas.microsoft.com/office/drawing/2014/chart" uri="{C3380CC4-5D6E-409C-BE32-E72D297353CC}">
              <c16:uniqueId val="{00000007-678D-4A1D-8D41-436FFC36DF30}"/>
            </c:ext>
          </c:extLst>
        </c:ser>
        <c:ser>
          <c:idx val="8"/>
          <c:order val="8"/>
          <c:tx>
            <c:strRef>
              <c:f>'Participation (2)'!$C$41</c:f>
              <c:strCache>
                <c:ptCount val="1"/>
                <c:pt idx="0">
                  <c:v>Sub-Saharan Africa</c:v>
                </c:pt>
              </c:strCache>
            </c:strRef>
          </c:tx>
          <c:spPr>
            <a:ln w="28575" cap="rnd">
              <a:solidFill>
                <a:srgbClr val="9F358B"/>
              </a:solidFill>
              <a:round/>
            </a:ln>
            <a:effectLst/>
          </c:spPr>
          <c:marker>
            <c:symbol val="none"/>
          </c:marker>
          <c:cat>
            <c:strRef>
              <c:f>'Participation (2)'!$D$32:$R$32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(2)'!$D$41:$R$41</c:f>
              <c:numCache>
                <c:formatCode>0</c:formatCode>
                <c:ptCount val="15"/>
                <c:pt idx="0">
                  <c:v>11.43174</c:v>
                </c:pt>
                <c:pt idx="1">
                  <c:v>11.906079999999999</c:v>
                </c:pt>
                <c:pt idx="2">
                  <c:v>13.152760000000001</c:v>
                </c:pt>
                <c:pt idx="3">
                  <c:v>14.23203</c:v>
                </c:pt>
                <c:pt idx="4">
                  <c:v>15.517099999999999</c:v>
                </c:pt>
                <c:pt idx="5">
                  <c:v>16.423490000000001</c:v>
                </c:pt>
                <c:pt idx="6">
                  <c:v>17.799890000000001</c:v>
                </c:pt>
                <c:pt idx="7">
                  <c:v>16.177769999999999</c:v>
                </c:pt>
                <c:pt idx="8">
                  <c:v>15.8704</c:v>
                </c:pt>
                <c:pt idx="9">
                  <c:v>16.634730000000001</c:v>
                </c:pt>
                <c:pt idx="10">
                  <c:v>17.07921</c:v>
                </c:pt>
                <c:pt idx="11">
                  <c:v>17.373889999999999</c:v>
                </c:pt>
                <c:pt idx="12">
                  <c:v>19.201219999999999</c:v>
                </c:pt>
                <c:pt idx="13">
                  <c:v>20.031669999999998</c:v>
                </c:pt>
                <c:pt idx="14">
                  <c:v>21.608720000000002</c:v>
                </c:pt>
              </c:numCache>
            </c:numRef>
          </c:val>
          <c:smooth val="0"/>
          <c:extLst>
            <c:ext xmlns:c16="http://schemas.microsoft.com/office/drawing/2014/chart" uri="{C3380CC4-5D6E-409C-BE32-E72D297353CC}">
              <c16:uniqueId val="{00000008-678D-4A1D-8D41-436FFC36DF30}"/>
            </c:ext>
          </c:extLst>
        </c:ser>
        <c:dLbls>
          <c:showLegendKey val="0"/>
          <c:showVal val="0"/>
          <c:showCatName val="0"/>
          <c:showSerName val="0"/>
          <c:showPercent val="0"/>
          <c:showBubbleSize val="0"/>
        </c:dLbls>
        <c:smooth val="0"/>
        <c:axId val="1523921600"/>
        <c:axId val="1523922016"/>
      </c:lineChart>
      <c:catAx>
        <c:axId val="1523921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23922016"/>
        <c:crosses val="autoZero"/>
        <c:auto val="1"/>
        <c:lblAlgn val="ctr"/>
        <c:lblOffset val="100"/>
        <c:noMultiLvlLbl val="0"/>
      </c:catAx>
      <c:valAx>
        <c:axId val="1523922016"/>
        <c:scaling>
          <c:orientation val="minMax"/>
          <c:max val="12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2392160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'Participation (2)'!$C$43</c:f>
              <c:strCache>
                <c:ptCount val="1"/>
                <c:pt idx="0">
                  <c:v>World</c:v>
                </c:pt>
              </c:strCache>
            </c:strRef>
          </c:tx>
          <c:spPr>
            <a:ln w="28575" cap="rnd">
              <a:solidFill>
                <a:schemeClr val="tx1"/>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(2)'!$D$43:$R$43</c:f>
              <c:numCache>
                <c:formatCode>0</c:formatCode>
                <c:ptCount val="15"/>
                <c:pt idx="0">
                  <c:v>98.478830000000002</c:v>
                </c:pt>
                <c:pt idx="1">
                  <c:v>98.968270000000004</c:v>
                </c:pt>
                <c:pt idx="2">
                  <c:v>100.17646000000001</c:v>
                </c:pt>
                <c:pt idx="3">
                  <c:v>102.56514</c:v>
                </c:pt>
                <c:pt idx="4">
                  <c:v>102.48039</c:v>
                </c:pt>
                <c:pt idx="5">
                  <c:v>102.20299</c:v>
                </c:pt>
                <c:pt idx="6">
                  <c:v>103.12795</c:v>
                </c:pt>
                <c:pt idx="7">
                  <c:v>104.63639999999999</c:v>
                </c:pt>
                <c:pt idx="8">
                  <c:v>105.48917</c:v>
                </c:pt>
                <c:pt idx="9">
                  <c:v>105.58288</c:v>
                </c:pt>
                <c:pt idx="10">
                  <c:v>105.30373</c:v>
                </c:pt>
                <c:pt idx="11">
                  <c:v>105.33113</c:v>
                </c:pt>
                <c:pt idx="12">
                  <c:v>105.67279000000001</c:v>
                </c:pt>
                <c:pt idx="13">
                  <c:v>105.22705999999999</c:v>
                </c:pt>
                <c:pt idx="14">
                  <c:v>104.58783</c:v>
                </c:pt>
              </c:numCache>
            </c:numRef>
          </c:val>
          <c:smooth val="0"/>
          <c:extLst>
            <c:ext xmlns:c16="http://schemas.microsoft.com/office/drawing/2014/chart" uri="{C3380CC4-5D6E-409C-BE32-E72D297353CC}">
              <c16:uniqueId val="{00000000-44F5-4154-9C1E-D47DE5BDAB41}"/>
            </c:ext>
          </c:extLst>
        </c:ser>
        <c:ser>
          <c:idx val="1"/>
          <c:order val="1"/>
          <c:tx>
            <c:strRef>
              <c:f>'Participation (2)'!$C$44</c:f>
              <c:strCache>
                <c:ptCount val="1"/>
                <c:pt idx="0">
                  <c:v>Arab States</c:v>
                </c:pt>
              </c:strCache>
            </c:strRef>
          </c:tx>
          <c:spPr>
            <a:ln w="28575" cap="rnd">
              <a:solidFill>
                <a:srgbClr val="F39200"/>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(2)'!$D$44:$R$44</c:f>
              <c:numCache>
                <c:formatCode>0</c:formatCode>
                <c:ptCount val="15"/>
                <c:pt idx="0">
                  <c:v>90.779219999999995</c:v>
                </c:pt>
                <c:pt idx="1">
                  <c:v>91.984939999999995</c:v>
                </c:pt>
                <c:pt idx="2">
                  <c:v>93.571929999999995</c:v>
                </c:pt>
                <c:pt idx="3">
                  <c:v>95.033810000000003</c:v>
                </c:pt>
                <c:pt idx="4">
                  <c:v>95.809910000000002</c:v>
                </c:pt>
                <c:pt idx="5">
                  <c:v>96.558949999999996</c:v>
                </c:pt>
                <c:pt idx="6">
                  <c:v>97.779709999999994</c:v>
                </c:pt>
                <c:pt idx="7">
                  <c:v>98.554270000000002</c:v>
                </c:pt>
                <c:pt idx="8">
                  <c:v>99.49812</c:v>
                </c:pt>
                <c:pt idx="9">
                  <c:v>100.0856</c:v>
                </c:pt>
                <c:pt idx="10">
                  <c:v>100.76999000000001</c:v>
                </c:pt>
                <c:pt idx="11">
                  <c:v>100.20144000000001</c:v>
                </c:pt>
                <c:pt idx="12">
                  <c:v>101.86905</c:v>
                </c:pt>
                <c:pt idx="13">
                  <c:v>100.39552</c:v>
                </c:pt>
                <c:pt idx="14">
                  <c:v>99.751769999999993</c:v>
                </c:pt>
              </c:numCache>
            </c:numRef>
          </c:val>
          <c:smooth val="0"/>
          <c:extLst>
            <c:ext xmlns:c16="http://schemas.microsoft.com/office/drawing/2014/chart" uri="{C3380CC4-5D6E-409C-BE32-E72D297353CC}">
              <c16:uniqueId val="{00000001-44F5-4154-9C1E-D47DE5BDAB41}"/>
            </c:ext>
          </c:extLst>
        </c:ser>
        <c:ser>
          <c:idx val="2"/>
          <c:order val="2"/>
          <c:tx>
            <c:strRef>
              <c:f>'Participation (2)'!$C$45</c:f>
              <c:strCache>
                <c:ptCount val="1"/>
                <c:pt idx="0">
                  <c:v>Central and Eastern Europe</c:v>
                </c:pt>
              </c:strCache>
            </c:strRef>
          </c:tx>
          <c:spPr>
            <a:ln w="28575" cap="rnd">
              <a:solidFill>
                <a:srgbClr val="0077D4"/>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(2)'!$D$45:$R$45</c:f>
              <c:numCache>
                <c:formatCode>0</c:formatCode>
                <c:ptCount val="15"/>
                <c:pt idx="0">
                  <c:v>102.82905</c:v>
                </c:pt>
                <c:pt idx="1">
                  <c:v>104.76639</c:v>
                </c:pt>
                <c:pt idx="2">
                  <c:v>107.11869</c:v>
                </c:pt>
                <c:pt idx="3">
                  <c:v>104.97451</c:v>
                </c:pt>
                <c:pt idx="4">
                  <c:v>102.69548</c:v>
                </c:pt>
                <c:pt idx="5">
                  <c:v>99.955719999999999</c:v>
                </c:pt>
                <c:pt idx="6">
                  <c:v>99.162719999999993</c:v>
                </c:pt>
                <c:pt idx="7">
                  <c:v>99.562849999999997</c:v>
                </c:pt>
                <c:pt idx="8">
                  <c:v>99.796270000000007</c:v>
                </c:pt>
                <c:pt idx="9">
                  <c:v>99.627740000000003</c:v>
                </c:pt>
                <c:pt idx="10">
                  <c:v>100.40337</c:v>
                </c:pt>
                <c:pt idx="11">
                  <c:v>100.88008000000001</c:v>
                </c:pt>
                <c:pt idx="12">
                  <c:v>100.33387999999999</c:v>
                </c:pt>
                <c:pt idx="13">
                  <c:v>102.40000999999999</c:v>
                </c:pt>
                <c:pt idx="14">
                  <c:v>101.64778</c:v>
                </c:pt>
              </c:numCache>
            </c:numRef>
          </c:val>
          <c:smooth val="0"/>
          <c:extLst>
            <c:ext xmlns:c16="http://schemas.microsoft.com/office/drawing/2014/chart" uri="{C3380CC4-5D6E-409C-BE32-E72D297353CC}">
              <c16:uniqueId val="{00000002-44F5-4154-9C1E-D47DE5BDAB41}"/>
            </c:ext>
          </c:extLst>
        </c:ser>
        <c:ser>
          <c:idx val="3"/>
          <c:order val="3"/>
          <c:tx>
            <c:strRef>
              <c:f>'Participation (2)'!$C$46</c:f>
              <c:strCache>
                <c:ptCount val="1"/>
                <c:pt idx="0">
                  <c:v>Central Asia</c:v>
                </c:pt>
              </c:strCache>
            </c:strRef>
          </c:tx>
          <c:spPr>
            <a:ln w="28575" cap="rnd">
              <a:solidFill>
                <a:srgbClr val="EC619F"/>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(2)'!$D$46:$R$46</c:f>
              <c:numCache>
                <c:formatCode>0</c:formatCode>
                <c:ptCount val="15"/>
                <c:pt idx="0">
                  <c:v>97.776439999999994</c:v>
                </c:pt>
                <c:pt idx="1">
                  <c:v>99.142740000000003</c:v>
                </c:pt>
                <c:pt idx="2">
                  <c:v>99.447929999999999</c:v>
                </c:pt>
                <c:pt idx="3">
                  <c:v>99.730159999999998</c:v>
                </c:pt>
                <c:pt idx="4">
                  <c:v>100.09824</c:v>
                </c:pt>
                <c:pt idx="5">
                  <c:v>99.533590000000004</c:v>
                </c:pt>
                <c:pt idx="6">
                  <c:v>99.148870000000002</c:v>
                </c:pt>
                <c:pt idx="7">
                  <c:v>98.916089999999997</c:v>
                </c:pt>
                <c:pt idx="8">
                  <c:v>99.433989999999994</c:v>
                </c:pt>
                <c:pt idx="9">
                  <c:v>99.565179999999998</c:v>
                </c:pt>
                <c:pt idx="10">
                  <c:v>100.04577</c:v>
                </c:pt>
                <c:pt idx="11">
                  <c:v>100.19559</c:v>
                </c:pt>
                <c:pt idx="12">
                  <c:v>100.89021</c:v>
                </c:pt>
                <c:pt idx="13">
                  <c:v>101.29877</c:v>
                </c:pt>
                <c:pt idx="14">
                  <c:v>101.63455</c:v>
                </c:pt>
              </c:numCache>
            </c:numRef>
          </c:val>
          <c:smooth val="0"/>
          <c:extLst>
            <c:ext xmlns:c16="http://schemas.microsoft.com/office/drawing/2014/chart" uri="{C3380CC4-5D6E-409C-BE32-E72D297353CC}">
              <c16:uniqueId val="{00000003-44F5-4154-9C1E-D47DE5BDAB41}"/>
            </c:ext>
          </c:extLst>
        </c:ser>
        <c:ser>
          <c:idx val="4"/>
          <c:order val="4"/>
          <c:tx>
            <c:strRef>
              <c:f>'Participation (2)'!$C$47</c:f>
              <c:strCache>
                <c:ptCount val="1"/>
                <c:pt idx="0">
                  <c:v>East Asia and the Pacific</c:v>
                </c:pt>
              </c:strCache>
            </c:strRef>
          </c:tx>
          <c:spPr>
            <a:ln w="28575" cap="rnd">
              <a:solidFill>
                <a:srgbClr val="C5192D"/>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(2)'!$D$47:$R$47</c:f>
              <c:numCache>
                <c:formatCode>0</c:formatCode>
                <c:ptCount val="15"/>
                <c:pt idx="0">
                  <c:v>105.94031</c:v>
                </c:pt>
                <c:pt idx="1">
                  <c:v>106.39073</c:v>
                </c:pt>
                <c:pt idx="2">
                  <c:v>108.02043</c:v>
                </c:pt>
                <c:pt idx="3">
                  <c:v>109.75684</c:v>
                </c:pt>
                <c:pt idx="4">
                  <c:v>106.60457</c:v>
                </c:pt>
                <c:pt idx="5">
                  <c:v>103.11836</c:v>
                </c:pt>
                <c:pt idx="6">
                  <c:v>104.01989</c:v>
                </c:pt>
                <c:pt idx="7">
                  <c:v>107.03364999999999</c:v>
                </c:pt>
                <c:pt idx="8">
                  <c:v>108.86499000000001</c:v>
                </c:pt>
                <c:pt idx="9">
                  <c:v>109.65053</c:v>
                </c:pt>
                <c:pt idx="10">
                  <c:v>109.37003</c:v>
                </c:pt>
                <c:pt idx="11">
                  <c:v>108.83839999999999</c:v>
                </c:pt>
                <c:pt idx="12">
                  <c:v>108.79467</c:v>
                </c:pt>
                <c:pt idx="13">
                  <c:v>107.88458</c:v>
                </c:pt>
                <c:pt idx="14">
                  <c:v>105.42615000000001</c:v>
                </c:pt>
              </c:numCache>
            </c:numRef>
          </c:val>
          <c:smooth val="0"/>
          <c:extLst>
            <c:ext xmlns:c16="http://schemas.microsoft.com/office/drawing/2014/chart" uri="{C3380CC4-5D6E-409C-BE32-E72D297353CC}">
              <c16:uniqueId val="{00000004-44F5-4154-9C1E-D47DE5BDAB41}"/>
            </c:ext>
          </c:extLst>
        </c:ser>
        <c:ser>
          <c:idx val="5"/>
          <c:order val="5"/>
          <c:tx>
            <c:strRef>
              <c:f>'Participation (2)'!$C$48</c:f>
              <c:strCache>
                <c:ptCount val="1"/>
                <c:pt idx="0">
                  <c:v>Latin America and the Caribbean</c:v>
                </c:pt>
              </c:strCache>
            </c:strRef>
          </c:tx>
          <c:spPr>
            <a:ln w="28575" cap="rnd">
              <a:solidFill>
                <a:srgbClr val="00B1EB"/>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(2)'!$D$48:$R$48</c:f>
              <c:numCache>
                <c:formatCode>0</c:formatCode>
                <c:ptCount val="15"/>
                <c:pt idx="0">
                  <c:v>119.22314</c:v>
                </c:pt>
                <c:pt idx="1">
                  <c:v>119.49163</c:v>
                </c:pt>
                <c:pt idx="2">
                  <c:v>119.21312</c:v>
                </c:pt>
                <c:pt idx="3">
                  <c:v>117.54858</c:v>
                </c:pt>
                <c:pt idx="4">
                  <c:v>116.16482000000001</c:v>
                </c:pt>
                <c:pt idx="5">
                  <c:v>115.73835</c:v>
                </c:pt>
                <c:pt idx="6">
                  <c:v>115.00425</c:v>
                </c:pt>
                <c:pt idx="7">
                  <c:v>114.74064</c:v>
                </c:pt>
                <c:pt idx="8">
                  <c:v>115.00763999999999</c:v>
                </c:pt>
                <c:pt idx="9">
                  <c:v>114.8677</c:v>
                </c:pt>
                <c:pt idx="10">
                  <c:v>112.39336</c:v>
                </c:pt>
                <c:pt idx="11">
                  <c:v>114.74626000000001</c:v>
                </c:pt>
                <c:pt idx="12">
                  <c:v>113.78841</c:v>
                </c:pt>
                <c:pt idx="13">
                  <c:v>108.935</c:v>
                </c:pt>
                <c:pt idx="14">
                  <c:v>108.35132</c:v>
                </c:pt>
              </c:numCache>
            </c:numRef>
          </c:val>
          <c:smooth val="0"/>
          <c:extLst>
            <c:ext xmlns:c16="http://schemas.microsoft.com/office/drawing/2014/chart" uri="{C3380CC4-5D6E-409C-BE32-E72D297353CC}">
              <c16:uniqueId val="{00000005-44F5-4154-9C1E-D47DE5BDAB41}"/>
            </c:ext>
          </c:extLst>
        </c:ser>
        <c:ser>
          <c:idx val="6"/>
          <c:order val="6"/>
          <c:tx>
            <c:strRef>
              <c:f>'Participation (2)'!$C$49</c:f>
              <c:strCache>
                <c:ptCount val="1"/>
                <c:pt idx="0">
                  <c:v>North America and Western Europe</c:v>
                </c:pt>
              </c:strCache>
            </c:strRef>
          </c:tx>
          <c:spPr>
            <a:ln w="28575" cap="rnd">
              <a:solidFill>
                <a:srgbClr val="95C11F"/>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(2)'!$D$49:$R$49</c:f>
              <c:numCache>
                <c:formatCode>0</c:formatCode>
                <c:ptCount val="15"/>
                <c:pt idx="0">
                  <c:v>103.31837</c:v>
                </c:pt>
                <c:pt idx="1">
                  <c:v>103.35651</c:v>
                </c:pt>
                <c:pt idx="2">
                  <c:v>101.85127</c:v>
                </c:pt>
                <c:pt idx="3">
                  <c:v>101.70048</c:v>
                </c:pt>
                <c:pt idx="4">
                  <c:v>101.71384</c:v>
                </c:pt>
                <c:pt idx="5">
                  <c:v>102.36014</c:v>
                </c:pt>
                <c:pt idx="6">
                  <c:v>102.9464</c:v>
                </c:pt>
                <c:pt idx="7">
                  <c:v>103.65344</c:v>
                </c:pt>
                <c:pt idx="8">
                  <c:v>104.13916</c:v>
                </c:pt>
                <c:pt idx="9">
                  <c:v>103.52745</c:v>
                </c:pt>
                <c:pt idx="10">
                  <c:v>102.56706</c:v>
                </c:pt>
                <c:pt idx="11">
                  <c:v>102.04913999999999</c:v>
                </c:pt>
                <c:pt idx="12">
                  <c:v>101.88800000000001</c:v>
                </c:pt>
                <c:pt idx="13">
                  <c:v>102.22241</c:v>
                </c:pt>
                <c:pt idx="14">
                  <c:v>102.14299</c:v>
                </c:pt>
              </c:numCache>
            </c:numRef>
          </c:val>
          <c:smooth val="0"/>
          <c:extLst>
            <c:ext xmlns:c16="http://schemas.microsoft.com/office/drawing/2014/chart" uri="{C3380CC4-5D6E-409C-BE32-E72D297353CC}">
              <c16:uniqueId val="{00000006-44F5-4154-9C1E-D47DE5BDAB41}"/>
            </c:ext>
          </c:extLst>
        </c:ser>
        <c:ser>
          <c:idx val="7"/>
          <c:order val="7"/>
          <c:tx>
            <c:strRef>
              <c:f>'Participation (2)'!$C$50</c:f>
              <c:strCache>
                <c:ptCount val="1"/>
                <c:pt idx="0">
                  <c:v>South and West Asia</c:v>
                </c:pt>
              </c:strCache>
            </c:strRef>
          </c:tx>
          <c:spPr>
            <a:ln w="28575" cap="rnd">
              <a:solidFill>
                <a:srgbClr val="004D6D"/>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(2)'!$D$50:$R$50</c:f>
              <c:numCache>
                <c:formatCode>0</c:formatCode>
                <c:ptCount val="15"/>
                <c:pt idx="0">
                  <c:v>91.815989999999999</c:v>
                </c:pt>
                <c:pt idx="1">
                  <c:v>91.670529999999999</c:v>
                </c:pt>
                <c:pt idx="2">
                  <c:v>93.319509999999994</c:v>
                </c:pt>
                <c:pt idx="3">
                  <c:v>99.682069999999996</c:v>
                </c:pt>
                <c:pt idx="4">
                  <c:v>101.87916</c:v>
                </c:pt>
                <c:pt idx="5">
                  <c:v>103.60133</c:v>
                </c:pt>
                <c:pt idx="6">
                  <c:v>105.07351</c:v>
                </c:pt>
                <c:pt idx="7">
                  <c:v>106.94002999999999</c:v>
                </c:pt>
                <c:pt idx="8">
                  <c:v>107.3537</c:v>
                </c:pt>
                <c:pt idx="9">
                  <c:v>107.06668000000001</c:v>
                </c:pt>
                <c:pt idx="10">
                  <c:v>107.44359</c:v>
                </c:pt>
                <c:pt idx="11">
                  <c:v>107.2687</c:v>
                </c:pt>
                <c:pt idx="12">
                  <c:v>108.28265</c:v>
                </c:pt>
                <c:pt idx="13">
                  <c:v>109.06089</c:v>
                </c:pt>
                <c:pt idx="14">
                  <c:v>109.08141000000001</c:v>
                </c:pt>
              </c:numCache>
            </c:numRef>
          </c:val>
          <c:smooth val="0"/>
          <c:extLst>
            <c:ext xmlns:c16="http://schemas.microsoft.com/office/drawing/2014/chart" uri="{C3380CC4-5D6E-409C-BE32-E72D297353CC}">
              <c16:uniqueId val="{00000007-44F5-4154-9C1E-D47DE5BDAB41}"/>
            </c:ext>
          </c:extLst>
        </c:ser>
        <c:ser>
          <c:idx val="8"/>
          <c:order val="8"/>
          <c:tx>
            <c:strRef>
              <c:f>'Participation (2)'!$C$51</c:f>
              <c:strCache>
                <c:ptCount val="1"/>
                <c:pt idx="0">
                  <c:v>Sub-Saharan Africa</c:v>
                </c:pt>
              </c:strCache>
            </c:strRef>
          </c:tx>
          <c:spPr>
            <a:ln w="28575" cap="rnd">
              <a:solidFill>
                <a:srgbClr val="9F358B"/>
              </a:solidFill>
              <a:round/>
            </a:ln>
            <a:effectLst/>
          </c:spPr>
          <c:marker>
            <c:symbol val="none"/>
          </c:marker>
          <c:cat>
            <c:strRef>
              <c:f>'Participation (2)'!$D$42:$R$42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(2)'!$D$51:$R$51</c:f>
              <c:numCache>
                <c:formatCode>0</c:formatCode>
                <c:ptCount val="15"/>
                <c:pt idx="0">
                  <c:v>82.623859999999993</c:v>
                </c:pt>
                <c:pt idx="1">
                  <c:v>84.876189999999994</c:v>
                </c:pt>
                <c:pt idx="2">
                  <c:v>87.226079999999996</c:v>
                </c:pt>
                <c:pt idx="3">
                  <c:v>89.888720000000006</c:v>
                </c:pt>
                <c:pt idx="4">
                  <c:v>91.968090000000004</c:v>
                </c:pt>
                <c:pt idx="5">
                  <c:v>94.325339999999997</c:v>
                </c:pt>
                <c:pt idx="6">
                  <c:v>95.931479999999993</c:v>
                </c:pt>
                <c:pt idx="7">
                  <c:v>96.724609999999998</c:v>
                </c:pt>
                <c:pt idx="8">
                  <c:v>97.677340000000001</c:v>
                </c:pt>
                <c:pt idx="9">
                  <c:v>97.914699999999996</c:v>
                </c:pt>
                <c:pt idx="10">
                  <c:v>97.725440000000006</c:v>
                </c:pt>
                <c:pt idx="11">
                  <c:v>98.324449999999999</c:v>
                </c:pt>
                <c:pt idx="12">
                  <c:v>98.907870000000003</c:v>
                </c:pt>
                <c:pt idx="13">
                  <c:v>98.963520000000003</c:v>
                </c:pt>
                <c:pt idx="14">
                  <c:v>99.554130000000001</c:v>
                </c:pt>
              </c:numCache>
            </c:numRef>
          </c:val>
          <c:smooth val="0"/>
          <c:extLst>
            <c:ext xmlns:c16="http://schemas.microsoft.com/office/drawing/2014/chart" uri="{C3380CC4-5D6E-409C-BE32-E72D297353CC}">
              <c16:uniqueId val="{00000008-44F5-4154-9C1E-D47DE5BDAB41}"/>
            </c:ext>
          </c:extLst>
        </c:ser>
        <c:dLbls>
          <c:showLegendKey val="0"/>
          <c:showVal val="0"/>
          <c:showCatName val="0"/>
          <c:showSerName val="0"/>
          <c:showPercent val="0"/>
          <c:showBubbleSize val="0"/>
        </c:dLbls>
        <c:smooth val="0"/>
        <c:axId val="1602154416"/>
        <c:axId val="1602157328"/>
      </c:lineChart>
      <c:catAx>
        <c:axId val="1602154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02157328"/>
        <c:crosses val="autoZero"/>
        <c:auto val="1"/>
        <c:lblAlgn val="ctr"/>
        <c:lblOffset val="100"/>
        <c:noMultiLvlLbl val="0"/>
      </c:catAx>
      <c:valAx>
        <c:axId val="1602157328"/>
        <c:scaling>
          <c:orientation val="minMax"/>
          <c:max val="12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02154416"/>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'Participation (2)'!$C$73</c:f>
              <c:strCache>
                <c:ptCount val="1"/>
                <c:pt idx="0">
                  <c:v>World</c:v>
                </c:pt>
              </c:strCache>
            </c:strRef>
          </c:tx>
          <c:spPr>
            <a:ln w="28575" cap="rnd">
              <a:solidFill>
                <a:srgbClr val="004D6D"/>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(2)'!$D$73:$R$73</c:f>
              <c:numCache>
                <c:formatCode>0</c:formatCode>
                <c:ptCount val="15"/>
                <c:pt idx="0">
                  <c:v>60.138860000000001</c:v>
                </c:pt>
                <c:pt idx="1">
                  <c:v>60.521740000000001</c:v>
                </c:pt>
                <c:pt idx="2">
                  <c:v>61.314749999999997</c:v>
                </c:pt>
                <c:pt idx="3">
                  <c:v>62.263350000000003</c:v>
                </c:pt>
                <c:pt idx="4">
                  <c:v>63.046849999999999</c:v>
                </c:pt>
                <c:pt idx="5">
                  <c:v>63.877450000000003</c:v>
                </c:pt>
                <c:pt idx="6">
                  <c:v>64.852059999999994</c:v>
                </c:pt>
                <c:pt idx="7">
                  <c:v>66.454350000000005</c:v>
                </c:pt>
                <c:pt idx="8">
                  <c:v>68.106859999999998</c:v>
                </c:pt>
                <c:pt idx="9">
                  <c:v>69.039959999999994</c:v>
                </c:pt>
                <c:pt idx="10">
                  <c:v>70.948729999999998</c:v>
                </c:pt>
                <c:pt idx="11">
                  <c:v>72.491299999999995</c:v>
                </c:pt>
                <c:pt idx="12">
                  <c:v>73.741820000000004</c:v>
                </c:pt>
                <c:pt idx="13">
                  <c:v>75.186700000000002</c:v>
                </c:pt>
                <c:pt idx="14">
                  <c:v>75.059600000000003</c:v>
                </c:pt>
              </c:numCache>
            </c:numRef>
          </c:val>
          <c:smooth val="0"/>
          <c:extLst>
            <c:ext xmlns:c16="http://schemas.microsoft.com/office/drawing/2014/chart" uri="{C3380CC4-5D6E-409C-BE32-E72D297353CC}">
              <c16:uniqueId val="{00000000-E0F8-4C55-A828-0564A58837C6}"/>
            </c:ext>
          </c:extLst>
        </c:ser>
        <c:ser>
          <c:idx val="1"/>
          <c:order val="1"/>
          <c:tx>
            <c:strRef>
              <c:f>'Participation (2)'!$C$74</c:f>
              <c:strCache>
                <c:ptCount val="1"/>
                <c:pt idx="0">
                  <c:v>Arab States</c:v>
                </c:pt>
              </c:strCache>
            </c:strRef>
          </c:tx>
          <c:spPr>
            <a:ln w="28575" cap="rnd">
              <a:solidFill>
                <a:srgbClr val="F39200"/>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(2)'!$D$74:$R$74</c:f>
              <c:numCache>
                <c:formatCode>0</c:formatCode>
                <c:ptCount val="15"/>
                <c:pt idx="0">
                  <c:v>61.073659999999997</c:v>
                </c:pt>
                <c:pt idx="1">
                  <c:v>62.569429999999997</c:v>
                </c:pt>
                <c:pt idx="2">
                  <c:v>63.684609999999999</c:v>
                </c:pt>
                <c:pt idx="3">
                  <c:v>65.527699999999996</c:v>
                </c:pt>
                <c:pt idx="4">
                  <c:v>67.424499999999995</c:v>
                </c:pt>
                <c:pt idx="5">
                  <c:v>67.539580000000001</c:v>
                </c:pt>
                <c:pt idx="6">
                  <c:v>67.493269999999995</c:v>
                </c:pt>
                <c:pt idx="7">
                  <c:v>66.322550000000007</c:v>
                </c:pt>
                <c:pt idx="8">
                  <c:v>67.029330000000002</c:v>
                </c:pt>
                <c:pt idx="9">
                  <c:v>68.621560000000002</c:v>
                </c:pt>
                <c:pt idx="10">
                  <c:v>69.947779999999995</c:v>
                </c:pt>
                <c:pt idx="11">
                  <c:v>72.752030000000005</c:v>
                </c:pt>
                <c:pt idx="12">
                  <c:v>73.874690000000001</c:v>
                </c:pt>
                <c:pt idx="13">
                  <c:v>72.436279999999996</c:v>
                </c:pt>
                <c:pt idx="14">
                  <c:v>73.010499999999993</c:v>
                </c:pt>
              </c:numCache>
            </c:numRef>
          </c:val>
          <c:smooth val="0"/>
          <c:extLst>
            <c:ext xmlns:c16="http://schemas.microsoft.com/office/drawing/2014/chart" uri="{C3380CC4-5D6E-409C-BE32-E72D297353CC}">
              <c16:uniqueId val="{00000001-E0F8-4C55-A828-0564A58837C6}"/>
            </c:ext>
          </c:extLst>
        </c:ser>
        <c:ser>
          <c:idx val="2"/>
          <c:order val="2"/>
          <c:tx>
            <c:strRef>
              <c:f>'Participation (2)'!$C$75</c:f>
              <c:strCache>
                <c:ptCount val="1"/>
                <c:pt idx="0">
                  <c:v>Central and Eastern Europe</c:v>
                </c:pt>
              </c:strCache>
            </c:strRef>
          </c:tx>
          <c:spPr>
            <a:ln w="28575" cap="rnd">
              <a:solidFill>
                <a:srgbClr val="0077D4"/>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(2)'!$D$75:$R$75</c:f>
              <c:numCache>
                <c:formatCode>0</c:formatCode>
                <c:ptCount val="15"/>
                <c:pt idx="0">
                  <c:v>89.347909999999999</c:v>
                </c:pt>
                <c:pt idx="1">
                  <c:v>91.618099999999998</c:v>
                </c:pt>
                <c:pt idx="2">
                  <c:v>92.879559999999998</c:v>
                </c:pt>
                <c:pt idx="3">
                  <c:v>93.47287</c:v>
                </c:pt>
                <c:pt idx="4">
                  <c:v>89.398489999999995</c:v>
                </c:pt>
                <c:pt idx="5">
                  <c:v>87.949089999999998</c:v>
                </c:pt>
                <c:pt idx="6">
                  <c:v>88.918940000000006</c:v>
                </c:pt>
                <c:pt idx="7">
                  <c:v>89.842699999999994</c:v>
                </c:pt>
                <c:pt idx="8">
                  <c:v>89.959990000000005</c:v>
                </c:pt>
                <c:pt idx="9">
                  <c:v>88.377210000000005</c:v>
                </c:pt>
                <c:pt idx="10">
                  <c:v>90.712069999999997</c:v>
                </c:pt>
                <c:pt idx="11">
                  <c:v>92.800989999999999</c:v>
                </c:pt>
                <c:pt idx="12">
                  <c:v>93.503420000000006</c:v>
                </c:pt>
                <c:pt idx="13">
                  <c:v>100.10017999999999</c:v>
                </c:pt>
                <c:pt idx="14">
                  <c:v>100.52923</c:v>
                </c:pt>
              </c:numCache>
            </c:numRef>
          </c:val>
          <c:smooth val="0"/>
          <c:extLst>
            <c:ext xmlns:c16="http://schemas.microsoft.com/office/drawing/2014/chart" uri="{C3380CC4-5D6E-409C-BE32-E72D297353CC}">
              <c16:uniqueId val="{00000002-E0F8-4C55-A828-0564A58837C6}"/>
            </c:ext>
          </c:extLst>
        </c:ser>
        <c:ser>
          <c:idx val="3"/>
          <c:order val="3"/>
          <c:tx>
            <c:strRef>
              <c:f>'Participation (2)'!$C$76</c:f>
              <c:strCache>
                <c:ptCount val="1"/>
                <c:pt idx="0">
                  <c:v>Central Asia</c:v>
                </c:pt>
              </c:strCache>
            </c:strRef>
          </c:tx>
          <c:spPr>
            <a:ln w="28575" cap="rnd">
              <a:solidFill>
                <a:srgbClr val="EC619F"/>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(2)'!$D$76:$R$76</c:f>
              <c:numCache>
                <c:formatCode>0</c:formatCode>
                <c:ptCount val="15"/>
                <c:pt idx="0">
                  <c:v>84.783240000000006</c:v>
                </c:pt>
                <c:pt idx="1">
                  <c:v>86.823260000000005</c:v>
                </c:pt>
                <c:pt idx="2">
                  <c:v>88.937070000000006</c:v>
                </c:pt>
                <c:pt idx="3">
                  <c:v>91.565770000000001</c:v>
                </c:pt>
                <c:pt idx="4">
                  <c:v>92.607749999999996</c:v>
                </c:pt>
                <c:pt idx="5">
                  <c:v>90.117630000000005</c:v>
                </c:pt>
                <c:pt idx="6">
                  <c:v>91.012050000000002</c:v>
                </c:pt>
                <c:pt idx="7">
                  <c:v>92.148809999999997</c:v>
                </c:pt>
                <c:pt idx="8">
                  <c:v>91.949340000000007</c:v>
                </c:pt>
                <c:pt idx="9">
                  <c:v>92.813699999999997</c:v>
                </c:pt>
                <c:pt idx="10">
                  <c:v>93.057169999999999</c:v>
                </c:pt>
                <c:pt idx="11">
                  <c:v>93.663589999999999</c:v>
                </c:pt>
                <c:pt idx="12">
                  <c:v>94.047030000000007</c:v>
                </c:pt>
                <c:pt idx="13">
                  <c:v>94.270570000000006</c:v>
                </c:pt>
                <c:pt idx="14">
                  <c:v>95.343130000000002</c:v>
                </c:pt>
              </c:numCache>
            </c:numRef>
          </c:val>
          <c:smooth val="0"/>
          <c:extLst>
            <c:ext xmlns:c16="http://schemas.microsoft.com/office/drawing/2014/chart" uri="{C3380CC4-5D6E-409C-BE32-E72D297353CC}">
              <c16:uniqueId val="{00000003-E0F8-4C55-A828-0564A58837C6}"/>
            </c:ext>
          </c:extLst>
        </c:ser>
        <c:ser>
          <c:idx val="4"/>
          <c:order val="4"/>
          <c:tx>
            <c:strRef>
              <c:f>'Participation (2)'!$C$77</c:f>
              <c:strCache>
                <c:ptCount val="1"/>
                <c:pt idx="0">
                  <c:v>East Asia and the Pacific</c:v>
                </c:pt>
              </c:strCache>
            </c:strRef>
          </c:tx>
          <c:spPr>
            <a:ln w="28575" cap="rnd">
              <a:solidFill>
                <a:srgbClr val="C5192D"/>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(2)'!$D$77:$R$77</c:f>
              <c:numCache>
                <c:formatCode>0</c:formatCode>
                <c:ptCount val="15"/>
                <c:pt idx="0">
                  <c:v>62.964030000000001</c:v>
                </c:pt>
                <c:pt idx="1">
                  <c:v>62.817979999999999</c:v>
                </c:pt>
                <c:pt idx="2">
                  <c:v>63.124699999999997</c:v>
                </c:pt>
                <c:pt idx="3">
                  <c:v>64.582329999999999</c:v>
                </c:pt>
                <c:pt idx="4">
                  <c:v>66.075659999999999</c:v>
                </c:pt>
                <c:pt idx="5">
                  <c:v>67.187569999999994</c:v>
                </c:pt>
                <c:pt idx="6">
                  <c:v>69.124510000000001</c:v>
                </c:pt>
                <c:pt idx="7">
                  <c:v>72.874129999999994</c:v>
                </c:pt>
                <c:pt idx="8">
                  <c:v>75.478009999999998</c:v>
                </c:pt>
                <c:pt idx="9">
                  <c:v>78.613010000000003</c:v>
                </c:pt>
                <c:pt idx="10">
                  <c:v>81.487399999999994</c:v>
                </c:pt>
                <c:pt idx="11">
                  <c:v>84.315470000000005</c:v>
                </c:pt>
                <c:pt idx="12">
                  <c:v>86.330960000000005</c:v>
                </c:pt>
                <c:pt idx="13">
                  <c:v>88.863600000000005</c:v>
                </c:pt>
                <c:pt idx="14">
                  <c:v>87.929789999999997</c:v>
                </c:pt>
              </c:numCache>
            </c:numRef>
          </c:val>
          <c:smooth val="0"/>
          <c:extLst>
            <c:ext xmlns:c16="http://schemas.microsoft.com/office/drawing/2014/chart" uri="{C3380CC4-5D6E-409C-BE32-E72D297353CC}">
              <c16:uniqueId val="{00000004-E0F8-4C55-A828-0564A58837C6}"/>
            </c:ext>
          </c:extLst>
        </c:ser>
        <c:ser>
          <c:idx val="5"/>
          <c:order val="5"/>
          <c:tx>
            <c:strRef>
              <c:f>'Participation (2)'!$C$78</c:f>
              <c:strCache>
                <c:ptCount val="1"/>
                <c:pt idx="0">
                  <c:v>Latin America and the Caribbean</c:v>
                </c:pt>
              </c:strCache>
            </c:strRef>
          </c:tx>
          <c:spPr>
            <a:ln w="28575" cap="rnd">
              <a:solidFill>
                <a:srgbClr val="00B1EB"/>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(2)'!$D$78:$R$78</c:f>
              <c:numCache>
                <c:formatCode>0</c:formatCode>
                <c:ptCount val="15"/>
                <c:pt idx="0">
                  <c:v>85.313239999999993</c:v>
                </c:pt>
                <c:pt idx="1">
                  <c:v>86.082440000000005</c:v>
                </c:pt>
                <c:pt idx="2">
                  <c:v>87.330749999999995</c:v>
                </c:pt>
                <c:pt idx="3">
                  <c:v>85.248559999999998</c:v>
                </c:pt>
                <c:pt idx="4">
                  <c:v>86.483980000000003</c:v>
                </c:pt>
                <c:pt idx="5">
                  <c:v>86.866060000000004</c:v>
                </c:pt>
                <c:pt idx="6">
                  <c:v>86.836659999999995</c:v>
                </c:pt>
                <c:pt idx="7">
                  <c:v>86.528279999999995</c:v>
                </c:pt>
                <c:pt idx="8">
                  <c:v>87.778270000000006</c:v>
                </c:pt>
                <c:pt idx="9">
                  <c:v>88.537540000000007</c:v>
                </c:pt>
                <c:pt idx="10">
                  <c:v>89.832530000000006</c:v>
                </c:pt>
                <c:pt idx="11">
                  <c:v>89.279920000000004</c:v>
                </c:pt>
                <c:pt idx="12">
                  <c:v>89.657349999999994</c:v>
                </c:pt>
                <c:pt idx="13">
                  <c:v>93.514510000000001</c:v>
                </c:pt>
                <c:pt idx="14">
                  <c:v>94.094939999999994</c:v>
                </c:pt>
              </c:numCache>
            </c:numRef>
          </c:val>
          <c:smooth val="0"/>
          <c:extLst>
            <c:ext xmlns:c16="http://schemas.microsoft.com/office/drawing/2014/chart" uri="{C3380CC4-5D6E-409C-BE32-E72D297353CC}">
              <c16:uniqueId val="{00000005-E0F8-4C55-A828-0564A58837C6}"/>
            </c:ext>
          </c:extLst>
        </c:ser>
        <c:ser>
          <c:idx val="6"/>
          <c:order val="6"/>
          <c:tx>
            <c:strRef>
              <c:f>'Participation (2)'!$C$79</c:f>
              <c:strCache>
                <c:ptCount val="1"/>
                <c:pt idx="0">
                  <c:v>North America and Western Europe</c:v>
                </c:pt>
              </c:strCache>
            </c:strRef>
          </c:tx>
          <c:spPr>
            <a:ln w="28575" cap="rnd">
              <a:solidFill>
                <a:srgbClr val="95C11F"/>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(2)'!$D$79:$R$79</c:f>
              <c:numCache>
                <c:formatCode>0</c:formatCode>
                <c:ptCount val="15"/>
                <c:pt idx="0">
                  <c:v>99.958190000000002</c:v>
                </c:pt>
                <c:pt idx="1">
                  <c:v>100.72723000000001</c:v>
                </c:pt>
                <c:pt idx="2">
                  <c:v>100.81399</c:v>
                </c:pt>
                <c:pt idx="3">
                  <c:v>101.57053999999999</c:v>
                </c:pt>
                <c:pt idx="4">
                  <c:v>100.78109000000001</c:v>
                </c:pt>
                <c:pt idx="5">
                  <c:v>101.59198000000001</c:v>
                </c:pt>
                <c:pt idx="6">
                  <c:v>100.96245</c:v>
                </c:pt>
                <c:pt idx="7">
                  <c:v>101.05206</c:v>
                </c:pt>
                <c:pt idx="8">
                  <c:v>101.28788</c:v>
                </c:pt>
                <c:pt idx="9">
                  <c:v>101.21451999999999</c:v>
                </c:pt>
                <c:pt idx="10">
                  <c:v>101.49099</c:v>
                </c:pt>
                <c:pt idx="11">
                  <c:v>101.12263</c:v>
                </c:pt>
                <c:pt idx="12">
                  <c:v>101.4858</c:v>
                </c:pt>
                <c:pt idx="13">
                  <c:v>106.29702</c:v>
                </c:pt>
                <c:pt idx="14">
                  <c:v>107.28198999999999</c:v>
                </c:pt>
              </c:numCache>
            </c:numRef>
          </c:val>
          <c:smooth val="0"/>
          <c:extLst>
            <c:ext xmlns:c16="http://schemas.microsoft.com/office/drawing/2014/chart" uri="{C3380CC4-5D6E-409C-BE32-E72D297353CC}">
              <c16:uniqueId val="{00000006-E0F8-4C55-A828-0564A58837C6}"/>
            </c:ext>
          </c:extLst>
        </c:ser>
        <c:ser>
          <c:idx val="7"/>
          <c:order val="7"/>
          <c:tx>
            <c:strRef>
              <c:f>'Participation (2)'!$C$80</c:f>
              <c:strCache>
                <c:ptCount val="1"/>
                <c:pt idx="0">
                  <c:v>South and West Asia</c:v>
                </c:pt>
              </c:strCache>
            </c:strRef>
          </c:tx>
          <c:spPr>
            <a:ln w="28575" cap="rnd">
              <a:solidFill>
                <a:srgbClr val="004D6D"/>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(2)'!$D$80:$R$80</c:f>
              <c:numCache>
                <c:formatCode>0</c:formatCode>
                <c:ptCount val="15"/>
                <c:pt idx="0">
                  <c:v>45.067270000000001</c:v>
                </c:pt>
                <c:pt idx="1">
                  <c:v>45.266889999999997</c:v>
                </c:pt>
                <c:pt idx="2">
                  <c:v>46.678130000000003</c:v>
                </c:pt>
                <c:pt idx="3">
                  <c:v>48.295679999999997</c:v>
                </c:pt>
                <c:pt idx="4">
                  <c:v>49.458939999999998</c:v>
                </c:pt>
                <c:pt idx="5">
                  <c:v>51.241639999999997</c:v>
                </c:pt>
                <c:pt idx="6">
                  <c:v>52.663719999999998</c:v>
                </c:pt>
                <c:pt idx="7">
                  <c:v>54.628450000000001</c:v>
                </c:pt>
                <c:pt idx="8">
                  <c:v>57.019889999999997</c:v>
                </c:pt>
                <c:pt idx="9">
                  <c:v>56.962539999999997</c:v>
                </c:pt>
                <c:pt idx="10">
                  <c:v>59.785290000000003</c:v>
                </c:pt>
                <c:pt idx="11">
                  <c:v>62.331659999999999</c:v>
                </c:pt>
                <c:pt idx="12">
                  <c:v>64.87791</c:v>
                </c:pt>
                <c:pt idx="13">
                  <c:v>65.190380000000005</c:v>
                </c:pt>
                <c:pt idx="14">
                  <c:v>65.430390000000003</c:v>
                </c:pt>
              </c:numCache>
            </c:numRef>
          </c:val>
          <c:smooth val="0"/>
          <c:extLst>
            <c:ext xmlns:c16="http://schemas.microsoft.com/office/drawing/2014/chart" uri="{C3380CC4-5D6E-409C-BE32-E72D297353CC}">
              <c16:uniqueId val="{00000007-E0F8-4C55-A828-0564A58837C6}"/>
            </c:ext>
          </c:extLst>
        </c:ser>
        <c:ser>
          <c:idx val="8"/>
          <c:order val="8"/>
          <c:tx>
            <c:strRef>
              <c:f>'Participation (2)'!$C$81</c:f>
              <c:strCache>
                <c:ptCount val="1"/>
                <c:pt idx="0">
                  <c:v>Sub-Saharan Africa</c:v>
                </c:pt>
              </c:strCache>
            </c:strRef>
          </c:tx>
          <c:spPr>
            <a:ln w="28575" cap="rnd">
              <a:solidFill>
                <a:srgbClr val="9F358B"/>
              </a:solidFill>
              <a:round/>
            </a:ln>
            <a:effectLst/>
          </c:spPr>
          <c:marker>
            <c:symbol val="none"/>
          </c:marker>
          <c:cat>
            <c:strRef>
              <c:f>'Participation (2)'!$D$72:$R$72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(2)'!$D$81:$R$81</c:f>
              <c:numCache>
                <c:formatCode>0</c:formatCode>
                <c:ptCount val="15"/>
                <c:pt idx="0">
                  <c:v>26.107620000000001</c:v>
                </c:pt>
                <c:pt idx="1">
                  <c:v>27.416239999999998</c:v>
                </c:pt>
                <c:pt idx="2">
                  <c:v>28.580089999999998</c:v>
                </c:pt>
                <c:pt idx="3">
                  <c:v>29.694710000000001</c:v>
                </c:pt>
                <c:pt idx="4">
                  <c:v>31.16499</c:v>
                </c:pt>
                <c:pt idx="5">
                  <c:v>32.168900000000001</c:v>
                </c:pt>
                <c:pt idx="6">
                  <c:v>33.325049999999997</c:v>
                </c:pt>
                <c:pt idx="7">
                  <c:v>34.427619999999997</c:v>
                </c:pt>
                <c:pt idx="8">
                  <c:v>36.50365</c:v>
                </c:pt>
                <c:pt idx="9">
                  <c:v>38.273060000000001</c:v>
                </c:pt>
                <c:pt idx="10">
                  <c:v>40.26623</c:v>
                </c:pt>
                <c:pt idx="11">
                  <c:v>41.308349999999997</c:v>
                </c:pt>
                <c:pt idx="12">
                  <c:v>41.923830000000002</c:v>
                </c:pt>
                <c:pt idx="13">
                  <c:v>42.235030000000002</c:v>
                </c:pt>
                <c:pt idx="14">
                  <c:v>42.805169999999997</c:v>
                </c:pt>
              </c:numCache>
            </c:numRef>
          </c:val>
          <c:smooth val="0"/>
          <c:extLst>
            <c:ext xmlns:c16="http://schemas.microsoft.com/office/drawing/2014/chart" uri="{C3380CC4-5D6E-409C-BE32-E72D297353CC}">
              <c16:uniqueId val="{00000008-E0F8-4C55-A828-0564A58837C6}"/>
            </c:ext>
          </c:extLst>
        </c:ser>
        <c:dLbls>
          <c:showLegendKey val="0"/>
          <c:showVal val="0"/>
          <c:showCatName val="0"/>
          <c:showSerName val="0"/>
          <c:showPercent val="0"/>
          <c:showBubbleSize val="0"/>
        </c:dLbls>
        <c:smooth val="0"/>
        <c:axId val="1602156496"/>
        <c:axId val="1602147344"/>
      </c:lineChart>
      <c:catAx>
        <c:axId val="1602156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02147344"/>
        <c:crosses val="autoZero"/>
        <c:auto val="1"/>
        <c:lblAlgn val="ctr"/>
        <c:lblOffset val="100"/>
        <c:noMultiLvlLbl val="0"/>
      </c:catAx>
      <c:valAx>
        <c:axId val="1602147344"/>
        <c:scaling>
          <c:orientation val="minMax"/>
          <c:max val="12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602156496"/>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'Participation (2)'!$C$83</c:f>
              <c:strCache>
                <c:ptCount val="1"/>
                <c:pt idx="0">
                  <c:v>World</c:v>
                </c:pt>
              </c:strCache>
            </c:strRef>
          </c:tx>
          <c:spPr>
            <a:ln w="28575" cap="rnd">
              <a:solidFill>
                <a:schemeClr val="tx1"/>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(2)'!$D$83:$R$83</c:f>
              <c:numCache>
                <c:formatCode>0</c:formatCode>
                <c:ptCount val="15"/>
                <c:pt idx="0">
                  <c:v>19.036829999999998</c:v>
                </c:pt>
                <c:pt idx="1">
                  <c:v>20.101569999999999</c:v>
                </c:pt>
                <c:pt idx="2">
                  <c:v>21.63467</c:v>
                </c:pt>
                <c:pt idx="3">
                  <c:v>22.777920000000002</c:v>
                </c:pt>
                <c:pt idx="4">
                  <c:v>23.589040000000001</c:v>
                </c:pt>
                <c:pt idx="5">
                  <c:v>24.280639999999998</c:v>
                </c:pt>
                <c:pt idx="6">
                  <c:v>25.034500000000001</c:v>
                </c:pt>
                <c:pt idx="7">
                  <c:v>25.889240000000001</c:v>
                </c:pt>
                <c:pt idx="8">
                  <c:v>26.923120000000001</c:v>
                </c:pt>
                <c:pt idx="9">
                  <c:v>27.978339999999999</c:v>
                </c:pt>
                <c:pt idx="10">
                  <c:v>29.359459999999999</c:v>
                </c:pt>
                <c:pt idx="11">
                  <c:v>31.053650000000001</c:v>
                </c:pt>
                <c:pt idx="12">
                  <c:v>32.225369999999998</c:v>
                </c:pt>
                <c:pt idx="13">
                  <c:v>32.780839999999998</c:v>
                </c:pt>
                <c:pt idx="14">
                  <c:v>34.453029999999998</c:v>
                </c:pt>
              </c:numCache>
            </c:numRef>
          </c:val>
          <c:smooth val="0"/>
          <c:extLst>
            <c:ext xmlns:c16="http://schemas.microsoft.com/office/drawing/2014/chart" uri="{C3380CC4-5D6E-409C-BE32-E72D297353CC}">
              <c16:uniqueId val="{00000000-088F-4EB1-9FA0-0430312F2A5F}"/>
            </c:ext>
          </c:extLst>
        </c:ser>
        <c:ser>
          <c:idx val="1"/>
          <c:order val="1"/>
          <c:tx>
            <c:strRef>
              <c:f>'Participation (2)'!$C$84</c:f>
              <c:strCache>
                <c:ptCount val="1"/>
                <c:pt idx="0">
                  <c:v>Arab States</c:v>
                </c:pt>
              </c:strCache>
            </c:strRef>
          </c:tx>
          <c:spPr>
            <a:ln w="28575" cap="rnd">
              <a:solidFill>
                <a:srgbClr val="F39200"/>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(2)'!$D$84:$R$84</c:f>
              <c:numCache>
                <c:formatCode>0</c:formatCode>
                <c:ptCount val="15"/>
                <c:pt idx="0">
                  <c:v>18.548369999999998</c:v>
                </c:pt>
                <c:pt idx="1">
                  <c:v>19.16994</c:v>
                </c:pt>
                <c:pt idx="2">
                  <c:v>19.993069999999999</c:v>
                </c:pt>
                <c:pt idx="3">
                  <c:v>19.982420000000001</c:v>
                </c:pt>
                <c:pt idx="4">
                  <c:v>21.153120000000001</c:v>
                </c:pt>
                <c:pt idx="5">
                  <c:v>22.218129999999999</c:v>
                </c:pt>
                <c:pt idx="6">
                  <c:v>22.692920000000001</c:v>
                </c:pt>
                <c:pt idx="7">
                  <c:v>23.253160000000001</c:v>
                </c:pt>
                <c:pt idx="8">
                  <c:v>23.97383</c:v>
                </c:pt>
                <c:pt idx="9">
                  <c:v>24.65615</c:v>
                </c:pt>
                <c:pt idx="10">
                  <c:v>25.34703</c:v>
                </c:pt>
                <c:pt idx="11">
                  <c:v>24.855419999999999</c:v>
                </c:pt>
                <c:pt idx="12">
                  <c:v>26.413309999999999</c:v>
                </c:pt>
                <c:pt idx="13">
                  <c:v>28.033729999999998</c:v>
                </c:pt>
                <c:pt idx="14">
                  <c:v>28.930399999999999</c:v>
                </c:pt>
              </c:numCache>
            </c:numRef>
          </c:val>
          <c:smooth val="0"/>
          <c:extLst>
            <c:ext xmlns:c16="http://schemas.microsoft.com/office/drawing/2014/chart" uri="{C3380CC4-5D6E-409C-BE32-E72D297353CC}">
              <c16:uniqueId val="{00000001-088F-4EB1-9FA0-0430312F2A5F}"/>
            </c:ext>
          </c:extLst>
        </c:ser>
        <c:ser>
          <c:idx val="2"/>
          <c:order val="2"/>
          <c:tx>
            <c:strRef>
              <c:f>'Participation (2)'!$C$85</c:f>
              <c:strCache>
                <c:ptCount val="1"/>
                <c:pt idx="0">
                  <c:v>Central and Eastern Europe</c:v>
                </c:pt>
              </c:strCache>
            </c:strRef>
          </c:tx>
          <c:spPr>
            <a:ln w="28575" cap="rnd">
              <a:solidFill>
                <a:srgbClr val="0077D4"/>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(2)'!$D$85:$R$85</c:f>
              <c:numCache>
                <c:formatCode>0</c:formatCode>
                <c:ptCount val="15"/>
                <c:pt idx="0">
                  <c:v>43.012949999999996</c:v>
                </c:pt>
                <c:pt idx="1">
                  <c:v>46.825009999999999</c:v>
                </c:pt>
                <c:pt idx="2">
                  <c:v>50.467680000000001</c:v>
                </c:pt>
                <c:pt idx="3">
                  <c:v>54.166629999999998</c:v>
                </c:pt>
                <c:pt idx="4">
                  <c:v>55.826929999999997</c:v>
                </c:pt>
                <c:pt idx="5">
                  <c:v>58.658050000000003</c:v>
                </c:pt>
                <c:pt idx="6">
                  <c:v>61.011510000000001</c:v>
                </c:pt>
                <c:pt idx="7">
                  <c:v>63.178699999999999</c:v>
                </c:pt>
                <c:pt idx="8">
                  <c:v>64.937860000000001</c:v>
                </c:pt>
                <c:pt idx="9">
                  <c:v>66.936670000000007</c:v>
                </c:pt>
                <c:pt idx="10">
                  <c:v>69.100350000000006</c:v>
                </c:pt>
                <c:pt idx="11">
                  <c:v>70.302269999999993</c:v>
                </c:pt>
                <c:pt idx="12">
                  <c:v>71.623490000000004</c:v>
                </c:pt>
                <c:pt idx="13">
                  <c:v>74.031369999999995</c:v>
                </c:pt>
                <c:pt idx="14">
                  <c:v>74.439530000000005</c:v>
                </c:pt>
              </c:numCache>
            </c:numRef>
          </c:val>
          <c:smooth val="0"/>
          <c:extLst>
            <c:ext xmlns:c16="http://schemas.microsoft.com/office/drawing/2014/chart" uri="{C3380CC4-5D6E-409C-BE32-E72D297353CC}">
              <c16:uniqueId val="{00000002-088F-4EB1-9FA0-0430312F2A5F}"/>
            </c:ext>
          </c:extLst>
        </c:ser>
        <c:ser>
          <c:idx val="3"/>
          <c:order val="3"/>
          <c:tx>
            <c:strRef>
              <c:f>'Participation (2)'!$C$86</c:f>
              <c:strCache>
                <c:ptCount val="1"/>
                <c:pt idx="0">
                  <c:v>Central Asia</c:v>
                </c:pt>
              </c:strCache>
            </c:strRef>
          </c:tx>
          <c:spPr>
            <a:ln w="28575" cap="rnd">
              <a:solidFill>
                <a:srgbClr val="EC619F"/>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(2)'!$D$86:$R$86</c:f>
              <c:numCache>
                <c:formatCode>0</c:formatCode>
                <c:ptCount val="15"/>
                <c:pt idx="0">
                  <c:v>22.2729</c:v>
                </c:pt>
                <c:pt idx="1">
                  <c:v>23.547820000000002</c:v>
                </c:pt>
                <c:pt idx="2">
                  <c:v>24.907489999999999</c:v>
                </c:pt>
                <c:pt idx="3">
                  <c:v>25.823429999999998</c:v>
                </c:pt>
                <c:pt idx="4">
                  <c:v>26.838239999999999</c:v>
                </c:pt>
                <c:pt idx="5">
                  <c:v>27.00836</c:v>
                </c:pt>
                <c:pt idx="6">
                  <c:v>27.869509999999998</c:v>
                </c:pt>
                <c:pt idx="7">
                  <c:v>27.17407</c:v>
                </c:pt>
                <c:pt idx="8">
                  <c:v>26.80039</c:v>
                </c:pt>
                <c:pt idx="9">
                  <c:v>25.655110000000001</c:v>
                </c:pt>
                <c:pt idx="10">
                  <c:v>24.923649999999999</c:v>
                </c:pt>
                <c:pt idx="11">
                  <c:v>25.184280000000001</c:v>
                </c:pt>
                <c:pt idx="12">
                  <c:v>25.672319999999999</c:v>
                </c:pt>
                <c:pt idx="13">
                  <c:v>25.836210000000001</c:v>
                </c:pt>
                <c:pt idx="14">
                  <c:v>25.733979999999999</c:v>
                </c:pt>
              </c:numCache>
            </c:numRef>
          </c:val>
          <c:smooth val="0"/>
          <c:extLst>
            <c:ext xmlns:c16="http://schemas.microsoft.com/office/drawing/2014/chart" uri="{C3380CC4-5D6E-409C-BE32-E72D297353CC}">
              <c16:uniqueId val="{00000003-088F-4EB1-9FA0-0430312F2A5F}"/>
            </c:ext>
          </c:extLst>
        </c:ser>
        <c:ser>
          <c:idx val="4"/>
          <c:order val="4"/>
          <c:tx>
            <c:strRef>
              <c:f>'Participation (2)'!$C$87</c:f>
              <c:strCache>
                <c:ptCount val="1"/>
                <c:pt idx="0">
                  <c:v>East Asia and the Pacific</c:v>
                </c:pt>
              </c:strCache>
            </c:strRef>
          </c:tx>
          <c:spPr>
            <a:ln w="28575" cap="rnd">
              <a:solidFill>
                <a:srgbClr val="C5192D"/>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(2)'!$D$87:$R$87</c:f>
              <c:numCache>
                <c:formatCode>0</c:formatCode>
                <c:ptCount val="15"/>
                <c:pt idx="0">
                  <c:v>15.4657</c:v>
                </c:pt>
                <c:pt idx="1">
                  <c:v>17.03931</c:v>
                </c:pt>
                <c:pt idx="2">
                  <c:v>18.975750000000001</c:v>
                </c:pt>
                <c:pt idx="3">
                  <c:v>20.796119999999998</c:v>
                </c:pt>
                <c:pt idx="4">
                  <c:v>22.307469999999999</c:v>
                </c:pt>
                <c:pt idx="5">
                  <c:v>23.285299999999999</c:v>
                </c:pt>
                <c:pt idx="6">
                  <c:v>23.98779</c:v>
                </c:pt>
                <c:pt idx="7">
                  <c:v>24.4299</c:v>
                </c:pt>
                <c:pt idx="8">
                  <c:v>24.94453</c:v>
                </c:pt>
                <c:pt idx="9">
                  <c:v>26.351749999999999</c:v>
                </c:pt>
                <c:pt idx="10">
                  <c:v>27.739190000000001</c:v>
                </c:pt>
                <c:pt idx="11">
                  <c:v>28.988669999999999</c:v>
                </c:pt>
                <c:pt idx="12">
                  <c:v>31.04926</c:v>
                </c:pt>
                <c:pt idx="13">
                  <c:v>33.263069999999999</c:v>
                </c:pt>
                <c:pt idx="14">
                  <c:v>39.108960000000003</c:v>
                </c:pt>
              </c:numCache>
            </c:numRef>
          </c:val>
          <c:smooth val="0"/>
          <c:extLst>
            <c:ext xmlns:c16="http://schemas.microsoft.com/office/drawing/2014/chart" uri="{C3380CC4-5D6E-409C-BE32-E72D297353CC}">
              <c16:uniqueId val="{00000004-088F-4EB1-9FA0-0430312F2A5F}"/>
            </c:ext>
          </c:extLst>
        </c:ser>
        <c:ser>
          <c:idx val="5"/>
          <c:order val="5"/>
          <c:tx>
            <c:strRef>
              <c:f>'Participation (2)'!$C$88</c:f>
              <c:strCache>
                <c:ptCount val="1"/>
                <c:pt idx="0">
                  <c:v>Latin America and the Caribbean</c:v>
                </c:pt>
              </c:strCache>
            </c:strRef>
          </c:tx>
          <c:spPr>
            <a:ln w="28575" cap="rnd">
              <a:solidFill>
                <a:srgbClr val="00B1EB"/>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(2)'!$D$88:$R$88</c:f>
              <c:numCache>
                <c:formatCode>0</c:formatCode>
                <c:ptCount val="15"/>
                <c:pt idx="0">
                  <c:v>22.6447</c:v>
                </c:pt>
                <c:pt idx="1">
                  <c:v>24.293810000000001</c:v>
                </c:pt>
                <c:pt idx="2">
                  <c:v>26.107150000000001</c:v>
                </c:pt>
                <c:pt idx="3">
                  <c:v>27.81803</c:v>
                </c:pt>
                <c:pt idx="4">
                  <c:v>29.139199999999999</c:v>
                </c:pt>
                <c:pt idx="5">
                  <c:v>30.7193</c:v>
                </c:pt>
                <c:pt idx="6">
                  <c:v>33.052489999999999</c:v>
                </c:pt>
                <c:pt idx="7">
                  <c:v>35.326740000000001</c:v>
                </c:pt>
                <c:pt idx="8">
                  <c:v>38.399430000000002</c:v>
                </c:pt>
                <c:pt idx="9">
                  <c:v>39.525080000000003</c:v>
                </c:pt>
                <c:pt idx="10">
                  <c:v>40.509540000000001</c:v>
                </c:pt>
                <c:pt idx="11">
                  <c:v>42.772449999999999</c:v>
                </c:pt>
                <c:pt idx="12">
                  <c:v>43.747779999999999</c:v>
                </c:pt>
                <c:pt idx="13">
                  <c:v>44.506169999999997</c:v>
                </c:pt>
                <c:pt idx="14">
                  <c:v>44.661830000000002</c:v>
                </c:pt>
              </c:numCache>
            </c:numRef>
          </c:val>
          <c:smooth val="0"/>
          <c:extLst>
            <c:ext xmlns:c16="http://schemas.microsoft.com/office/drawing/2014/chart" uri="{C3380CC4-5D6E-409C-BE32-E72D297353CC}">
              <c16:uniqueId val="{00000005-088F-4EB1-9FA0-0430312F2A5F}"/>
            </c:ext>
          </c:extLst>
        </c:ser>
        <c:ser>
          <c:idx val="6"/>
          <c:order val="6"/>
          <c:tx>
            <c:strRef>
              <c:f>'Participation (2)'!$C$89</c:f>
              <c:strCache>
                <c:ptCount val="1"/>
                <c:pt idx="0">
                  <c:v>North America and Western Europe</c:v>
                </c:pt>
              </c:strCache>
            </c:strRef>
          </c:tx>
          <c:spPr>
            <a:ln w="28575" cap="rnd">
              <a:solidFill>
                <a:srgbClr val="95C11F"/>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(2)'!$D$89:$R$89</c:f>
              <c:numCache>
                <c:formatCode>0</c:formatCode>
                <c:ptCount val="15"/>
                <c:pt idx="0">
                  <c:v>60.081679999999999</c:v>
                </c:pt>
                <c:pt idx="1">
                  <c:v>61.380540000000003</c:v>
                </c:pt>
                <c:pt idx="2">
                  <c:v>66.712119999999999</c:v>
                </c:pt>
                <c:pt idx="3">
                  <c:v>68.486940000000004</c:v>
                </c:pt>
                <c:pt idx="4">
                  <c:v>69.146420000000006</c:v>
                </c:pt>
                <c:pt idx="5">
                  <c:v>69.947749999999999</c:v>
                </c:pt>
                <c:pt idx="6">
                  <c:v>70.316149999999993</c:v>
                </c:pt>
                <c:pt idx="7">
                  <c:v>70.814909999999998</c:v>
                </c:pt>
                <c:pt idx="8">
                  <c:v>71.76661</c:v>
                </c:pt>
                <c:pt idx="9">
                  <c:v>73.966130000000007</c:v>
                </c:pt>
                <c:pt idx="10">
                  <c:v>77.465500000000006</c:v>
                </c:pt>
                <c:pt idx="11">
                  <c:v>79.311689999999999</c:v>
                </c:pt>
                <c:pt idx="12">
                  <c:v>79.157830000000004</c:v>
                </c:pt>
                <c:pt idx="13">
                  <c:v>76.607550000000003</c:v>
                </c:pt>
                <c:pt idx="14">
                  <c:v>76.350499999999997</c:v>
                </c:pt>
              </c:numCache>
            </c:numRef>
          </c:val>
          <c:smooth val="0"/>
          <c:extLst>
            <c:ext xmlns:c16="http://schemas.microsoft.com/office/drawing/2014/chart" uri="{C3380CC4-5D6E-409C-BE32-E72D297353CC}">
              <c16:uniqueId val="{00000006-088F-4EB1-9FA0-0430312F2A5F}"/>
            </c:ext>
          </c:extLst>
        </c:ser>
        <c:ser>
          <c:idx val="7"/>
          <c:order val="7"/>
          <c:tx>
            <c:strRef>
              <c:f>'Participation (2)'!$C$90</c:f>
              <c:strCache>
                <c:ptCount val="1"/>
                <c:pt idx="0">
                  <c:v>South and West Asia</c:v>
                </c:pt>
              </c:strCache>
            </c:strRef>
          </c:tx>
          <c:spPr>
            <a:ln w="28575" cap="rnd">
              <a:solidFill>
                <a:srgbClr val="004D6D"/>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(2)'!$D$90:$R$90</c:f>
              <c:numCache>
                <c:formatCode>0</c:formatCode>
                <c:ptCount val="15"/>
                <c:pt idx="0">
                  <c:v>8.7976600000000005</c:v>
                </c:pt>
                <c:pt idx="1">
                  <c:v>9.1119699999999995</c:v>
                </c:pt>
                <c:pt idx="2">
                  <c:v>9.4001300000000008</c:v>
                </c:pt>
                <c:pt idx="3">
                  <c:v>9.7869299999999999</c:v>
                </c:pt>
                <c:pt idx="4">
                  <c:v>10.1594</c:v>
                </c:pt>
                <c:pt idx="5">
                  <c:v>10.28923</c:v>
                </c:pt>
                <c:pt idx="6">
                  <c:v>11.10384</c:v>
                </c:pt>
                <c:pt idx="7">
                  <c:v>12.667719999999999</c:v>
                </c:pt>
                <c:pt idx="8">
                  <c:v>14.46889</c:v>
                </c:pt>
                <c:pt idx="9">
                  <c:v>15.47057</c:v>
                </c:pt>
                <c:pt idx="10">
                  <c:v>17.302790000000002</c:v>
                </c:pt>
                <c:pt idx="11">
                  <c:v>21.225110000000001</c:v>
                </c:pt>
                <c:pt idx="12">
                  <c:v>22.709710000000001</c:v>
                </c:pt>
                <c:pt idx="13">
                  <c:v>22.504239999999999</c:v>
                </c:pt>
                <c:pt idx="14">
                  <c:v>22.752800000000001</c:v>
                </c:pt>
              </c:numCache>
            </c:numRef>
          </c:val>
          <c:smooth val="0"/>
          <c:extLst>
            <c:ext xmlns:c16="http://schemas.microsoft.com/office/drawing/2014/chart" uri="{C3380CC4-5D6E-409C-BE32-E72D297353CC}">
              <c16:uniqueId val="{00000007-088F-4EB1-9FA0-0430312F2A5F}"/>
            </c:ext>
          </c:extLst>
        </c:ser>
        <c:ser>
          <c:idx val="8"/>
          <c:order val="8"/>
          <c:tx>
            <c:strRef>
              <c:f>'Participation (2)'!$C$91</c:f>
              <c:strCache>
                <c:ptCount val="1"/>
                <c:pt idx="0">
                  <c:v>Sub-Saharan Africa</c:v>
                </c:pt>
              </c:strCache>
            </c:strRef>
          </c:tx>
          <c:spPr>
            <a:ln w="28575" cap="rnd">
              <a:solidFill>
                <a:srgbClr val="9F358B"/>
              </a:solidFill>
              <a:round/>
            </a:ln>
            <a:effectLst/>
          </c:spPr>
          <c:marker>
            <c:symbol val="none"/>
          </c:marker>
          <c:cat>
            <c:strRef>
              <c:f>'Participation (2)'!$D$82:$R$82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(2)'!$D$91:$R$91</c:f>
              <c:numCache>
                <c:formatCode>0</c:formatCode>
                <c:ptCount val="15"/>
                <c:pt idx="0">
                  <c:v>4.3094999999999999</c:v>
                </c:pt>
                <c:pt idx="1">
                  <c:v>4.6246099999999997</c:v>
                </c:pt>
                <c:pt idx="2">
                  <c:v>4.94285</c:v>
                </c:pt>
                <c:pt idx="3">
                  <c:v>5.36402</c:v>
                </c:pt>
                <c:pt idx="4">
                  <c:v>5.5438499999999999</c:v>
                </c:pt>
                <c:pt idx="5">
                  <c:v>5.8244600000000002</c:v>
                </c:pt>
                <c:pt idx="6">
                  <c:v>6.0122</c:v>
                </c:pt>
                <c:pt idx="7">
                  <c:v>6.26905</c:v>
                </c:pt>
                <c:pt idx="8">
                  <c:v>6.6188099999999999</c:v>
                </c:pt>
                <c:pt idx="9">
                  <c:v>7.0857200000000002</c:v>
                </c:pt>
                <c:pt idx="10">
                  <c:v>7.5570500000000003</c:v>
                </c:pt>
                <c:pt idx="11">
                  <c:v>7.76966</c:v>
                </c:pt>
                <c:pt idx="12">
                  <c:v>8.0244</c:v>
                </c:pt>
                <c:pt idx="13">
                  <c:v>8.16934</c:v>
                </c:pt>
                <c:pt idx="14">
                  <c:v>8.2329500000000007</c:v>
                </c:pt>
              </c:numCache>
            </c:numRef>
          </c:val>
          <c:smooth val="0"/>
          <c:extLst>
            <c:ext xmlns:c16="http://schemas.microsoft.com/office/drawing/2014/chart" uri="{C3380CC4-5D6E-409C-BE32-E72D297353CC}">
              <c16:uniqueId val="{00000008-088F-4EB1-9FA0-0430312F2A5F}"/>
            </c:ext>
          </c:extLst>
        </c:ser>
        <c:dLbls>
          <c:showLegendKey val="0"/>
          <c:showVal val="0"/>
          <c:showCatName val="0"/>
          <c:showSerName val="0"/>
          <c:showPercent val="0"/>
          <c:showBubbleSize val="0"/>
        </c:dLbls>
        <c:smooth val="0"/>
        <c:axId val="1531423680"/>
        <c:axId val="1531430752"/>
      </c:lineChart>
      <c:catAx>
        <c:axId val="1531423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31430752"/>
        <c:crosses val="autoZero"/>
        <c:auto val="1"/>
        <c:lblAlgn val="ctr"/>
        <c:lblOffset val="100"/>
        <c:noMultiLvlLbl val="0"/>
      </c:catAx>
      <c:valAx>
        <c:axId val="1531430752"/>
        <c:scaling>
          <c:orientation val="minMax"/>
          <c:max val="12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53142368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1"/>
          <c:order val="1"/>
          <c:tx>
            <c:strRef>
              <c:f>'Participation (2)'!$C$24</c:f>
              <c:strCache>
                <c:ptCount val="1"/>
                <c:pt idx="0">
                  <c:v>Arab States</c:v>
                </c:pt>
              </c:strCache>
            </c:strRef>
          </c:tx>
          <c:spPr>
            <a:solidFill>
              <a:srgbClr val="F39200"/>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(2)'!$D$24:$R$24</c:f>
              <c:numCache>
                <c:formatCode>General</c:formatCode>
                <c:ptCount val="15"/>
                <c:pt idx="0">
                  <c:v>3370562.9317899998</c:v>
                </c:pt>
                <c:pt idx="1">
                  <c:v>3480884.9306600001</c:v>
                </c:pt>
                <c:pt idx="2">
                  <c:v>3528097.2776199998</c:v>
                </c:pt>
                <c:pt idx="3">
                  <c:v>3610621.8293099999</c:v>
                </c:pt>
                <c:pt idx="4">
                  <c:v>3751863.21141</c:v>
                </c:pt>
                <c:pt idx="5">
                  <c:v>3483675.3879800001</c:v>
                </c:pt>
                <c:pt idx="6">
                  <c:v>3208109.0630199998</c:v>
                </c:pt>
                <c:pt idx="7">
                  <c:v>2857299.7379000001</c:v>
                </c:pt>
                <c:pt idx="8">
                  <c:v>2783213.7842600001</c:v>
                </c:pt>
                <c:pt idx="9">
                  <c:v>2603246.03896</c:v>
                </c:pt>
                <c:pt idx="10">
                  <c:v>2650917.2910699998</c:v>
                </c:pt>
                <c:pt idx="11">
                  <c:v>2925662.7648499999</c:v>
                </c:pt>
                <c:pt idx="12">
                  <c:v>3045186.6360999998</c:v>
                </c:pt>
                <c:pt idx="13">
                  <c:v>3044731.2418</c:v>
                </c:pt>
                <c:pt idx="14">
                  <c:v>2917466.9063900001</c:v>
                </c:pt>
              </c:numCache>
            </c:numRef>
          </c:val>
          <c:extLst>
            <c:ext xmlns:c16="http://schemas.microsoft.com/office/drawing/2014/chart" uri="{C3380CC4-5D6E-409C-BE32-E72D297353CC}">
              <c16:uniqueId val="{00000000-B470-4FAB-AFC2-FC4F859DA312}"/>
            </c:ext>
          </c:extLst>
        </c:ser>
        <c:ser>
          <c:idx val="2"/>
          <c:order val="2"/>
          <c:tx>
            <c:strRef>
              <c:f>'Participation (2)'!$C$25</c:f>
              <c:strCache>
                <c:ptCount val="1"/>
                <c:pt idx="0">
                  <c:v>Central and Eastern Europe</c:v>
                </c:pt>
              </c:strCache>
            </c:strRef>
          </c:tx>
          <c:spPr>
            <a:solidFill>
              <a:srgbClr val="0077D4"/>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(2)'!$D$25:$R$25</c:f>
              <c:numCache>
                <c:formatCode>General</c:formatCode>
                <c:ptCount val="15"/>
                <c:pt idx="0">
                  <c:v>7267884.8422699999</c:v>
                </c:pt>
                <c:pt idx="1">
                  <c:v>7383541.9768000003</c:v>
                </c:pt>
                <c:pt idx="2">
                  <c:v>7185470.5318600014</c:v>
                </c:pt>
                <c:pt idx="3">
                  <c:v>7133769.6727</c:v>
                </c:pt>
                <c:pt idx="4">
                  <c:v>7026587.35439</c:v>
                </c:pt>
                <c:pt idx="5">
                  <c:v>6710062.0514200004</c:v>
                </c:pt>
                <c:pt idx="6">
                  <c:v>6653488.4600999998</c:v>
                </c:pt>
                <c:pt idx="7">
                  <c:v>6541572.69386</c:v>
                </c:pt>
                <c:pt idx="8">
                  <c:v>6337665</c:v>
                </c:pt>
                <c:pt idx="9">
                  <c:v>6378375</c:v>
                </c:pt>
                <c:pt idx="10">
                  <c:v>6544039.0330600003</c:v>
                </c:pt>
                <c:pt idx="11">
                  <c:v>6686043</c:v>
                </c:pt>
                <c:pt idx="12">
                  <c:v>6590102</c:v>
                </c:pt>
                <c:pt idx="13">
                  <c:v>7000036.2076199995</c:v>
                </c:pt>
                <c:pt idx="14">
                  <c:v>6786182.0711599998</c:v>
                </c:pt>
              </c:numCache>
            </c:numRef>
          </c:val>
          <c:extLst>
            <c:ext xmlns:c16="http://schemas.microsoft.com/office/drawing/2014/chart" uri="{C3380CC4-5D6E-409C-BE32-E72D297353CC}">
              <c16:uniqueId val="{00000001-B470-4FAB-AFC2-FC4F859DA312}"/>
            </c:ext>
          </c:extLst>
        </c:ser>
        <c:ser>
          <c:idx val="3"/>
          <c:order val="3"/>
          <c:tx>
            <c:strRef>
              <c:f>'Participation (2)'!$C$26</c:f>
              <c:strCache>
                <c:ptCount val="1"/>
                <c:pt idx="0">
                  <c:v>Central Asia</c:v>
                </c:pt>
              </c:strCache>
            </c:strRef>
          </c:tx>
          <c:spPr>
            <a:solidFill>
              <a:srgbClr val="EC619F"/>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(2)'!$D$26:$R$26</c:f>
              <c:numCache>
                <c:formatCode>General</c:formatCode>
                <c:ptCount val="15"/>
                <c:pt idx="0">
                  <c:v>667309.40148999996</c:v>
                </c:pt>
                <c:pt idx="1">
                  <c:v>701769.37954999995</c:v>
                </c:pt>
                <c:pt idx="2">
                  <c:v>765377.67781000002</c:v>
                </c:pt>
                <c:pt idx="3">
                  <c:v>878274.57839000004</c:v>
                </c:pt>
                <c:pt idx="4">
                  <c:v>1005347.70355</c:v>
                </c:pt>
                <c:pt idx="5">
                  <c:v>1265554.5493600001</c:v>
                </c:pt>
                <c:pt idx="6">
                  <c:v>1404542.2161699999</c:v>
                </c:pt>
                <c:pt idx="7">
                  <c:v>1420182.49697</c:v>
                </c:pt>
                <c:pt idx="8">
                  <c:v>1394661.7244500001</c:v>
                </c:pt>
                <c:pt idx="9">
                  <c:v>1416143.31513</c:v>
                </c:pt>
                <c:pt idx="10">
                  <c:v>1412317.8020899999</c:v>
                </c:pt>
                <c:pt idx="11">
                  <c:v>1428018.7995500001</c:v>
                </c:pt>
                <c:pt idx="12">
                  <c:v>1382526.5351199999</c:v>
                </c:pt>
                <c:pt idx="13">
                  <c:v>1349868.0012000001</c:v>
                </c:pt>
                <c:pt idx="14">
                  <c:v>1366418.60809</c:v>
                </c:pt>
              </c:numCache>
            </c:numRef>
          </c:val>
          <c:extLst>
            <c:ext xmlns:c16="http://schemas.microsoft.com/office/drawing/2014/chart" uri="{C3380CC4-5D6E-409C-BE32-E72D297353CC}">
              <c16:uniqueId val="{00000002-B470-4FAB-AFC2-FC4F859DA312}"/>
            </c:ext>
          </c:extLst>
        </c:ser>
        <c:ser>
          <c:idx val="4"/>
          <c:order val="4"/>
          <c:tx>
            <c:strRef>
              <c:f>'Participation (2)'!$C$27</c:f>
              <c:strCache>
                <c:ptCount val="1"/>
                <c:pt idx="0">
                  <c:v>East Asia and the Pacific</c:v>
                </c:pt>
              </c:strCache>
            </c:strRef>
          </c:tx>
          <c:spPr>
            <a:solidFill>
              <a:srgbClr val="C5192D"/>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(2)'!$D$27:$R$27</c:f>
              <c:numCache>
                <c:formatCode>General</c:formatCode>
                <c:ptCount val="15"/>
                <c:pt idx="0">
                  <c:v>18635176.179740001</c:v>
                </c:pt>
                <c:pt idx="1">
                  <c:v>18694100.662629999</c:v>
                </c:pt>
                <c:pt idx="2">
                  <c:v>18034752.379960001</c:v>
                </c:pt>
                <c:pt idx="3">
                  <c:v>17432978.996750001</c:v>
                </c:pt>
                <c:pt idx="4">
                  <c:v>18690662.652690001</c:v>
                </c:pt>
                <c:pt idx="5">
                  <c:v>19748102.726089999</c:v>
                </c:pt>
                <c:pt idx="6">
                  <c:v>21141829.88236</c:v>
                </c:pt>
                <c:pt idx="7">
                  <c:v>23272266.200029999</c:v>
                </c:pt>
                <c:pt idx="8">
                  <c:v>25284004.057069998</c:v>
                </c:pt>
                <c:pt idx="9">
                  <c:v>26490114.900449999</c:v>
                </c:pt>
                <c:pt idx="10">
                  <c:v>27286667.53765</c:v>
                </c:pt>
                <c:pt idx="11">
                  <c:v>27571998.732209999</c:v>
                </c:pt>
                <c:pt idx="12">
                  <c:v>27284796.922910001</c:v>
                </c:pt>
                <c:pt idx="13">
                  <c:v>28837302.661169998</c:v>
                </c:pt>
                <c:pt idx="14">
                  <c:v>26967996.37576</c:v>
                </c:pt>
              </c:numCache>
            </c:numRef>
          </c:val>
          <c:extLst>
            <c:ext xmlns:c16="http://schemas.microsoft.com/office/drawing/2014/chart" uri="{C3380CC4-5D6E-409C-BE32-E72D297353CC}">
              <c16:uniqueId val="{00000003-B470-4FAB-AFC2-FC4F859DA312}"/>
            </c:ext>
          </c:extLst>
        </c:ser>
        <c:ser>
          <c:idx val="5"/>
          <c:order val="5"/>
          <c:tx>
            <c:strRef>
              <c:f>'Participation (2)'!$C$28</c:f>
              <c:strCache>
                <c:ptCount val="1"/>
                <c:pt idx="0">
                  <c:v>Latin America and the Caribbean</c:v>
                </c:pt>
              </c:strCache>
            </c:strRef>
          </c:tx>
          <c:spPr>
            <a:solidFill>
              <a:srgbClr val="00B1EB"/>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(2)'!$D$28:$R$28</c:f>
              <c:numCache>
                <c:formatCode>General</c:formatCode>
                <c:ptCount val="15"/>
                <c:pt idx="0">
                  <c:v>4494998.9852299998</c:v>
                </c:pt>
                <c:pt idx="1">
                  <c:v>4172285.95144</c:v>
                </c:pt>
                <c:pt idx="2">
                  <c:v>3890217.4703000002</c:v>
                </c:pt>
                <c:pt idx="3">
                  <c:v>4161015.06152</c:v>
                </c:pt>
                <c:pt idx="4">
                  <c:v>4421750.6653699996</c:v>
                </c:pt>
                <c:pt idx="5">
                  <c:v>4420631.5986200003</c:v>
                </c:pt>
                <c:pt idx="6">
                  <c:v>4635451.5890699998</c:v>
                </c:pt>
                <c:pt idx="7">
                  <c:v>4835840.4508800004</c:v>
                </c:pt>
                <c:pt idx="8">
                  <c:v>5174881.5459799999</c:v>
                </c:pt>
                <c:pt idx="9">
                  <c:v>5244225.4897100003</c:v>
                </c:pt>
                <c:pt idx="10">
                  <c:v>5496846.0706700003</c:v>
                </c:pt>
                <c:pt idx="11">
                  <c:v>5547538.8552799998</c:v>
                </c:pt>
                <c:pt idx="12">
                  <c:v>5851652.2864100002</c:v>
                </c:pt>
                <c:pt idx="13">
                  <c:v>5635341.2720499998</c:v>
                </c:pt>
                <c:pt idx="14">
                  <c:v>5681396.9529600004</c:v>
                </c:pt>
              </c:numCache>
            </c:numRef>
          </c:val>
          <c:extLst>
            <c:ext xmlns:c16="http://schemas.microsoft.com/office/drawing/2014/chart" uri="{C3380CC4-5D6E-409C-BE32-E72D297353CC}">
              <c16:uniqueId val="{00000004-B470-4FAB-AFC2-FC4F859DA312}"/>
            </c:ext>
          </c:extLst>
        </c:ser>
        <c:ser>
          <c:idx val="6"/>
          <c:order val="6"/>
          <c:tx>
            <c:strRef>
              <c:f>'Participation (2)'!$C$29</c:f>
              <c:strCache>
                <c:ptCount val="1"/>
                <c:pt idx="0">
                  <c:v>North America and Western Europe</c:v>
                </c:pt>
              </c:strCache>
            </c:strRef>
          </c:tx>
          <c:spPr>
            <a:solidFill>
              <a:srgbClr val="95C11F"/>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(2)'!$D$29:$R$29</c:f>
              <c:numCache>
                <c:formatCode>General</c:formatCode>
                <c:ptCount val="15"/>
                <c:pt idx="0">
                  <c:v>7819308.3301400002</c:v>
                </c:pt>
                <c:pt idx="1">
                  <c:v>7957127.1154199997</c:v>
                </c:pt>
                <c:pt idx="2">
                  <c:v>8086495.8848099997</c:v>
                </c:pt>
                <c:pt idx="3">
                  <c:v>7917571.10243</c:v>
                </c:pt>
                <c:pt idx="4">
                  <c:v>9310312.7192599997</c:v>
                </c:pt>
                <c:pt idx="5">
                  <c:v>9516755.7279400006</c:v>
                </c:pt>
                <c:pt idx="6">
                  <c:v>8687556.2609100007</c:v>
                </c:pt>
                <c:pt idx="7">
                  <c:v>8704043.49223</c:v>
                </c:pt>
                <c:pt idx="8">
                  <c:v>8517057.9016100001</c:v>
                </c:pt>
                <c:pt idx="9">
                  <c:v>8318094.66395</c:v>
                </c:pt>
                <c:pt idx="10">
                  <c:v>8475837.5021599997</c:v>
                </c:pt>
                <c:pt idx="11">
                  <c:v>8164671.6915699998</c:v>
                </c:pt>
                <c:pt idx="12">
                  <c:v>8041877</c:v>
                </c:pt>
                <c:pt idx="13">
                  <c:v>9992841.91811</c:v>
                </c:pt>
                <c:pt idx="14">
                  <c:v>9986228.4000700004</c:v>
                </c:pt>
              </c:numCache>
            </c:numRef>
          </c:val>
          <c:extLst>
            <c:ext xmlns:c16="http://schemas.microsoft.com/office/drawing/2014/chart" uri="{C3380CC4-5D6E-409C-BE32-E72D297353CC}">
              <c16:uniqueId val="{00000005-B470-4FAB-AFC2-FC4F859DA312}"/>
            </c:ext>
          </c:extLst>
        </c:ser>
        <c:ser>
          <c:idx val="7"/>
          <c:order val="7"/>
          <c:tx>
            <c:strRef>
              <c:f>'Participation (2)'!$C$30</c:f>
              <c:strCache>
                <c:ptCount val="1"/>
                <c:pt idx="0">
                  <c:v>South and West Asia</c:v>
                </c:pt>
              </c:strCache>
            </c:strRef>
          </c:tx>
          <c:spPr>
            <a:solidFill>
              <a:srgbClr val="004D6D"/>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(2)'!$D$30:$R$30</c:f>
              <c:numCache>
                <c:formatCode>General</c:formatCode>
                <c:ptCount val="15"/>
                <c:pt idx="0">
                  <c:v>1549952.3569</c:v>
                </c:pt>
                <c:pt idx="1">
                  <c:v>1499920.9971</c:v>
                </c:pt>
                <c:pt idx="2">
                  <c:v>1652315.9040699999</c:v>
                </c:pt>
                <c:pt idx="3">
                  <c:v>1829371.6881800001</c:v>
                </c:pt>
                <c:pt idx="4">
                  <c:v>2012833.58182</c:v>
                </c:pt>
                <c:pt idx="5">
                  <c:v>2082856.6333399999</c:v>
                </c:pt>
                <c:pt idx="6">
                  <c:v>2276173.16035</c:v>
                </c:pt>
                <c:pt idx="7">
                  <c:v>2325014.9195099999</c:v>
                </c:pt>
                <c:pt idx="8">
                  <c:v>2494175.3034299999</c:v>
                </c:pt>
                <c:pt idx="9">
                  <c:v>2655214.8463300001</c:v>
                </c:pt>
                <c:pt idx="10">
                  <c:v>2787534.3416499998</c:v>
                </c:pt>
                <c:pt idx="11">
                  <c:v>2972004.9950000001</c:v>
                </c:pt>
                <c:pt idx="12">
                  <c:v>3203065.54116</c:v>
                </c:pt>
                <c:pt idx="13">
                  <c:v>3415004.2135200002</c:v>
                </c:pt>
                <c:pt idx="14">
                  <c:v>3401301.2912400002</c:v>
                </c:pt>
              </c:numCache>
            </c:numRef>
          </c:val>
          <c:extLst>
            <c:ext xmlns:c16="http://schemas.microsoft.com/office/drawing/2014/chart" uri="{C3380CC4-5D6E-409C-BE32-E72D297353CC}">
              <c16:uniqueId val="{00000006-B470-4FAB-AFC2-FC4F859DA312}"/>
            </c:ext>
          </c:extLst>
        </c:ser>
        <c:ser>
          <c:idx val="8"/>
          <c:order val="8"/>
          <c:tx>
            <c:strRef>
              <c:f>'Participation (2)'!$C$31</c:f>
              <c:strCache>
                <c:ptCount val="1"/>
                <c:pt idx="0">
                  <c:v>Sub-Saharan Africa</c:v>
                </c:pt>
              </c:strCache>
            </c:strRef>
          </c:tx>
          <c:spPr>
            <a:solidFill>
              <a:srgbClr val="9F358B"/>
            </a:solidFill>
            <a:ln>
              <a:noFill/>
            </a:ln>
            <a:effectLst/>
          </c:spPr>
          <c:cat>
            <c:strRef>
              <c:f>'Participation (2)'!$D$22:$R$22</c:f>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f>'Participation (2)'!$D$31:$R$31</c:f>
              <c:numCache>
                <c:formatCode>General</c:formatCode>
                <c:ptCount val="15"/>
                <c:pt idx="0">
                  <c:v>1782473.0147500001</c:v>
                </c:pt>
                <c:pt idx="1">
                  <c:v>1861689.2146900001</c:v>
                </c:pt>
                <c:pt idx="2">
                  <c:v>1931690.7393799999</c:v>
                </c:pt>
                <c:pt idx="3">
                  <c:v>2040908.87096</c:v>
                </c:pt>
                <c:pt idx="4">
                  <c:v>2103259.8120499998</c:v>
                </c:pt>
                <c:pt idx="5">
                  <c:v>2142894.4139399999</c:v>
                </c:pt>
                <c:pt idx="6">
                  <c:v>2191417.64916</c:v>
                </c:pt>
                <c:pt idx="7">
                  <c:v>2354215.9683099999</c:v>
                </c:pt>
                <c:pt idx="8">
                  <c:v>2570777.3355899998</c:v>
                </c:pt>
                <c:pt idx="9">
                  <c:v>2794109.2186500002</c:v>
                </c:pt>
                <c:pt idx="10">
                  <c:v>2998159.7057699999</c:v>
                </c:pt>
                <c:pt idx="11">
                  <c:v>3126446.4171899999</c:v>
                </c:pt>
                <c:pt idx="12">
                  <c:v>3085473.5018699998</c:v>
                </c:pt>
                <c:pt idx="13">
                  <c:v>3302742.9700099998</c:v>
                </c:pt>
                <c:pt idx="14">
                  <c:v>3531871.8947899998</c:v>
                </c:pt>
              </c:numCache>
            </c:numRef>
          </c:val>
          <c:extLst>
            <c:ext xmlns:c16="http://schemas.microsoft.com/office/drawing/2014/chart" uri="{C3380CC4-5D6E-409C-BE32-E72D297353CC}">
              <c16:uniqueId val="{00000007-B470-4FAB-AFC2-FC4F859DA312}"/>
            </c:ext>
          </c:extLst>
        </c:ser>
        <c:dLbls>
          <c:showLegendKey val="0"/>
          <c:showVal val="0"/>
          <c:showCatName val="0"/>
          <c:showSerName val="0"/>
          <c:showPercent val="0"/>
          <c:showBubbleSize val="0"/>
        </c:dLbls>
        <c:axId val="1811331616"/>
        <c:axId val="1811326208"/>
        <c:extLst>
          <c:ext xmlns:c15="http://schemas.microsoft.com/office/drawing/2012/chart" uri="{02D57815-91ED-43cb-92C2-25804820EDAC}">
            <c15:filteredAreaSeries>
              <c15:ser>
                <c:idx val="0"/>
                <c:order val="0"/>
                <c:tx>
                  <c:strRef>
                    <c:extLst>
                      <c:ext uri="{02D57815-91ED-43cb-92C2-25804820EDAC}">
                        <c15:formulaRef>
                          <c15:sqref>'Participation (2)'!$C$23</c15:sqref>
                        </c15:formulaRef>
                      </c:ext>
                    </c:extLst>
                    <c:strCache>
                      <c:ptCount val="1"/>
                      <c:pt idx="0">
                        <c:v>World</c:v>
                      </c:pt>
                    </c:strCache>
                  </c:strRef>
                </c:tx>
                <c:spPr>
                  <a:solidFill>
                    <a:schemeClr val="accent1"/>
                  </a:solidFill>
                  <a:ln>
                    <a:noFill/>
                  </a:ln>
                  <a:effectLst/>
                </c:spPr>
                <c:cat>
                  <c:strRef>
                    <c:extLst>
                      <c:ext uri="{02D57815-91ED-43cb-92C2-25804820EDAC}">
                        <c15:formulaRef>
                          <c15:sqref>'Participation (2)'!$D$22:$R$22</c15:sqref>
                        </c15:formulaRef>
                      </c:ext>
                    </c:extLst>
                    <c:strCach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strCache>
                  </c:strRef>
                </c:cat>
                <c:val>
                  <c:numRef>
                    <c:extLst>
                      <c:ext uri="{02D57815-91ED-43cb-92C2-25804820EDAC}">
                        <c15:formulaRef>
                          <c15:sqref>'Participation (2)'!$D$23:$R$23</c15:sqref>
                        </c15:formulaRef>
                      </c:ext>
                    </c:extLst>
                    <c:numCache>
                      <c:formatCode>General</c:formatCode>
                      <c:ptCount val="15"/>
                      <c:pt idx="0">
                        <c:v>45587666.042300001</c:v>
                      </c:pt>
                      <c:pt idx="1">
                        <c:v>45751320.228289999</c:v>
                      </c:pt>
                      <c:pt idx="2">
                        <c:v>45074417.865809999</c:v>
                      </c:pt>
                      <c:pt idx="3">
                        <c:v>45004511.800229996</c:v>
                      </c:pt>
                      <c:pt idx="4">
                        <c:v>48322617.700539999</c:v>
                      </c:pt>
                      <c:pt idx="5">
                        <c:v>49370533.088689998</c:v>
                      </c:pt>
                      <c:pt idx="6">
                        <c:v>50198568.281149998</c:v>
                      </c:pt>
                      <c:pt idx="7">
                        <c:v>52310435.959679998</c:v>
                      </c:pt>
                      <c:pt idx="8">
                        <c:v>54556436.652390003</c:v>
                      </c:pt>
                      <c:pt idx="9">
                        <c:v>55899523.473169997</c:v>
                      </c:pt>
                      <c:pt idx="10">
                        <c:v>57652319.284120001</c:v>
                      </c:pt>
                      <c:pt idx="11">
                        <c:v>58422385.255649999</c:v>
                      </c:pt>
                      <c:pt idx="12">
                        <c:v>58484680.42357</c:v>
                      </c:pt>
                      <c:pt idx="13">
                        <c:v>62577868.485480003</c:v>
                      </c:pt>
                      <c:pt idx="14">
                        <c:v>60638862.500469998</c:v>
                      </c:pt>
                    </c:numCache>
                  </c:numRef>
                </c:val>
                <c:extLst>
                  <c:ext xmlns:c16="http://schemas.microsoft.com/office/drawing/2014/chart" uri="{C3380CC4-5D6E-409C-BE32-E72D297353CC}">
                    <c16:uniqueId val="{00000008-B470-4FAB-AFC2-FC4F859DA312}"/>
                  </c:ext>
                </c:extLst>
              </c15:ser>
            </c15:filteredAreaSeries>
          </c:ext>
        </c:extLst>
      </c:areaChart>
      <c:catAx>
        <c:axId val="18113316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811326208"/>
        <c:crosses val="autoZero"/>
        <c:auto val="1"/>
        <c:lblAlgn val="ctr"/>
        <c:lblOffset val="100"/>
        <c:noMultiLvlLbl val="0"/>
      </c:catAx>
      <c:valAx>
        <c:axId val="18113262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r>
                  <a:rPr lang="en-US"/>
                  <a:t>Number of enrolment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811331616"/>
        <c:crosses val="autoZero"/>
        <c:crossBetween val="midCat"/>
        <c:dispUnits>
          <c:builtInUnit val="millions"/>
          <c:dispUnitsLbl>
            <c:spPr>
              <a:noFill/>
              <a:ln>
                <a:noFill/>
              </a:ln>
              <a:effectLst/>
            </c:spPr>
            <c:txPr>
              <a:bodyPr rot="-5400000" spcFirstLastPara="1" vertOverflow="ellipsis" vert="horz" wrap="square" anchor="ctr" anchorCtr="1"/>
              <a:lstStyle/>
              <a:p>
                <a:pPr>
                  <a:defRPr sz="10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ispUnitsLbl>
        </c:dispUnits>
      </c:valAx>
      <c:spPr>
        <a:noFill/>
        <a:ln>
          <a:noFill/>
        </a:ln>
        <a:effectLst/>
      </c:spPr>
    </c:plotArea>
    <c:plotVisOnly val="1"/>
    <c:dispBlanksAs val="zero"/>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SLE!$C$66</c:f>
              <c:strCache>
                <c:ptCount val="1"/>
                <c:pt idx="0">
                  <c:v>2000</c:v>
                </c:pt>
              </c:strCache>
            </c:strRef>
          </c:tx>
          <c:spPr>
            <a:ln w="28575" cap="rnd">
              <a:noFill/>
              <a:round/>
            </a:ln>
            <a:effectLst/>
          </c:spPr>
          <c:marker>
            <c:symbol val="circle"/>
            <c:size val="7"/>
            <c:spPr>
              <a:solidFill>
                <a:schemeClr val="tx1"/>
              </a:solidFill>
              <a:ln w="9525">
                <a:solidFill>
                  <a:schemeClr val="tx1"/>
                </a:solidFill>
              </a:ln>
              <a:effectLst/>
            </c:spPr>
          </c:marker>
          <c:cat>
            <c:strRef>
              <c:f>SLE!$B$67:$B$90</c:f>
              <c:strCache>
                <c:ptCount val="24"/>
                <c:pt idx="0">
                  <c:v>Pakistan</c:v>
                </c:pt>
                <c:pt idx="1">
                  <c:v>Afghanistan</c:v>
                </c:pt>
                <c:pt idx="2">
                  <c:v>Bhutan</c:v>
                </c:pt>
                <c:pt idx="3">
                  <c:v>LaoPDR</c:v>
                </c:pt>
                <c:pt idx="4">
                  <c:v>India</c:v>
                </c:pt>
                <c:pt idx="5">
                  <c:v>Nepal</c:v>
                </c:pt>
                <c:pt idx="6">
                  <c:v>Mongolia</c:v>
                </c:pt>
                <c:pt idx="7">
                  <c:v>Tajikistan</c:v>
                </c:pt>
                <c:pt idx="8">
                  <c:v>China</c:v>
                </c:pt>
                <c:pt idx="9">
                  <c:v>Indonesia</c:v>
                </c:pt>
                <c:pt idx="10">
                  <c:v>Uzbekistan</c:v>
                </c:pt>
                <c:pt idx="11">
                  <c:v>Cook Islands</c:v>
                </c:pt>
                <c:pt idx="12">
                  <c:v>Philippines</c:v>
                </c:pt>
                <c:pt idx="13">
                  <c:v>Iran (Islamic Republic of)</c:v>
                </c:pt>
                <c:pt idx="14">
                  <c:v>Thailand</c:v>
                </c:pt>
                <c:pt idx="15">
                  <c:v>Kyrgyzstan</c:v>
                </c:pt>
                <c:pt idx="16">
                  <c:v>Malaysia</c:v>
                </c:pt>
                <c:pt idx="17">
                  <c:v>Kazakhstan</c:v>
                </c:pt>
                <c:pt idx="18">
                  <c:v>Macao, SAR of China</c:v>
                </c:pt>
                <c:pt idx="19">
                  <c:v>Brunei Darussalam</c:v>
                </c:pt>
                <c:pt idx="20">
                  <c:v>Japan</c:v>
                </c:pt>
                <c:pt idx="21">
                  <c:v>Republic of Korea</c:v>
                </c:pt>
                <c:pt idx="22">
                  <c:v>New Zealand</c:v>
                </c:pt>
                <c:pt idx="23">
                  <c:v>Australia</c:v>
                </c:pt>
              </c:strCache>
            </c:strRef>
          </c:cat>
          <c:val>
            <c:numRef>
              <c:f>SLE!$C$67:$C$90</c:f>
              <c:numCache>
                <c:formatCode>0</c:formatCode>
                <c:ptCount val="24"/>
                <c:pt idx="0">
                  <c:v>5.6372900000000001</c:v>
                </c:pt>
                <c:pt idx="1">
                  <c:v>6.8397100000000002</c:v>
                </c:pt>
                <c:pt idx="2">
                  <c:v>7.2513500000000004</c:v>
                </c:pt>
                <c:pt idx="3">
                  <c:v>7.9978100000000003</c:v>
                </c:pt>
                <c:pt idx="4">
                  <c:v>8.3373500000000007</c:v>
                </c:pt>
                <c:pt idx="5">
                  <c:v>9.0233000000000008</c:v>
                </c:pt>
                <c:pt idx="6">
                  <c:v>9.3977299999999993</c:v>
                </c:pt>
                <c:pt idx="7">
                  <c:v>9.6938399999999998</c:v>
                </c:pt>
                <c:pt idx="8">
                  <c:v>10.23926</c:v>
                </c:pt>
                <c:pt idx="9">
                  <c:v>10.57652</c:v>
                </c:pt>
                <c:pt idx="10">
                  <c:v>10.737579999999999</c:v>
                </c:pt>
                <c:pt idx="11">
                  <c:v>11.505459999999999</c:v>
                </c:pt>
                <c:pt idx="12">
                  <c:v>11.588179999999999</c:v>
                </c:pt>
                <c:pt idx="13">
                  <c:v>11.6221</c:v>
                </c:pt>
                <c:pt idx="14">
                  <c:v>11.74968</c:v>
                </c:pt>
                <c:pt idx="15">
                  <c:v>11.77106</c:v>
                </c:pt>
                <c:pt idx="16">
                  <c:v>11.945589999999999</c:v>
                </c:pt>
                <c:pt idx="17">
                  <c:v>12.32551</c:v>
                </c:pt>
                <c:pt idx="18">
                  <c:v>12.61992</c:v>
                </c:pt>
                <c:pt idx="19">
                  <c:v>13.36074</c:v>
                </c:pt>
                <c:pt idx="20">
                  <c:v>14.61552</c:v>
                </c:pt>
                <c:pt idx="21">
                  <c:v>15.89626</c:v>
                </c:pt>
                <c:pt idx="22">
                  <c:v>17.360510000000001</c:v>
                </c:pt>
                <c:pt idx="23">
                  <c:v>20.52346</c:v>
                </c:pt>
              </c:numCache>
            </c:numRef>
          </c:val>
          <c:smooth val="0"/>
          <c:extLst>
            <c:ext xmlns:c16="http://schemas.microsoft.com/office/drawing/2014/chart" uri="{C3380CC4-5D6E-409C-BE32-E72D297353CC}">
              <c16:uniqueId val="{00000000-EC7F-4243-893E-9898356FCE87}"/>
            </c:ext>
          </c:extLst>
        </c:ser>
        <c:ser>
          <c:idx val="1"/>
          <c:order val="1"/>
          <c:tx>
            <c:strRef>
              <c:f>SLE!$D$66</c:f>
              <c:strCache>
                <c:ptCount val="1"/>
                <c:pt idx="0">
                  <c:v>2015</c:v>
                </c:pt>
              </c:strCache>
            </c:strRef>
          </c:tx>
          <c:spPr>
            <a:ln w="28575" cap="rnd">
              <a:noFill/>
              <a:round/>
            </a:ln>
            <a:effectLst/>
          </c:spPr>
          <c:marker>
            <c:symbol val="circle"/>
            <c:size val="7"/>
            <c:spPr>
              <a:solidFill>
                <a:srgbClr val="7F59AB"/>
              </a:solidFill>
              <a:ln w="9525">
                <a:solidFill>
                  <a:schemeClr val="tx1"/>
                </a:solidFill>
              </a:ln>
              <a:effectLst/>
            </c:spPr>
          </c:marker>
          <c:cat>
            <c:strRef>
              <c:f>SLE!$B$67:$B$90</c:f>
              <c:strCache>
                <c:ptCount val="24"/>
                <c:pt idx="0">
                  <c:v>Pakistan</c:v>
                </c:pt>
                <c:pt idx="1">
                  <c:v>Afghanistan</c:v>
                </c:pt>
                <c:pt idx="2">
                  <c:v>Bhutan</c:v>
                </c:pt>
                <c:pt idx="3">
                  <c:v>LaoPDR</c:v>
                </c:pt>
                <c:pt idx="4">
                  <c:v>India</c:v>
                </c:pt>
                <c:pt idx="5">
                  <c:v>Nepal</c:v>
                </c:pt>
                <c:pt idx="6">
                  <c:v>Mongolia</c:v>
                </c:pt>
                <c:pt idx="7">
                  <c:v>Tajikistan</c:v>
                </c:pt>
                <c:pt idx="8">
                  <c:v>China</c:v>
                </c:pt>
                <c:pt idx="9">
                  <c:v>Indonesia</c:v>
                </c:pt>
                <c:pt idx="10">
                  <c:v>Uzbekistan</c:v>
                </c:pt>
                <c:pt idx="11">
                  <c:v>Cook Islands</c:v>
                </c:pt>
                <c:pt idx="12">
                  <c:v>Philippines</c:v>
                </c:pt>
                <c:pt idx="13">
                  <c:v>Iran (Islamic Republic of)</c:v>
                </c:pt>
                <c:pt idx="14">
                  <c:v>Thailand</c:v>
                </c:pt>
                <c:pt idx="15">
                  <c:v>Kyrgyzstan</c:v>
                </c:pt>
                <c:pt idx="16">
                  <c:v>Malaysia</c:v>
                </c:pt>
                <c:pt idx="17">
                  <c:v>Kazakhstan</c:v>
                </c:pt>
                <c:pt idx="18">
                  <c:v>Macao, SAR of China</c:v>
                </c:pt>
                <c:pt idx="19">
                  <c:v>Brunei Darussalam</c:v>
                </c:pt>
                <c:pt idx="20">
                  <c:v>Japan</c:v>
                </c:pt>
                <c:pt idx="21">
                  <c:v>Republic of Korea</c:v>
                </c:pt>
                <c:pt idx="22">
                  <c:v>New Zealand</c:v>
                </c:pt>
                <c:pt idx="23">
                  <c:v>Australia</c:v>
                </c:pt>
              </c:strCache>
            </c:strRef>
          </c:cat>
          <c:val>
            <c:numRef>
              <c:f>SLE!$D$67:$D$90</c:f>
              <c:numCache>
                <c:formatCode>0</c:formatCode>
                <c:ptCount val="24"/>
                <c:pt idx="0">
                  <c:v>8.2432800000000004</c:v>
                </c:pt>
                <c:pt idx="1">
                  <c:v>10.77116</c:v>
                </c:pt>
                <c:pt idx="2">
                  <c:v>12.51544</c:v>
                </c:pt>
                <c:pt idx="3">
                  <c:v>10.907400000000001</c:v>
                </c:pt>
                <c:pt idx="4">
                  <c:v>11.883850000000001</c:v>
                </c:pt>
                <c:pt idx="5">
                  <c:v>12.19009</c:v>
                </c:pt>
                <c:pt idx="6">
                  <c:v>15.011150000000001</c:v>
                </c:pt>
                <c:pt idx="7">
                  <c:v>11.26186</c:v>
                </c:pt>
                <c:pt idx="8">
                  <c:v>14.12523</c:v>
                </c:pt>
                <c:pt idx="9">
                  <c:v>12.867660000000001</c:v>
                </c:pt>
                <c:pt idx="10">
                  <c:v>12.29006</c:v>
                </c:pt>
                <c:pt idx="11">
                  <c:v>15.33113</c:v>
                </c:pt>
                <c:pt idx="12">
                  <c:v>12.74996</c:v>
                </c:pt>
                <c:pt idx="13">
                  <c:v>14.927960000000001</c:v>
                </c:pt>
                <c:pt idx="14">
                  <c:v>16.03078</c:v>
                </c:pt>
                <c:pt idx="15">
                  <c:v>13.08836</c:v>
                </c:pt>
                <c:pt idx="16">
                  <c:v>12.930249999999999</c:v>
                </c:pt>
                <c:pt idx="17">
                  <c:v>15.00685</c:v>
                </c:pt>
                <c:pt idx="18">
                  <c:v>14.914859999999999</c:v>
                </c:pt>
                <c:pt idx="19">
                  <c:v>14.74081</c:v>
                </c:pt>
                <c:pt idx="20">
                  <c:v>15.35871</c:v>
                </c:pt>
                <c:pt idx="21">
                  <c:v>16.589749999999999</c:v>
                </c:pt>
                <c:pt idx="22">
                  <c:v>19.228200000000001</c:v>
                </c:pt>
                <c:pt idx="23">
                  <c:v>20.468640000000001</c:v>
                </c:pt>
              </c:numCache>
            </c:numRef>
          </c:val>
          <c:smooth val="0"/>
          <c:extLst>
            <c:ext xmlns:c16="http://schemas.microsoft.com/office/drawing/2014/chart" uri="{C3380CC4-5D6E-409C-BE32-E72D297353CC}">
              <c16:uniqueId val="{00000001-EC7F-4243-893E-9898356FCE87}"/>
            </c:ext>
          </c:extLst>
        </c:ser>
        <c:dLbls>
          <c:showLegendKey val="0"/>
          <c:showVal val="0"/>
          <c:showCatName val="0"/>
          <c:showSerName val="0"/>
          <c:showPercent val="0"/>
          <c:showBubbleSize val="0"/>
        </c:dLbls>
        <c:hiLowLines>
          <c:spPr>
            <a:ln w="9525" cap="flat" cmpd="sng" algn="ctr">
              <a:solidFill>
                <a:schemeClr val="tx1">
                  <a:lumMod val="50000"/>
                  <a:lumOff val="50000"/>
                </a:schemeClr>
              </a:solidFill>
              <a:prstDash val="dash"/>
              <a:round/>
            </a:ln>
            <a:effectLst/>
          </c:spPr>
        </c:hiLowLines>
        <c:marker val="1"/>
        <c:smooth val="0"/>
        <c:axId val="937914832"/>
        <c:axId val="937916912"/>
      </c:lineChart>
      <c:catAx>
        <c:axId val="93791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937916912"/>
        <c:crosses val="autoZero"/>
        <c:auto val="1"/>
        <c:lblAlgn val="ctr"/>
        <c:lblOffset val="100"/>
        <c:noMultiLvlLbl val="0"/>
      </c:catAx>
      <c:valAx>
        <c:axId val="937916912"/>
        <c:scaling>
          <c:orientation val="minMax"/>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Arial" panose="020B0604020202020204" pitchFamily="34" charset="0"/>
                    <a:ea typeface="+mn-ea"/>
                    <a:cs typeface="Arial" panose="020B0604020202020204" pitchFamily="34" charset="0"/>
                  </a:defRPr>
                </a:pPr>
                <a:r>
                  <a:rPr lang="en-US"/>
                  <a:t>Years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9379148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1"/>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GINI!$C$50</c:f>
              <c:strCache>
                <c:ptCount val="1"/>
                <c:pt idx="0">
                  <c:v>1990</c:v>
                </c:pt>
              </c:strCache>
            </c:strRef>
          </c:tx>
          <c:spPr>
            <a:ln w="28575" cap="rnd">
              <a:noFill/>
              <a:round/>
            </a:ln>
            <a:effectLst/>
          </c:spPr>
          <c:marker>
            <c:symbol val="circle"/>
            <c:size val="9"/>
            <c:spPr>
              <a:solidFill>
                <a:srgbClr val="95C11F"/>
              </a:solidFill>
              <a:ln w="9525">
                <a:solidFill>
                  <a:schemeClr val="tx1"/>
                </a:solidFill>
              </a:ln>
              <a:effectLst/>
            </c:spPr>
          </c:marker>
          <c:cat>
            <c:strRef>
              <c:f>GINI!$B$51:$B$72</c:f>
              <c:strCache>
                <c:ptCount val="22"/>
                <c:pt idx="0">
                  <c:v>Kazakhstan</c:v>
                </c:pt>
                <c:pt idx="1">
                  <c:v>Kyrgyz Republic</c:v>
                </c:pt>
                <c:pt idx="2">
                  <c:v>Pakistan</c:v>
                </c:pt>
                <c:pt idx="3">
                  <c:v>Cambodia</c:v>
                </c:pt>
                <c:pt idx="4">
                  <c:v>Tajikistan</c:v>
                </c:pt>
                <c:pt idx="5">
                  <c:v>Mongolia</c:v>
                </c:pt>
                <c:pt idx="6">
                  <c:v>Bangladesh</c:v>
                </c:pt>
                <c:pt idx="7">
                  <c:v>Nepal</c:v>
                </c:pt>
                <c:pt idx="8">
                  <c:v>Australia</c:v>
                </c:pt>
                <c:pt idx="9">
                  <c:v>India</c:v>
                </c:pt>
                <c:pt idx="10">
                  <c:v>Vanuatu</c:v>
                </c:pt>
                <c:pt idx="11">
                  <c:v>Iran, Islamic Rep.</c:v>
                </c:pt>
                <c:pt idx="12">
                  <c:v>Vietnam</c:v>
                </c:pt>
                <c:pt idx="13">
                  <c:v>Thailand</c:v>
                </c:pt>
                <c:pt idx="14">
                  <c:v>Lao PDR</c:v>
                </c:pt>
                <c:pt idx="15">
                  <c:v>Bhutan</c:v>
                </c:pt>
                <c:pt idx="16">
                  <c:v>Sri Lanka</c:v>
                </c:pt>
                <c:pt idx="17">
                  <c:v>Indonesia</c:v>
                </c:pt>
                <c:pt idx="18">
                  <c:v>Tuvalu</c:v>
                </c:pt>
                <c:pt idx="19">
                  <c:v>China</c:v>
                </c:pt>
                <c:pt idx="20">
                  <c:v>Micronesia, Fed. Sts.</c:v>
                </c:pt>
                <c:pt idx="21">
                  <c:v>Philippines</c:v>
                </c:pt>
              </c:strCache>
            </c:strRef>
          </c:cat>
          <c:val>
            <c:numRef>
              <c:f>GINI!$C$51:$C$72</c:f>
              <c:numCache>
                <c:formatCode>0</c:formatCode>
                <c:ptCount val="22"/>
                <c:pt idx="0">
                  <c:v>25.74</c:v>
                </c:pt>
                <c:pt idx="1">
                  <c:v>26.01</c:v>
                </c:pt>
                <c:pt idx="2">
                  <c:v>33.25</c:v>
                </c:pt>
                <c:pt idx="6">
                  <c:v>27.57</c:v>
                </c:pt>
                <c:pt idx="8">
                  <c:v>33.15</c:v>
                </c:pt>
                <c:pt idx="11">
                  <c:v>43.6</c:v>
                </c:pt>
                <c:pt idx="12">
                  <c:v>35.65</c:v>
                </c:pt>
                <c:pt idx="13">
                  <c:v>45.27</c:v>
                </c:pt>
                <c:pt idx="14">
                  <c:v>34.31</c:v>
                </c:pt>
                <c:pt idx="16">
                  <c:v>32.450000000000003</c:v>
                </c:pt>
                <c:pt idx="21">
                  <c:v>43.82</c:v>
                </c:pt>
              </c:numCache>
            </c:numRef>
          </c:val>
          <c:smooth val="0"/>
          <c:extLst>
            <c:ext xmlns:c16="http://schemas.microsoft.com/office/drawing/2014/chart" uri="{C3380CC4-5D6E-409C-BE32-E72D297353CC}">
              <c16:uniqueId val="{00000000-253C-44C1-BBE6-35094176C775}"/>
            </c:ext>
          </c:extLst>
        </c:ser>
        <c:ser>
          <c:idx val="1"/>
          <c:order val="1"/>
          <c:tx>
            <c:strRef>
              <c:f>GINI!$D$50</c:f>
              <c:strCache>
                <c:ptCount val="1"/>
                <c:pt idx="0">
                  <c:v>2000</c:v>
                </c:pt>
              </c:strCache>
            </c:strRef>
          </c:tx>
          <c:spPr>
            <a:ln w="28575" cap="rnd">
              <a:noFill/>
              <a:round/>
            </a:ln>
            <a:effectLst/>
          </c:spPr>
          <c:marker>
            <c:symbol val="circle"/>
            <c:size val="9"/>
            <c:spPr>
              <a:solidFill>
                <a:srgbClr val="C5192D"/>
              </a:solidFill>
              <a:ln w="9525">
                <a:solidFill>
                  <a:schemeClr val="tx1"/>
                </a:solidFill>
              </a:ln>
              <a:effectLst/>
            </c:spPr>
          </c:marker>
          <c:cat>
            <c:strRef>
              <c:f>GINI!$B$51:$B$72</c:f>
              <c:strCache>
                <c:ptCount val="22"/>
                <c:pt idx="0">
                  <c:v>Kazakhstan</c:v>
                </c:pt>
                <c:pt idx="1">
                  <c:v>Kyrgyz Republic</c:v>
                </c:pt>
                <c:pt idx="2">
                  <c:v>Pakistan</c:v>
                </c:pt>
                <c:pt idx="3">
                  <c:v>Cambodia</c:v>
                </c:pt>
                <c:pt idx="4">
                  <c:v>Tajikistan</c:v>
                </c:pt>
                <c:pt idx="5">
                  <c:v>Mongolia</c:v>
                </c:pt>
                <c:pt idx="6">
                  <c:v>Bangladesh</c:v>
                </c:pt>
                <c:pt idx="7">
                  <c:v>Nepal</c:v>
                </c:pt>
                <c:pt idx="8">
                  <c:v>Australia</c:v>
                </c:pt>
                <c:pt idx="9">
                  <c:v>India</c:v>
                </c:pt>
                <c:pt idx="10">
                  <c:v>Vanuatu</c:v>
                </c:pt>
                <c:pt idx="11">
                  <c:v>Iran, Islamic Rep.</c:v>
                </c:pt>
                <c:pt idx="12">
                  <c:v>Vietnam</c:v>
                </c:pt>
                <c:pt idx="13">
                  <c:v>Thailand</c:v>
                </c:pt>
                <c:pt idx="14">
                  <c:v>Lao PDR</c:v>
                </c:pt>
                <c:pt idx="15">
                  <c:v>Bhutan</c:v>
                </c:pt>
                <c:pt idx="16">
                  <c:v>Sri Lanka</c:v>
                </c:pt>
                <c:pt idx="17">
                  <c:v>Indonesia</c:v>
                </c:pt>
                <c:pt idx="18">
                  <c:v>Tuvalu</c:v>
                </c:pt>
                <c:pt idx="19">
                  <c:v>China</c:v>
                </c:pt>
                <c:pt idx="20">
                  <c:v>Micronesia, Fed. Sts.</c:v>
                </c:pt>
                <c:pt idx="21">
                  <c:v>Philippines</c:v>
                </c:pt>
              </c:strCache>
            </c:strRef>
          </c:cat>
          <c:val>
            <c:numRef>
              <c:f>GINI!$D$51:$D$72</c:f>
              <c:numCache>
                <c:formatCode>0</c:formatCode>
                <c:ptCount val="22"/>
                <c:pt idx="0">
                  <c:v>34.049999999999997</c:v>
                </c:pt>
                <c:pt idx="1">
                  <c:v>31.04</c:v>
                </c:pt>
                <c:pt idx="2">
                  <c:v>30.37</c:v>
                </c:pt>
                <c:pt idx="4">
                  <c:v>29.54</c:v>
                </c:pt>
                <c:pt idx="5">
                  <c:v>32.89</c:v>
                </c:pt>
                <c:pt idx="6">
                  <c:v>33.409999999999997</c:v>
                </c:pt>
                <c:pt idx="8">
                  <c:v>34.14</c:v>
                </c:pt>
                <c:pt idx="11">
                  <c:v>44.1</c:v>
                </c:pt>
                <c:pt idx="12">
                  <c:v>37.32</c:v>
                </c:pt>
                <c:pt idx="13">
                  <c:v>42.83</c:v>
                </c:pt>
                <c:pt idx="14">
                  <c:v>34.659999999999997</c:v>
                </c:pt>
                <c:pt idx="16">
                  <c:v>40.96</c:v>
                </c:pt>
                <c:pt idx="20">
                  <c:v>63.26</c:v>
                </c:pt>
                <c:pt idx="21">
                  <c:v>46.17</c:v>
                </c:pt>
              </c:numCache>
            </c:numRef>
          </c:val>
          <c:smooth val="0"/>
          <c:extLst>
            <c:ext xmlns:c16="http://schemas.microsoft.com/office/drawing/2014/chart" uri="{C3380CC4-5D6E-409C-BE32-E72D297353CC}">
              <c16:uniqueId val="{00000001-253C-44C1-BBE6-35094176C775}"/>
            </c:ext>
          </c:extLst>
        </c:ser>
        <c:ser>
          <c:idx val="2"/>
          <c:order val="2"/>
          <c:tx>
            <c:strRef>
              <c:f>GINI!$E$50</c:f>
              <c:strCache>
                <c:ptCount val="1"/>
                <c:pt idx="0">
                  <c:v>2014</c:v>
                </c:pt>
              </c:strCache>
            </c:strRef>
          </c:tx>
          <c:spPr>
            <a:ln w="28575" cap="rnd">
              <a:noFill/>
              <a:round/>
            </a:ln>
            <a:effectLst/>
          </c:spPr>
          <c:marker>
            <c:symbol val="circle"/>
            <c:size val="9"/>
            <c:spPr>
              <a:solidFill>
                <a:srgbClr val="0077D4"/>
              </a:solidFill>
              <a:ln w="9525">
                <a:solidFill>
                  <a:schemeClr val="tx1"/>
                </a:solidFill>
              </a:ln>
              <a:effectLst/>
            </c:spPr>
          </c:marker>
          <c:cat>
            <c:strRef>
              <c:f>GINI!$B$51:$B$72</c:f>
              <c:strCache>
                <c:ptCount val="22"/>
                <c:pt idx="0">
                  <c:v>Kazakhstan</c:v>
                </c:pt>
                <c:pt idx="1">
                  <c:v>Kyrgyz Republic</c:v>
                </c:pt>
                <c:pt idx="2">
                  <c:v>Pakistan</c:v>
                </c:pt>
                <c:pt idx="3">
                  <c:v>Cambodia</c:v>
                </c:pt>
                <c:pt idx="4">
                  <c:v>Tajikistan</c:v>
                </c:pt>
                <c:pt idx="5">
                  <c:v>Mongolia</c:v>
                </c:pt>
                <c:pt idx="6">
                  <c:v>Bangladesh</c:v>
                </c:pt>
                <c:pt idx="7">
                  <c:v>Nepal</c:v>
                </c:pt>
                <c:pt idx="8">
                  <c:v>Australia</c:v>
                </c:pt>
                <c:pt idx="9">
                  <c:v>India</c:v>
                </c:pt>
                <c:pt idx="10">
                  <c:v>Vanuatu</c:v>
                </c:pt>
                <c:pt idx="11">
                  <c:v>Iran, Islamic Rep.</c:v>
                </c:pt>
                <c:pt idx="12">
                  <c:v>Vietnam</c:v>
                </c:pt>
                <c:pt idx="13">
                  <c:v>Thailand</c:v>
                </c:pt>
                <c:pt idx="14">
                  <c:v>Lao PDR</c:v>
                </c:pt>
                <c:pt idx="15">
                  <c:v>Bhutan</c:v>
                </c:pt>
                <c:pt idx="16">
                  <c:v>Sri Lanka</c:v>
                </c:pt>
                <c:pt idx="17">
                  <c:v>Indonesia</c:v>
                </c:pt>
                <c:pt idx="18">
                  <c:v>Tuvalu</c:v>
                </c:pt>
                <c:pt idx="19">
                  <c:v>China</c:v>
                </c:pt>
                <c:pt idx="20">
                  <c:v>Micronesia, Fed. Sts.</c:v>
                </c:pt>
                <c:pt idx="21">
                  <c:v>Philippines</c:v>
                </c:pt>
              </c:strCache>
            </c:strRef>
          </c:cat>
          <c:val>
            <c:numRef>
              <c:f>GINI!$E$51:$E$72</c:f>
              <c:numCache>
                <c:formatCode>0</c:formatCode>
                <c:ptCount val="22"/>
                <c:pt idx="0">
                  <c:v>26.33</c:v>
                </c:pt>
                <c:pt idx="1">
                  <c:v>26.82</c:v>
                </c:pt>
                <c:pt idx="2">
                  <c:v>30.69</c:v>
                </c:pt>
                <c:pt idx="3">
                  <c:v>30.76</c:v>
                </c:pt>
                <c:pt idx="4">
                  <c:v>30.76</c:v>
                </c:pt>
                <c:pt idx="5">
                  <c:v>32.04</c:v>
                </c:pt>
                <c:pt idx="6">
                  <c:v>32.130000000000003</c:v>
                </c:pt>
                <c:pt idx="7">
                  <c:v>32.840000000000003</c:v>
                </c:pt>
                <c:pt idx="8">
                  <c:v>34.94</c:v>
                </c:pt>
                <c:pt idx="9">
                  <c:v>35.15</c:v>
                </c:pt>
                <c:pt idx="10">
                  <c:v>37.19</c:v>
                </c:pt>
                <c:pt idx="11">
                  <c:v>37.35</c:v>
                </c:pt>
                <c:pt idx="12">
                  <c:v>37.590000000000003</c:v>
                </c:pt>
                <c:pt idx="13">
                  <c:v>37.85</c:v>
                </c:pt>
                <c:pt idx="14">
                  <c:v>37.89</c:v>
                </c:pt>
                <c:pt idx="15">
                  <c:v>38.81</c:v>
                </c:pt>
                <c:pt idx="16">
                  <c:v>39.159999999999997</c:v>
                </c:pt>
                <c:pt idx="17">
                  <c:v>39.47</c:v>
                </c:pt>
                <c:pt idx="18">
                  <c:v>41.1</c:v>
                </c:pt>
                <c:pt idx="19">
                  <c:v>42.16</c:v>
                </c:pt>
                <c:pt idx="20">
                  <c:v>42.46</c:v>
                </c:pt>
                <c:pt idx="21">
                  <c:v>43.04</c:v>
                </c:pt>
              </c:numCache>
            </c:numRef>
          </c:val>
          <c:smooth val="0"/>
          <c:extLst>
            <c:ext xmlns:c16="http://schemas.microsoft.com/office/drawing/2014/chart" uri="{C3380CC4-5D6E-409C-BE32-E72D297353CC}">
              <c16:uniqueId val="{00000002-253C-44C1-BBE6-35094176C775}"/>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prstDash val="dash"/>
              <a:round/>
            </a:ln>
            <a:effectLst/>
          </c:spPr>
        </c:hiLowLines>
        <c:marker val="1"/>
        <c:smooth val="0"/>
        <c:axId val="118160367"/>
        <c:axId val="118164943"/>
      </c:lineChart>
      <c:catAx>
        <c:axId val="118160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18164943"/>
        <c:crosses val="autoZero"/>
        <c:auto val="1"/>
        <c:lblAlgn val="ctr"/>
        <c:lblOffset val="100"/>
        <c:noMultiLvlLbl val="0"/>
      </c:catAx>
      <c:valAx>
        <c:axId val="118164943"/>
        <c:scaling>
          <c:orientation val="minMax"/>
          <c:min val="20"/>
        </c:scaling>
        <c:delete val="0"/>
        <c:axPos val="l"/>
        <c:majorGridlines>
          <c:spPr>
            <a:ln w="9525" cap="flat" cmpd="sng" algn="ctr">
              <a:solidFill>
                <a:schemeClr val="bg1">
                  <a:lumMod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2"/>
                    </a:solidFill>
                    <a:latin typeface="Arial" panose="020B0604020202020204" pitchFamily="34" charset="0"/>
                    <a:ea typeface="+mn-ea"/>
                    <a:cs typeface="Arial" panose="020B0604020202020204" pitchFamily="34" charset="0"/>
                  </a:defRPr>
                </a:pPr>
                <a:r>
                  <a:rPr lang="en-US"/>
                  <a:t>Percentage (%)</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18160367"/>
        <c:crosses val="autoZero"/>
        <c:crossBetween val="between"/>
        <c:majorUnit val="10"/>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200">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World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tx>
            <c:strRef>
              <c:f>Employment_Analysis!$C$81</c:f>
              <c:strCache>
                <c:ptCount val="1"/>
                <c:pt idx="0">
                  <c:v>Agriculture</c:v>
                </c:pt>
              </c:strCache>
            </c:strRef>
          </c:tx>
          <c:spPr>
            <a:solidFill>
              <a:srgbClr val="0077D4"/>
            </a:solidFill>
            <a:ln>
              <a:solidFill>
                <a:schemeClr val="tx1"/>
              </a:solidFill>
            </a:ln>
            <a:effectLst/>
          </c:spPr>
          <c:invertIfNegative val="0"/>
          <c:dLbls>
            <c:dLbl>
              <c:idx val="0"/>
              <c:tx>
                <c:rich>
                  <a:bodyPr/>
                  <a:lstStyle/>
                  <a:p>
                    <a:fld id="{DB9227CB-AF66-4495-93C7-C672CB55DD3B}"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573-456A-9956-4630AAD7CD46}"/>
                </c:ext>
              </c:extLst>
            </c:dLbl>
            <c:dLbl>
              <c:idx val="1"/>
              <c:tx>
                <c:rich>
                  <a:bodyPr/>
                  <a:lstStyle/>
                  <a:p>
                    <a:fld id="{B172AD92-5610-4E9A-BADC-4FB29282381F}"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573-456A-9956-4630AAD7CD4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Employment_Analysis!$D$80:$E$80</c:f>
              <c:strCache>
                <c:ptCount val="2"/>
                <c:pt idx="0">
                  <c:v>2000</c:v>
                </c:pt>
                <c:pt idx="1">
                  <c:v>Latest</c:v>
                </c:pt>
              </c:strCache>
            </c:strRef>
          </c:cat>
          <c:val>
            <c:numRef>
              <c:f>Employment_Analysis!$D$81:$E$81</c:f>
              <c:numCache>
                <c:formatCode>0</c:formatCode>
                <c:ptCount val="2"/>
                <c:pt idx="0">
                  <c:v>36.103305300893261</c:v>
                </c:pt>
                <c:pt idx="1">
                  <c:v>19.808277924844312</c:v>
                </c:pt>
              </c:numCache>
            </c:numRef>
          </c:val>
          <c:extLst>
            <c:ext xmlns:c16="http://schemas.microsoft.com/office/drawing/2014/chart" uri="{C3380CC4-5D6E-409C-BE32-E72D297353CC}">
              <c16:uniqueId val="{00000002-1573-456A-9956-4630AAD7CD46}"/>
            </c:ext>
          </c:extLst>
        </c:ser>
        <c:ser>
          <c:idx val="1"/>
          <c:order val="1"/>
          <c:tx>
            <c:strRef>
              <c:f>Employment_Analysis!$C$82</c:f>
              <c:strCache>
                <c:ptCount val="1"/>
                <c:pt idx="0">
                  <c:v>Industry</c:v>
                </c:pt>
              </c:strCache>
            </c:strRef>
          </c:tx>
          <c:spPr>
            <a:solidFill>
              <a:srgbClr val="C5192D"/>
            </a:solidFill>
            <a:ln>
              <a:solidFill>
                <a:schemeClr val="tx1"/>
              </a:solidFill>
            </a:ln>
            <a:effectLst/>
          </c:spPr>
          <c:invertIfNegative val="0"/>
          <c:dLbls>
            <c:dLbl>
              <c:idx val="0"/>
              <c:tx>
                <c:rich>
                  <a:bodyPr/>
                  <a:lstStyle/>
                  <a:p>
                    <a:fld id="{8F525C0E-861E-47ED-A1DC-29B522C071DC}"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573-456A-9956-4630AAD7CD46}"/>
                </c:ext>
              </c:extLst>
            </c:dLbl>
            <c:dLbl>
              <c:idx val="1"/>
              <c:tx>
                <c:rich>
                  <a:bodyPr/>
                  <a:lstStyle/>
                  <a:p>
                    <a:fld id="{8AE6AABA-7A6C-499C-B324-59D5DF40C531}"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573-456A-9956-4630AAD7CD4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Employment_Analysis!$D$80:$E$80</c:f>
              <c:strCache>
                <c:ptCount val="2"/>
                <c:pt idx="0">
                  <c:v>2000</c:v>
                </c:pt>
                <c:pt idx="1">
                  <c:v>Latest</c:v>
                </c:pt>
              </c:strCache>
            </c:strRef>
          </c:cat>
          <c:val>
            <c:numRef>
              <c:f>Employment_Analysis!$D$82:$E$82</c:f>
              <c:numCache>
                <c:formatCode>0</c:formatCode>
                <c:ptCount val="2"/>
                <c:pt idx="0">
                  <c:v>19.972944297760019</c:v>
                </c:pt>
                <c:pt idx="1">
                  <c:v>28.821816518386353</c:v>
                </c:pt>
              </c:numCache>
            </c:numRef>
          </c:val>
          <c:extLst>
            <c:ext xmlns:c16="http://schemas.microsoft.com/office/drawing/2014/chart" uri="{C3380CC4-5D6E-409C-BE32-E72D297353CC}">
              <c16:uniqueId val="{00000005-1573-456A-9956-4630AAD7CD46}"/>
            </c:ext>
          </c:extLst>
        </c:ser>
        <c:ser>
          <c:idx val="2"/>
          <c:order val="2"/>
          <c:tx>
            <c:strRef>
              <c:f>Employment_Analysis!$C$83</c:f>
              <c:strCache>
                <c:ptCount val="1"/>
                <c:pt idx="0">
                  <c:v>Services</c:v>
                </c:pt>
              </c:strCache>
            </c:strRef>
          </c:tx>
          <c:spPr>
            <a:solidFill>
              <a:srgbClr val="95C11F"/>
            </a:solidFill>
            <a:ln>
              <a:solidFill>
                <a:schemeClr val="tx1"/>
              </a:solidFill>
            </a:ln>
            <a:effectLst/>
          </c:spPr>
          <c:invertIfNegative val="0"/>
          <c:dLbls>
            <c:dLbl>
              <c:idx val="0"/>
              <c:tx>
                <c:rich>
                  <a:bodyPr/>
                  <a:lstStyle/>
                  <a:p>
                    <a:fld id="{415B15E3-C185-4C89-8A36-0E85D8F4435F}"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1573-456A-9956-4630AAD7CD46}"/>
                </c:ext>
              </c:extLst>
            </c:dLbl>
            <c:dLbl>
              <c:idx val="1"/>
              <c:tx>
                <c:rich>
                  <a:bodyPr/>
                  <a:lstStyle/>
                  <a:p>
                    <a:fld id="{2C3F45EF-2117-4CFD-AAEF-BE4726E64352}"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573-456A-9956-4630AAD7CD4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Employment_Analysis!$D$80:$E$80</c:f>
              <c:strCache>
                <c:ptCount val="2"/>
                <c:pt idx="0">
                  <c:v>2000</c:v>
                </c:pt>
                <c:pt idx="1">
                  <c:v>Latest</c:v>
                </c:pt>
              </c:strCache>
            </c:strRef>
          </c:cat>
          <c:val>
            <c:numRef>
              <c:f>Employment_Analysis!$D$83:$E$83</c:f>
              <c:numCache>
                <c:formatCode>0</c:formatCode>
                <c:ptCount val="2"/>
                <c:pt idx="0">
                  <c:v>35.918643686871633</c:v>
                </c:pt>
                <c:pt idx="1">
                  <c:v>50.897816220980033</c:v>
                </c:pt>
              </c:numCache>
            </c:numRef>
          </c:val>
          <c:extLst>
            <c:ext xmlns:c16="http://schemas.microsoft.com/office/drawing/2014/chart" uri="{C3380CC4-5D6E-409C-BE32-E72D297353CC}">
              <c16:uniqueId val="{00000008-1573-456A-9956-4630AAD7CD46}"/>
            </c:ext>
          </c:extLst>
        </c:ser>
        <c:ser>
          <c:idx val="3"/>
          <c:order val="3"/>
          <c:tx>
            <c:strRef>
              <c:f>Employment_Analysis!$C$84</c:f>
              <c:strCache>
                <c:ptCount val="1"/>
                <c:pt idx="0">
                  <c:v>Unknown</c:v>
                </c:pt>
              </c:strCache>
            </c:strRef>
          </c:tx>
          <c:spPr>
            <a:solidFill>
              <a:srgbClr val="D9D9D9"/>
            </a:solidFill>
            <a:ln>
              <a:solidFill>
                <a:schemeClr val="tx1"/>
              </a:solidFill>
            </a:ln>
            <a:effectLst/>
          </c:spPr>
          <c:invertIfNegative val="0"/>
          <c:dLbls>
            <c:dLbl>
              <c:idx val="0"/>
              <c:tx>
                <c:rich>
                  <a:bodyPr/>
                  <a:lstStyle/>
                  <a:p>
                    <a:fld id="{43451215-8598-425C-8F20-F39B1FE1EBAB}"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573-456A-9956-4630AAD7CD46}"/>
                </c:ext>
              </c:extLst>
            </c:dLbl>
            <c:dLbl>
              <c:idx val="1"/>
              <c:delete val="1"/>
              <c:extLst>
                <c:ext xmlns:c15="http://schemas.microsoft.com/office/drawing/2012/chart" uri="{CE6537A1-D6FC-4f65-9D91-7224C49458BB}"/>
                <c:ext xmlns:c16="http://schemas.microsoft.com/office/drawing/2014/chart" uri="{C3380CC4-5D6E-409C-BE32-E72D297353CC}">
                  <c16:uniqueId val="{0000000A-1573-456A-9956-4630AAD7CD46}"/>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Employment_Analysis!$D$80:$E$80</c:f>
              <c:strCache>
                <c:ptCount val="2"/>
                <c:pt idx="0">
                  <c:v>2000</c:v>
                </c:pt>
                <c:pt idx="1">
                  <c:v>Latest</c:v>
                </c:pt>
              </c:strCache>
            </c:strRef>
          </c:cat>
          <c:val>
            <c:numRef>
              <c:f>Employment_Analysis!$D$84:$E$84</c:f>
              <c:numCache>
                <c:formatCode>0</c:formatCode>
                <c:ptCount val="2"/>
                <c:pt idx="0">
                  <c:v>8.0051067144750903</c:v>
                </c:pt>
                <c:pt idx="1">
                  <c:v>0.47208933578930612</c:v>
                </c:pt>
              </c:numCache>
            </c:numRef>
          </c:val>
          <c:extLst>
            <c:ext xmlns:c16="http://schemas.microsoft.com/office/drawing/2014/chart" uri="{C3380CC4-5D6E-409C-BE32-E72D297353CC}">
              <c16:uniqueId val="{0000000B-1573-456A-9956-4630AAD7CD46}"/>
            </c:ext>
          </c:extLst>
        </c:ser>
        <c:dLbls>
          <c:dLblPos val="ctr"/>
          <c:showLegendKey val="0"/>
          <c:showVal val="1"/>
          <c:showCatName val="0"/>
          <c:showSerName val="0"/>
          <c:showPercent val="0"/>
          <c:showBubbleSize val="0"/>
        </c:dLbls>
        <c:gapWidth val="150"/>
        <c:overlap val="100"/>
        <c:axId val="985561936"/>
        <c:axId val="985561520"/>
      </c:barChart>
      <c:catAx>
        <c:axId val="985561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985561520"/>
        <c:crosses val="autoZero"/>
        <c:auto val="1"/>
        <c:lblAlgn val="ctr"/>
        <c:lblOffset val="100"/>
        <c:noMultiLvlLbl val="0"/>
      </c:catAx>
      <c:valAx>
        <c:axId val="985561520"/>
        <c:scaling>
          <c:orientation val="minMax"/>
          <c:max val="10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985561936"/>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East Asia &amp; Pacific</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tx>
            <c:strRef>
              <c:f>Employment_Analysis!$C$56</c:f>
              <c:strCache>
                <c:ptCount val="1"/>
                <c:pt idx="0">
                  <c:v>Agriculture</c:v>
                </c:pt>
              </c:strCache>
            </c:strRef>
          </c:tx>
          <c:spPr>
            <a:solidFill>
              <a:srgbClr val="0077D4"/>
            </a:solidFill>
            <a:ln>
              <a:solidFill>
                <a:schemeClr val="tx1"/>
              </a:solidFill>
            </a:ln>
            <a:effectLst/>
          </c:spPr>
          <c:invertIfNegative val="0"/>
          <c:dLbls>
            <c:dLbl>
              <c:idx val="0"/>
              <c:tx>
                <c:rich>
                  <a:bodyPr/>
                  <a:lstStyle/>
                  <a:p>
                    <a:fld id="{2A4CF315-395F-41C4-BDB9-B776E307896C}"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1CD-45CA-85F3-F1E2E8CA39E3}"/>
                </c:ext>
              </c:extLst>
            </c:dLbl>
            <c:dLbl>
              <c:idx val="1"/>
              <c:tx>
                <c:rich>
                  <a:bodyPr/>
                  <a:lstStyle/>
                  <a:p>
                    <a:fld id="{785996A8-D47C-4217-B2D9-DF8363944C70}"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1CD-45CA-85F3-F1E2E8CA39E3}"/>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Employment_Analysis!$D$55:$E$55</c:f>
              <c:strCache>
                <c:ptCount val="2"/>
                <c:pt idx="0">
                  <c:v>2000</c:v>
                </c:pt>
                <c:pt idx="1">
                  <c:v>Latest</c:v>
                </c:pt>
              </c:strCache>
            </c:strRef>
          </c:cat>
          <c:val>
            <c:numRef>
              <c:f>Employment_Analysis!$D$56:$E$56</c:f>
              <c:numCache>
                <c:formatCode>0</c:formatCode>
                <c:ptCount val="2"/>
                <c:pt idx="0">
                  <c:v>42.741470613203681</c:v>
                </c:pt>
                <c:pt idx="1">
                  <c:v>9.1851553582570986</c:v>
                </c:pt>
              </c:numCache>
            </c:numRef>
          </c:val>
          <c:extLst>
            <c:ext xmlns:c16="http://schemas.microsoft.com/office/drawing/2014/chart" uri="{C3380CC4-5D6E-409C-BE32-E72D297353CC}">
              <c16:uniqueId val="{00000002-B1CD-45CA-85F3-F1E2E8CA39E3}"/>
            </c:ext>
          </c:extLst>
        </c:ser>
        <c:ser>
          <c:idx val="1"/>
          <c:order val="1"/>
          <c:tx>
            <c:strRef>
              <c:f>Employment_Analysis!$C$57</c:f>
              <c:strCache>
                <c:ptCount val="1"/>
                <c:pt idx="0">
                  <c:v>Industry</c:v>
                </c:pt>
              </c:strCache>
            </c:strRef>
          </c:tx>
          <c:spPr>
            <a:solidFill>
              <a:srgbClr val="C5192D"/>
            </a:solidFill>
            <a:ln>
              <a:solidFill>
                <a:schemeClr val="tx1"/>
              </a:solidFill>
            </a:ln>
            <a:effectLst/>
          </c:spPr>
          <c:invertIfNegative val="0"/>
          <c:dLbls>
            <c:dLbl>
              <c:idx val="0"/>
              <c:tx>
                <c:rich>
                  <a:bodyPr/>
                  <a:lstStyle/>
                  <a:p>
                    <a:fld id="{8B5A91BC-059D-48C8-9103-0AD01E2BF09A}"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1CD-45CA-85F3-F1E2E8CA39E3}"/>
                </c:ext>
              </c:extLst>
            </c:dLbl>
            <c:dLbl>
              <c:idx val="1"/>
              <c:tx>
                <c:rich>
                  <a:bodyPr/>
                  <a:lstStyle/>
                  <a:p>
                    <a:fld id="{3CF9E36C-BF37-423D-BF3C-CB2B33CD7DE1}"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B1CD-45CA-85F3-F1E2E8CA39E3}"/>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Employment_Analysis!$D$55:$E$55</c:f>
              <c:strCache>
                <c:ptCount val="2"/>
                <c:pt idx="0">
                  <c:v>2000</c:v>
                </c:pt>
                <c:pt idx="1">
                  <c:v>Latest</c:v>
                </c:pt>
              </c:strCache>
            </c:strRef>
          </c:cat>
          <c:val>
            <c:numRef>
              <c:f>Employment_Analysis!$D$57:$E$57</c:f>
              <c:numCache>
                <c:formatCode>0</c:formatCode>
                <c:ptCount val="2"/>
                <c:pt idx="0">
                  <c:v>18.347700514344616</c:v>
                </c:pt>
                <c:pt idx="1">
                  <c:v>40.360137757923518</c:v>
                </c:pt>
              </c:numCache>
            </c:numRef>
          </c:val>
          <c:extLst>
            <c:ext xmlns:c16="http://schemas.microsoft.com/office/drawing/2014/chart" uri="{C3380CC4-5D6E-409C-BE32-E72D297353CC}">
              <c16:uniqueId val="{00000005-B1CD-45CA-85F3-F1E2E8CA39E3}"/>
            </c:ext>
          </c:extLst>
        </c:ser>
        <c:ser>
          <c:idx val="2"/>
          <c:order val="2"/>
          <c:tx>
            <c:strRef>
              <c:f>Employment_Analysis!$C$58</c:f>
              <c:strCache>
                <c:ptCount val="1"/>
                <c:pt idx="0">
                  <c:v>Services</c:v>
                </c:pt>
              </c:strCache>
            </c:strRef>
          </c:tx>
          <c:spPr>
            <a:solidFill>
              <a:srgbClr val="95C11F"/>
            </a:solidFill>
            <a:ln>
              <a:solidFill>
                <a:schemeClr val="tx1"/>
              </a:solidFill>
            </a:ln>
            <a:effectLst/>
          </c:spPr>
          <c:invertIfNegative val="0"/>
          <c:dLbls>
            <c:dLbl>
              <c:idx val="0"/>
              <c:tx>
                <c:rich>
                  <a:bodyPr/>
                  <a:lstStyle/>
                  <a:p>
                    <a:fld id="{CCD2DDBA-2AB0-4B76-AE9D-3EAF0B02E390}"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B1CD-45CA-85F3-F1E2E8CA39E3}"/>
                </c:ext>
              </c:extLst>
            </c:dLbl>
            <c:dLbl>
              <c:idx val="1"/>
              <c:tx>
                <c:rich>
                  <a:bodyPr/>
                  <a:lstStyle/>
                  <a:p>
                    <a:fld id="{4713D49B-2593-4842-8F20-36EE90C89EBB}"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1CD-45CA-85F3-F1E2E8CA39E3}"/>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Employment_Analysis!$D$55:$E$55</c:f>
              <c:strCache>
                <c:ptCount val="2"/>
                <c:pt idx="0">
                  <c:v>2000</c:v>
                </c:pt>
                <c:pt idx="1">
                  <c:v>Latest</c:v>
                </c:pt>
              </c:strCache>
            </c:strRef>
          </c:cat>
          <c:val>
            <c:numRef>
              <c:f>Employment_Analysis!$D$58:$E$58</c:f>
              <c:numCache>
                <c:formatCode>0</c:formatCode>
                <c:ptCount val="2"/>
                <c:pt idx="0">
                  <c:v>22.466470574073227</c:v>
                </c:pt>
                <c:pt idx="1">
                  <c:v>47.748372401412247</c:v>
                </c:pt>
              </c:numCache>
            </c:numRef>
          </c:val>
          <c:extLst>
            <c:ext xmlns:c16="http://schemas.microsoft.com/office/drawing/2014/chart" uri="{C3380CC4-5D6E-409C-BE32-E72D297353CC}">
              <c16:uniqueId val="{00000008-B1CD-45CA-85F3-F1E2E8CA39E3}"/>
            </c:ext>
          </c:extLst>
        </c:ser>
        <c:ser>
          <c:idx val="3"/>
          <c:order val="3"/>
          <c:tx>
            <c:strRef>
              <c:f>Employment_Analysis!$C$59</c:f>
              <c:strCache>
                <c:ptCount val="1"/>
                <c:pt idx="0">
                  <c:v>Unknown</c:v>
                </c:pt>
              </c:strCache>
            </c:strRef>
          </c:tx>
          <c:spPr>
            <a:solidFill>
              <a:srgbClr val="D9D9D9"/>
            </a:solidFill>
            <a:ln>
              <a:solidFill>
                <a:schemeClr val="tx1"/>
              </a:solidFill>
            </a:ln>
            <a:effectLst/>
          </c:spPr>
          <c:invertIfNegative val="0"/>
          <c:dLbls>
            <c:dLbl>
              <c:idx val="0"/>
              <c:tx>
                <c:rich>
                  <a:bodyPr/>
                  <a:lstStyle/>
                  <a:p>
                    <a:fld id="{E9894E22-0B02-475E-813B-8A4C04D18011}"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1CD-45CA-85F3-F1E2E8CA39E3}"/>
                </c:ext>
              </c:extLst>
            </c:dLbl>
            <c:dLbl>
              <c:idx val="1"/>
              <c:tx>
                <c:rich>
                  <a:bodyPr/>
                  <a:lstStyle/>
                  <a:p>
                    <a:fld id="{244D8897-F81B-4F88-B892-274B3CF9B3A6}"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B1CD-45CA-85F3-F1E2E8CA39E3}"/>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Employment_Analysis!$D$55:$E$55</c:f>
              <c:strCache>
                <c:ptCount val="2"/>
                <c:pt idx="0">
                  <c:v>2000</c:v>
                </c:pt>
                <c:pt idx="1">
                  <c:v>Latest</c:v>
                </c:pt>
              </c:strCache>
            </c:strRef>
          </c:cat>
          <c:val>
            <c:numRef>
              <c:f>Employment_Analysis!$D$59:$E$59</c:f>
              <c:numCache>
                <c:formatCode>0</c:formatCode>
                <c:ptCount val="2"/>
                <c:pt idx="0">
                  <c:v>16.444358298378475</c:v>
                </c:pt>
                <c:pt idx="1">
                  <c:v>2.7063344824071294</c:v>
                </c:pt>
              </c:numCache>
            </c:numRef>
          </c:val>
          <c:extLst>
            <c:ext xmlns:c16="http://schemas.microsoft.com/office/drawing/2014/chart" uri="{C3380CC4-5D6E-409C-BE32-E72D297353CC}">
              <c16:uniqueId val="{0000000B-B1CD-45CA-85F3-F1E2E8CA39E3}"/>
            </c:ext>
          </c:extLst>
        </c:ser>
        <c:dLbls>
          <c:dLblPos val="ctr"/>
          <c:showLegendKey val="0"/>
          <c:showVal val="1"/>
          <c:showCatName val="0"/>
          <c:showSerName val="0"/>
          <c:showPercent val="0"/>
          <c:showBubbleSize val="0"/>
        </c:dLbls>
        <c:gapWidth val="150"/>
        <c:overlap val="100"/>
        <c:axId val="985561104"/>
        <c:axId val="985559440"/>
      </c:barChart>
      <c:catAx>
        <c:axId val="985561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985559440"/>
        <c:crosses val="autoZero"/>
        <c:auto val="1"/>
        <c:lblAlgn val="ctr"/>
        <c:lblOffset val="100"/>
        <c:noMultiLvlLbl val="0"/>
      </c:catAx>
      <c:valAx>
        <c:axId val="985559440"/>
        <c:scaling>
          <c:orientation val="minMax"/>
          <c:max val="100"/>
        </c:scaling>
        <c:delete val="1"/>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crossAx val="98556110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South Asia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tx>
            <c:strRef>
              <c:f>Employment_Analysis!$C$76</c:f>
              <c:strCache>
                <c:ptCount val="1"/>
                <c:pt idx="0">
                  <c:v>Agriculture</c:v>
                </c:pt>
              </c:strCache>
            </c:strRef>
          </c:tx>
          <c:spPr>
            <a:solidFill>
              <a:srgbClr val="0077D4"/>
            </a:solidFill>
            <a:ln>
              <a:solidFill>
                <a:schemeClr val="tx1"/>
              </a:solidFill>
            </a:ln>
            <a:effectLst/>
          </c:spPr>
          <c:invertIfNegative val="0"/>
          <c:dLbls>
            <c:dLbl>
              <c:idx val="0"/>
              <c:tx>
                <c:rich>
                  <a:bodyPr/>
                  <a:lstStyle/>
                  <a:p>
                    <a:fld id="{497185D9-03C5-4BB3-B7C2-EC9B5DA6E894}"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B05-4C99-92A4-31C8229FF15E}"/>
                </c:ext>
              </c:extLst>
            </c:dLbl>
            <c:dLbl>
              <c:idx val="1"/>
              <c:tx>
                <c:rich>
                  <a:bodyPr/>
                  <a:lstStyle/>
                  <a:p>
                    <a:fld id="{8EC511CF-EE18-40E5-A871-44878E190690}"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B05-4C99-92A4-31C8229FF15E}"/>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Employment_Analysis!$D$75:$E$75</c:f>
              <c:strCache>
                <c:ptCount val="2"/>
                <c:pt idx="0">
                  <c:v>2000</c:v>
                </c:pt>
                <c:pt idx="1">
                  <c:v>Latest</c:v>
                </c:pt>
              </c:strCache>
            </c:strRef>
          </c:cat>
          <c:val>
            <c:numRef>
              <c:f>Employment_Analysis!$D$76:$E$76</c:f>
              <c:numCache>
                <c:formatCode>0</c:formatCode>
                <c:ptCount val="2"/>
                <c:pt idx="0">
                  <c:v>59.234128257460064</c:v>
                </c:pt>
                <c:pt idx="1">
                  <c:v>49.231778933157415</c:v>
                </c:pt>
              </c:numCache>
            </c:numRef>
          </c:val>
          <c:extLst>
            <c:ext xmlns:c16="http://schemas.microsoft.com/office/drawing/2014/chart" uri="{C3380CC4-5D6E-409C-BE32-E72D297353CC}">
              <c16:uniqueId val="{00000002-3B05-4C99-92A4-31C8229FF15E}"/>
            </c:ext>
          </c:extLst>
        </c:ser>
        <c:ser>
          <c:idx val="1"/>
          <c:order val="1"/>
          <c:tx>
            <c:strRef>
              <c:f>Employment_Analysis!$C$77</c:f>
              <c:strCache>
                <c:ptCount val="1"/>
                <c:pt idx="0">
                  <c:v>Industry</c:v>
                </c:pt>
              </c:strCache>
            </c:strRef>
          </c:tx>
          <c:spPr>
            <a:solidFill>
              <a:srgbClr val="C5192D"/>
            </a:solidFill>
            <a:ln>
              <a:solidFill>
                <a:schemeClr val="tx1"/>
              </a:solidFill>
            </a:ln>
            <a:effectLst/>
          </c:spPr>
          <c:invertIfNegative val="0"/>
          <c:dLbls>
            <c:dLbl>
              <c:idx val="0"/>
              <c:tx>
                <c:rich>
                  <a:bodyPr/>
                  <a:lstStyle/>
                  <a:p>
                    <a:fld id="{C06BA817-8ADD-4047-800C-051863984B5D}"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B05-4C99-92A4-31C8229FF15E}"/>
                </c:ext>
              </c:extLst>
            </c:dLbl>
            <c:dLbl>
              <c:idx val="1"/>
              <c:tx>
                <c:rich>
                  <a:bodyPr/>
                  <a:lstStyle/>
                  <a:p>
                    <a:fld id="{66F52352-693D-4B42-8715-E9B8002B0351}"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B05-4C99-92A4-31C8229FF15E}"/>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Employment_Analysis!$D$75:$E$75</c:f>
              <c:strCache>
                <c:ptCount val="2"/>
                <c:pt idx="0">
                  <c:v>2000</c:v>
                </c:pt>
                <c:pt idx="1">
                  <c:v>Latest</c:v>
                </c:pt>
              </c:strCache>
            </c:strRef>
          </c:cat>
          <c:val>
            <c:numRef>
              <c:f>Employment_Analysis!$D$77:$E$77</c:f>
              <c:numCache>
                <c:formatCode>0</c:formatCode>
                <c:ptCount val="2"/>
                <c:pt idx="0">
                  <c:v>15.494507177087486</c:v>
                </c:pt>
                <c:pt idx="1">
                  <c:v>21.373909428215896</c:v>
                </c:pt>
              </c:numCache>
            </c:numRef>
          </c:val>
          <c:extLst>
            <c:ext xmlns:c16="http://schemas.microsoft.com/office/drawing/2014/chart" uri="{C3380CC4-5D6E-409C-BE32-E72D297353CC}">
              <c16:uniqueId val="{00000005-3B05-4C99-92A4-31C8229FF15E}"/>
            </c:ext>
          </c:extLst>
        </c:ser>
        <c:ser>
          <c:idx val="2"/>
          <c:order val="2"/>
          <c:tx>
            <c:strRef>
              <c:f>Employment_Analysis!$C$78</c:f>
              <c:strCache>
                <c:ptCount val="1"/>
                <c:pt idx="0">
                  <c:v>Services</c:v>
                </c:pt>
              </c:strCache>
            </c:strRef>
          </c:tx>
          <c:spPr>
            <a:solidFill>
              <a:srgbClr val="95C11F"/>
            </a:solidFill>
            <a:ln>
              <a:solidFill>
                <a:sysClr val="windowText" lastClr="000000"/>
              </a:solidFill>
            </a:ln>
            <a:effectLst/>
          </c:spPr>
          <c:invertIfNegative val="0"/>
          <c:dLbls>
            <c:dLbl>
              <c:idx val="0"/>
              <c:tx>
                <c:rich>
                  <a:bodyPr/>
                  <a:lstStyle/>
                  <a:p>
                    <a:fld id="{3BC28045-CA33-4A61-8127-4C54EB2B810F}"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3B05-4C99-92A4-31C8229FF15E}"/>
                </c:ext>
              </c:extLst>
            </c:dLbl>
            <c:dLbl>
              <c:idx val="1"/>
              <c:tx>
                <c:rich>
                  <a:bodyPr/>
                  <a:lstStyle/>
                  <a:p>
                    <a:fld id="{A877B943-0B4E-49A7-84F7-AF0C78C53FE8}"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B05-4C99-92A4-31C8229FF15E}"/>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Employment_Analysis!$D$75:$E$75</c:f>
              <c:strCache>
                <c:ptCount val="2"/>
                <c:pt idx="0">
                  <c:v>2000</c:v>
                </c:pt>
                <c:pt idx="1">
                  <c:v>Latest</c:v>
                </c:pt>
              </c:strCache>
            </c:strRef>
          </c:cat>
          <c:val>
            <c:numRef>
              <c:f>Employment_Analysis!$D$78:$E$78</c:f>
              <c:numCache>
                <c:formatCode>0</c:formatCode>
                <c:ptCount val="2"/>
                <c:pt idx="0">
                  <c:v>24.701739652103385</c:v>
                </c:pt>
                <c:pt idx="1">
                  <c:v>29.314201352082748</c:v>
                </c:pt>
              </c:numCache>
            </c:numRef>
          </c:val>
          <c:extLst>
            <c:ext xmlns:c16="http://schemas.microsoft.com/office/drawing/2014/chart" uri="{C3380CC4-5D6E-409C-BE32-E72D297353CC}">
              <c16:uniqueId val="{00000008-3B05-4C99-92A4-31C8229FF15E}"/>
            </c:ext>
          </c:extLst>
        </c:ser>
        <c:ser>
          <c:idx val="3"/>
          <c:order val="3"/>
          <c:tx>
            <c:strRef>
              <c:f>Employment_Analysis!$C$79</c:f>
              <c:strCache>
                <c:ptCount val="1"/>
                <c:pt idx="0">
                  <c:v>Unknown</c:v>
                </c:pt>
              </c:strCache>
            </c:strRef>
          </c:tx>
          <c:spPr>
            <a:solidFill>
              <a:srgbClr val="D9D9D9"/>
            </a:solidFill>
            <a:ln>
              <a:solidFill>
                <a:sysClr val="windowText" lastClr="000000"/>
              </a:solidFill>
            </a:ln>
            <a:effectLst/>
          </c:spPr>
          <c:invertIfNegative val="0"/>
          <c:dLbls>
            <c:dLbl>
              <c:idx val="0"/>
              <c:tx>
                <c:rich>
                  <a:bodyPr/>
                  <a:lstStyle/>
                  <a:p>
                    <a:fld id="{F959A208-80CC-4DC5-A16F-665B78252D2A}"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B05-4C99-92A4-31C8229FF15E}"/>
                </c:ext>
              </c:extLst>
            </c:dLbl>
            <c:dLbl>
              <c:idx val="1"/>
              <c:delete val="1"/>
              <c:extLst>
                <c:ext xmlns:c15="http://schemas.microsoft.com/office/drawing/2012/chart" uri="{CE6537A1-D6FC-4f65-9D91-7224C49458BB}"/>
                <c:ext xmlns:c16="http://schemas.microsoft.com/office/drawing/2014/chart" uri="{C3380CC4-5D6E-409C-BE32-E72D297353CC}">
                  <c16:uniqueId val="{0000000A-3B05-4C99-92A4-31C8229FF15E}"/>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Employment_Analysis!$D$75:$E$75</c:f>
              <c:strCache>
                <c:ptCount val="2"/>
                <c:pt idx="0">
                  <c:v>2000</c:v>
                </c:pt>
                <c:pt idx="1">
                  <c:v>Latest</c:v>
                </c:pt>
              </c:strCache>
            </c:strRef>
          </c:cat>
          <c:val>
            <c:numRef>
              <c:f>Employment_Analysis!$D$79:$E$79</c:f>
              <c:numCache>
                <c:formatCode>0</c:formatCode>
                <c:ptCount val="2"/>
                <c:pt idx="0">
                  <c:v>0.56962491334905963</c:v>
                </c:pt>
                <c:pt idx="1">
                  <c:v>8.0110286543941811E-2</c:v>
                </c:pt>
              </c:numCache>
            </c:numRef>
          </c:val>
          <c:extLst>
            <c:ext xmlns:c16="http://schemas.microsoft.com/office/drawing/2014/chart" uri="{C3380CC4-5D6E-409C-BE32-E72D297353CC}">
              <c16:uniqueId val="{0000000B-3B05-4C99-92A4-31C8229FF15E}"/>
            </c:ext>
          </c:extLst>
        </c:ser>
        <c:dLbls>
          <c:dLblPos val="ctr"/>
          <c:showLegendKey val="0"/>
          <c:showVal val="1"/>
          <c:showCatName val="0"/>
          <c:showSerName val="0"/>
          <c:showPercent val="0"/>
          <c:showBubbleSize val="0"/>
        </c:dLbls>
        <c:gapWidth val="150"/>
        <c:overlap val="100"/>
        <c:axId val="1000233584"/>
        <c:axId val="1000238160"/>
      </c:barChart>
      <c:catAx>
        <c:axId val="1000233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1000238160"/>
        <c:crosses val="autoZero"/>
        <c:auto val="1"/>
        <c:lblAlgn val="ctr"/>
        <c:lblOffset val="100"/>
        <c:noMultiLvlLbl val="0"/>
      </c:catAx>
      <c:valAx>
        <c:axId val="1000238160"/>
        <c:scaling>
          <c:orientation val="minMax"/>
          <c:max val="10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00023358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Europe &amp; Central Asia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tx>
            <c:strRef>
              <c:f>Employment_Analysis!$C$61</c:f>
              <c:strCache>
                <c:ptCount val="1"/>
                <c:pt idx="0">
                  <c:v>Agriculture</c:v>
                </c:pt>
              </c:strCache>
            </c:strRef>
          </c:tx>
          <c:spPr>
            <a:solidFill>
              <a:srgbClr val="0077D4"/>
            </a:solidFill>
            <a:ln>
              <a:solidFill>
                <a:schemeClr val="tx1"/>
              </a:solidFill>
            </a:ln>
            <a:effectLst/>
          </c:spPr>
          <c:invertIfNegative val="0"/>
          <c:dLbls>
            <c:dLbl>
              <c:idx val="0"/>
              <c:tx>
                <c:rich>
                  <a:bodyPr/>
                  <a:lstStyle/>
                  <a:p>
                    <a:fld id="{EA1BE192-3120-4C54-AD10-98A4CBA7858B}"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620-4473-8F21-1BC8C09A06E8}"/>
                </c:ext>
              </c:extLst>
            </c:dLbl>
            <c:dLbl>
              <c:idx val="1"/>
              <c:tx>
                <c:rich>
                  <a:bodyPr/>
                  <a:lstStyle/>
                  <a:p>
                    <a:fld id="{2B80403B-2778-4E5C-AF7E-22894A52D762}"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620-4473-8F21-1BC8C09A06E8}"/>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Employment_Analysis!$D$60:$E$60</c:f>
              <c:strCache>
                <c:ptCount val="2"/>
                <c:pt idx="0">
                  <c:v>2000</c:v>
                </c:pt>
                <c:pt idx="1">
                  <c:v>Latest</c:v>
                </c:pt>
              </c:strCache>
            </c:strRef>
          </c:cat>
          <c:val>
            <c:numRef>
              <c:f>Employment_Analysis!$D$61:$E$61</c:f>
              <c:numCache>
                <c:formatCode>0</c:formatCode>
                <c:ptCount val="2"/>
                <c:pt idx="0">
                  <c:v>12.688862413890666</c:v>
                </c:pt>
                <c:pt idx="1">
                  <c:v>7.0442246397531711</c:v>
                </c:pt>
              </c:numCache>
            </c:numRef>
          </c:val>
          <c:extLst>
            <c:ext xmlns:c16="http://schemas.microsoft.com/office/drawing/2014/chart" uri="{C3380CC4-5D6E-409C-BE32-E72D297353CC}">
              <c16:uniqueId val="{00000002-7620-4473-8F21-1BC8C09A06E8}"/>
            </c:ext>
          </c:extLst>
        </c:ser>
        <c:ser>
          <c:idx val="1"/>
          <c:order val="1"/>
          <c:tx>
            <c:strRef>
              <c:f>Employment_Analysis!$C$62</c:f>
              <c:strCache>
                <c:ptCount val="1"/>
                <c:pt idx="0">
                  <c:v>Industry</c:v>
                </c:pt>
              </c:strCache>
            </c:strRef>
          </c:tx>
          <c:spPr>
            <a:solidFill>
              <a:srgbClr val="C5192D"/>
            </a:solidFill>
            <a:ln>
              <a:solidFill>
                <a:schemeClr val="tx1"/>
              </a:solidFill>
            </a:ln>
            <a:effectLst/>
          </c:spPr>
          <c:invertIfNegative val="0"/>
          <c:dLbls>
            <c:dLbl>
              <c:idx val="0"/>
              <c:tx>
                <c:rich>
                  <a:bodyPr/>
                  <a:lstStyle/>
                  <a:p>
                    <a:fld id="{09C29E6D-1672-4204-9BC7-B1A58F318159}"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620-4473-8F21-1BC8C09A06E8}"/>
                </c:ext>
              </c:extLst>
            </c:dLbl>
            <c:dLbl>
              <c:idx val="1"/>
              <c:tx>
                <c:rich>
                  <a:bodyPr/>
                  <a:lstStyle/>
                  <a:p>
                    <a:fld id="{B686F4A4-24AA-45F1-AA82-CEF9081505F8}"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620-4473-8F21-1BC8C09A06E8}"/>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Employment_Analysis!$D$60:$E$60</c:f>
              <c:strCache>
                <c:ptCount val="2"/>
                <c:pt idx="0">
                  <c:v>2000</c:v>
                </c:pt>
                <c:pt idx="1">
                  <c:v>Latest</c:v>
                </c:pt>
              </c:strCache>
            </c:strRef>
          </c:cat>
          <c:val>
            <c:numRef>
              <c:f>Employment_Analysis!$D$62:$E$62</c:f>
              <c:numCache>
                <c:formatCode>0</c:formatCode>
                <c:ptCount val="2"/>
                <c:pt idx="0">
                  <c:v>27.818637950709242</c:v>
                </c:pt>
                <c:pt idx="1">
                  <c:v>25.168654796222377</c:v>
                </c:pt>
              </c:numCache>
            </c:numRef>
          </c:val>
          <c:extLst>
            <c:ext xmlns:c16="http://schemas.microsoft.com/office/drawing/2014/chart" uri="{C3380CC4-5D6E-409C-BE32-E72D297353CC}">
              <c16:uniqueId val="{00000005-7620-4473-8F21-1BC8C09A06E8}"/>
            </c:ext>
          </c:extLst>
        </c:ser>
        <c:ser>
          <c:idx val="2"/>
          <c:order val="2"/>
          <c:tx>
            <c:strRef>
              <c:f>Employment_Analysis!$C$63</c:f>
              <c:strCache>
                <c:ptCount val="1"/>
                <c:pt idx="0">
                  <c:v>Services</c:v>
                </c:pt>
              </c:strCache>
            </c:strRef>
          </c:tx>
          <c:spPr>
            <a:solidFill>
              <a:srgbClr val="95C11F"/>
            </a:solidFill>
            <a:ln>
              <a:solidFill>
                <a:schemeClr val="tx1"/>
              </a:solidFill>
            </a:ln>
            <a:effectLst/>
          </c:spPr>
          <c:invertIfNegative val="0"/>
          <c:dLbls>
            <c:dLbl>
              <c:idx val="0"/>
              <c:tx>
                <c:rich>
                  <a:bodyPr/>
                  <a:lstStyle/>
                  <a:p>
                    <a:fld id="{93B0DE69-C4D3-42DE-9862-8851E89D13C1}"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7620-4473-8F21-1BC8C09A06E8}"/>
                </c:ext>
              </c:extLst>
            </c:dLbl>
            <c:dLbl>
              <c:idx val="1"/>
              <c:tx>
                <c:rich>
                  <a:bodyPr/>
                  <a:lstStyle/>
                  <a:p>
                    <a:fld id="{C3A4235A-4CDF-4429-854F-DC7843093D6F}"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620-4473-8F21-1BC8C09A06E8}"/>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Employment_Analysis!$D$60:$E$60</c:f>
              <c:strCache>
                <c:ptCount val="2"/>
                <c:pt idx="0">
                  <c:v>2000</c:v>
                </c:pt>
                <c:pt idx="1">
                  <c:v>Latest</c:v>
                </c:pt>
              </c:strCache>
            </c:strRef>
          </c:cat>
          <c:val>
            <c:numRef>
              <c:f>Employment_Analysis!$D$63:$E$63</c:f>
              <c:numCache>
                <c:formatCode>0</c:formatCode>
                <c:ptCount val="2"/>
                <c:pt idx="0">
                  <c:v>56.541202271367908</c:v>
                </c:pt>
                <c:pt idx="1">
                  <c:v>67.391075842276763</c:v>
                </c:pt>
              </c:numCache>
            </c:numRef>
          </c:val>
          <c:extLst>
            <c:ext xmlns:c16="http://schemas.microsoft.com/office/drawing/2014/chart" uri="{C3380CC4-5D6E-409C-BE32-E72D297353CC}">
              <c16:uniqueId val="{00000008-7620-4473-8F21-1BC8C09A06E8}"/>
            </c:ext>
          </c:extLst>
        </c:ser>
        <c:ser>
          <c:idx val="3"/>
          <c:order val="3"/>
          <c:tx>
            <c:strRef>
              <c:f>Employment_Analysis!$C$64</c:f>
              <c:strCache>
                <c:ptCount val="1"/>
                <c:pt idx="0">
                  <c:v>Unknown</c:v>
                </c:pt>
              </c:strCache>
            </c:strRef>
          </c:tx>
          <c:spPr>
            <a:solidFill>
              <a:srgbClr val="D9D9D9"/>
            </a:solidFill>
            <a:ln>
              <a:solidFill>
                <a:schemeClr val="tx1"/>
              </a:solidFill>
            </a:ln>
            <a:effectLst/>
          </c:spPr>
          <c:invertIfNegative val="0"/>
          <c:dPt>
            <c:idx val="1"/>
            <c:invertIfNegative val="0"/>
            <c:bubble3D val="0"/>
            <c:spPr>
              <a:solidFill>
                <a:schemeClr val="bg1">
                  <a:lumMod val="85000"/>
                </a:schemeClr>
              </a:solidFill>
              <a:ln>
                <a:solidFill>
                  <a:schemeClr val="tx1"/>
                </a:solidFill>
              </a:ln>
              <a:effectLst/>
            </c:spPr>
            <c:extLst>
              <c:ext xmlns:c16="http://schemas.microsoft.com/office/drawing/2014/chart" uri="{C3380CC4-5D6E-409C-BE32-E72D297353CC}">
                <c16:uniqueId val="{0000000A-7620-4473-8F21-1BC8C09A06E8}"/>
              </c:ext>
            </c:extLst>
          </c:dPt>
          <c:dLbls>
            <c:dLbl>
              <c:idx val="0"/>
              <c:tx>
                <c:rich>
                  <a:bodyPr/>
                  <a:lstStyle/>
                  <a:p>
                    <a:fld id="{8288C2AD-C622-4D15-83AE-DFD4A3F894F2}"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620-4473-8F21-1BC8C09A06E8}"/>
                </c:ext>
              </c:extLst>
            </c:dLbl>
            <c:dLbl>
              <c:idx val="1"/>
              <c:delete val="1"/>
              <c:extLst>
                <c:ext xmlns:c15="http://schemas.microsoft.com/office/drawing/2012/chart" uri="{CE6537A1-D6FC-4f65-9D91-7224C49458BB}"/>
                <c:ext xmlns:c16="http://schemas.microsoft.com/office/drawing/2014/chart" uri="{C3380CC4-5D6E-409C-BE32-E72D297353CC}">
                  <c16:uniqueId val="{0000000A-7620-4473-8F21-1BC8C09A06E8}"/>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Employment_Analysis!$D$60:$E$60</c:f>
              <c:strCache>
                <c:ptCount val="2"/>
                <c:pt idx="0">
                  <c:v>2000</c:v>
                </c:pt>
                <c:pt idx="1">
                  <c:v>Latest</c:v>
                </c:pt>
              </c:strCache>
            </c:strRef>
          </c:cat>
          <c:val>
            <c:numRef>
              <c:f>Employment_Analysis!$D$64:$E$64</c:f>
              <c:numCache>
                <c:formatCode>0</c:formatCode>
                <c:ptCount val="2"/>
                <c:pt idx="0">
                  <c:v>2.951297364032186</c:v>
                </c:pt>
                <c:pt idx="1">
                  <c:v>0.39604472174768546</c:v>
                </c:pt>
              </c:numCache>
            </c:numRef>
          </c:val>
          <c:extLst>
            <c:ext xmlns:c16="http://schemas.microsoft.com/office/drawing/2014/chart" uri="{C3380CC4-5D6E-409C-BE32-E72D297353CC}">
              <c16:uniqueId val="{0000000C-7620-4473-8F21-1BC8C09A06E8}"/>
            </c:ext>
          </c:extLst>
        </c:ser>
        <c:dLbls>
          <c:dLblPos val="ctr"/>
          <c:showLegendKey val="0"/>
          <c:showVal val="1"/>
          <c:showCatName val="0"/>
          <c:showSerName val="0"/>
          <c:showPercent val="0"/>
          <c:showBubbleSize val="0"/>
        </c:dLbls>
        <c:gapWidth val="150"/>
        <c:overlap val="100"/>
        <c:axId val="985553200"/>
        <c:axId val="985560272"/>
      </c:barChart>
      <c:catAx>
        <c:axId val="985553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985560272"/>
        <c:crosses val="autoZero"/>
        <c:auto val="1"/>
        <c:lblAlgn val="ctr"/>
        <c:lblOffset val="100"/>
        <c:noMultiLvlLbl val="0"/>
      </c:catAx>
      <c:valAx>
        <c:axId val="985560272"/>
        <c:scaling>
          <c:orientation val="minMax"/>
          <c:max val="100"/>
        </c:scaling>
        <c:delete val="1"/>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crossAx val="98555320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r>
              <a:rPr lang="en-US"/>
              <a:t>North America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2"/>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tx>
            <c:strRef>
              <c:f>Employment_Analysis!$C$71</c:f>
              <c:strCache>
                <c:ptCount val="1"/>
                <c:pt idx="0">
                  <c:v>Agriculture</c:v>
                </c:pt>
              </c:strCache>
            </c:strRef>
          </c:tx>
          <c:spPr>
            <a:solidFill>
              <a:srgbClr val="0077D4"/>
            </a:solidFill>
            <a:ln>
              <a:solidFill>
                <a:schemeClr val="tx1"/>
              </a:solidFill>
            </a:ln>
            <a:effectLst/>
          </c:spPr>
          <c:invertIfNegative val="0"/>
          <c:dLbls>
            <c:dLbl>
              <c:idx val="0"/>
              <c:layout>
                <c:manualLayout>
                  <c:x val="-4.6296296296297144E-3"/>
                  <c:y val="-1.3888888888888888E-2"/>
                </c:manualLayout>
              </c:layout>
              <c:tx>
                <c:rich>
                  <a:bodyPr/>
                  <a:lstStyle/>
                  <a:p>
                    <a:fld id="{23EA8044-5458-4247-84A6-D0633C87D2D2}"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1CA-465D-AAD7-0E86958B0BED}"/>
                </c:ext>
              </c:extLst>
            </c:dLbl>
            <c:dLbl>
              <c:idx val="1"/>
              <c:layout>
                <c:manualLayout>
                  <c:x val="0"/>
                  <c:y val="-1.8518518518518517E-2"/>
                </c:manualLayout>
              </c:layout>
              <c:tx>
                <c:rich>
                  <a:bodyPr/>
                  <a:lstStyle/>
                  <a:p>
                    <a:fld id="{8C4E07FD-AB06-46A7-B41E-AAB954E79E35}"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1CA-465D-AAD7-0E86958B0BED}"/>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Employment_Analysis!$D$70:$E$70</c:f>
              <c:strCache>
                <c:ptCount val="2"/>
                <c:pt idx="0">
                  <c:v>2000</c:v>
                </c:pt>
                <c:pt idx="1">
                  <c:v>Latest</c:v>
                </c:pt>
              </c:strCache>
            </c:strRef>
          </c:cat>
          <c:val>
            <c:numRef>
              <c:f>Employment_Analysis!$D$71:$E$71</c:f>
              <c:numCache>
                <c:formatCode>0</c:formatCode>
                <c:ptCount val="2"/>
                <c:pt idx="0">
                  <c:v>2.667669532943477</c:v>
                </c:pt>
                <c:pt idx="1">
                  <c:v>1.6653335745620015</c:v>
                </c:pt>
              </c:numCache>
            </c:numRef>
          </c:val>
          <c:extLst>
            <c:ext xmlns:c16="http://schemas.microsoft.com/office/drawing/2014/chart" uri="{C3380CC4-5D6E-409C-BE32-E72D297353CC}">
              <c16:uniqueId val="{00000002-31CA-465D-AAD7-0E86958B0BED}"/>
            </c:ext>
          </c:extLst>
        </c:ser>
        <c:ser>
          <c:idx val="1"/>
          <c:order val="1"/>
          <c:tx>
            <c:strRef>
              <c:f>Employment_Analysis!$C$72</c:f>
              <c:strCache>
                <c:ptCount val="1"/>
                <c:pt idx="0">
                  <c:v>Industry</c:v>
                </c:pt>
              </c:strCache>
            </c:strRef>
          </c:tx>
          <c:spPr>
            <a:solidFill>
              <a:srgbClr val="C5192D"/>
            </a:solidFill>
            <a:ln>
              <a:solidFill>
                <a:schemeClr val="tx1"/>
              </a:solidFill>
            </a:ln>
            <a:effectLst/>
          </c:spPr>
          <c:invertIfNegative val="0"/>
          <c:dLbls>
            <c:dLbl>
              <c:idx val="0"/>
              <c:tx>
                <c:rich>
                  <a:bodyPr/>
                  <a:lstStyle/>
                  <a:p>
                    <a:fld id="{DF0CFA5A-7523-4EC0-91AC-2DDF4DDFD556}"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1CA-465D-AAD7-0E86958B0BED}"/>
                </c:ext>
              </c:extLst>
            </c:dLbl>
            <c:dLbl>
              <c:idx val="1"/>
              <c:layout>
                <c:manualLayout>
                  <c:x val="-8.4875562720133283E-17"/>
                  <c:y val="-2.3148148148148147E-2"/>
                </c:manualLayout>
              </c:layout>
              <c:tx>
                <c:rich>
                  <a:bodyPr/>
                  <a:lstStyle/>
                  <a:p>
                    <a:fld id="{374407C0-064A-4230-9F1E-7D659F136D48}"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1CA-465D-AAD7-0E86958B0BED}"/>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Employment_Analysis!$D$70:$E$70</c:f>
              <c:strCache>
                <c:ptCount val="2"/>
                <c:pt idx="0">
                  <c:v>2000</c:v>
                </c:pt>
                <c:pt idx="1">
                  <c:v>Latest</c:v>
                </c:pt>
              </c:strCache>
            </c:strRef>
          </c:cat>
          <c:val>
            <c:numRef>
              <c:f>Employment_Analysis!$D$72:$E$72</c:f>
              <c:numCache>
                <c:formatCode>0</c:formatCode>
                <c:ptCount val="2"/>
                <c:pt idx="0">
                  <c:v>23.19033363696229</c:v>
                </c:pt>
                <c:pt idx="1">
                  <c:v>17.472223880122915</c:v>
                </c:pt>
              </c:numCache>
            </c:numRef>
          </c:val>
          <c:extLst>
            <c:ext xmlns:c16="http://schemas.microsoft.com/office/drawing/2014/chart" uri="{C3380CC4-5D6E-409C-BE32-E72D297353CC}">
              <c16:uniqueId val="{00000005-31CA-465D-AAD7-0E86958B0BED}"/>
            </c:ext>
          </c:extLst>
        </c:ser>
        <c:ser>
          <c:idx val="2"/>
          <c:order val="2"/>
          <c:tx>
            <c:strRef>
              <c:f>Employment_Analysis!$C$73</c:f>
              <c:strCache>
                <c:ptCount val="1"/>
                <c:pt idx="0">
                  <c:v>Services</c:v>
                </c:pt>
              </c:strCache>
            </c:strRef>
          </c:tx>
          <c:spPr>
            <a:solidFill>
              <a:srgbClr val="95C11F"/>
            </a:solidFill>
            <a:ln>
              <a:solidFill>
                <a:schemeClr val="tx1"/>
              </a:solidFill>
            </a:ln>
            <a:effectLst/>
          </c:spPr>
          <c:invertIfNegative val="0"/>
          <c:dLbls>
            <c:dLbl>
              <c:idx val="0"/>
              <c:tx>
                <c:rich>
                  <a:bodyPr/>
                  <a:lstStyle/>
                  <a:p>
                    <a:fld id="{5806D68D-0C9F-4935-9865-D833CF530D26}"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31CA-465D-AAD7-0E86958B0BED}"/>
                </c:ext>
              </c:extLst>
            </c:dLbl>
            <c:dLbl>
              <c:idx val="1"/>
              <c:tx>
                <c:rich>
                  <a:bodyPr/>
                  <a:lstStyle/>
                  <a:p>
                    <a:fld id="{6BD9AEA7-30D5-47C4-9FB1-E521C9AE72D8}" type="VALUE">
                      <a:rPr lang="en-US"/>
                      <a:pPr/>
                      <a:t>[VALUE]</a:t>
                    </a:fld>
                    <a:r>
                      <a:rPr lang="en-US"/>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1CA-465D-AAD7-0E86958B0BED}"/>
                </c:ext>
              </c:extLst>
            </c:dLbl>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Employment_Analysis!$D$70:$E$70</c:f>
              <c:strCache>
                <c:ptCount val="2"/>
                <c:pt idx="0">
                  <c:v>2000</c:v>
                </c:pt>
                <c:pt idx="1">
                  <c:v>Latest</c:v>
                </c:pt>
              </c:strCache>
            </c:strRef>
          </c:cat>
          <c:val>
            <c:numRef>
              <c:f>Employment_Analysis!$D$73:$E$73</c:f>
              <c:numCache>
                <c:formatCode>0</c:formatCode>
                <c:ptCount val="2"/>
                <c:pt idx="0">
                  <c:v>74.232332985532295</c:v>
                </c:pt>
                <c:pt idx="1">
                  <c:v>80.862440449086577</c:v>
                </c:pt>
              </c:numCache>
            </c:numRef>
          </c:val>
          <c:extLst>
            <c:ext xmlns:c16="http://schemas.microsoft.com/office/drawing/2014/chart" uri="{C3380CC4-5D6E-409C-BE32-E72D297353CC}">
              <c16:uniqueId val="{00000008-31CA-465D-AAD7-0E86958B0BED}"/>
            </c:ext>
          </c:extLst>
        </c:ser>
        <c:ser>
          <c:idx val="3"/>
          <c:order val="3"/>
          <c:tx>
            <c:strRef>
              <c:f>Employment_Analysis!$C$74</c:f>
              <c:strCache>
                <c:ptCount val="1"/>
                <c:pt idx="0">
                  <c:v>Unknown</c:v>
                </c:pt>
              </c:strCache>
            </c:strRef>
          </c:tx>
          <c:spPr>
            <a:solidFill>
              <a:schemeClr val="accent4"/>
            </a:solidFill>
            <a:ln>
              <a:noFill/>
            </a:ln>
            <a:effectLst/>
          </c:spPr>
          <c:invertIfNegative val="0"/>
          <c:dLbls>
            <c:delete val="1"/>
          </c:dLbls>
          <c:cat>
            <c:strRef>
              <c:f>Employment_Analysis!$D$70:$E$70</c:f>
              <c:strCache>
                <c:ptCount val="2"/>
                <c:pt idx="0">
                  <c:v>2000</c:v>
                </c:pt>
                <c:pt idx="1">
                  <c:v>Latest</c:v>
                </c:pt>
              </c:strCache>
            </c:strRef>
          </c:cat>
          <c:val>
            <c:numRef>
              <c:f>Employment_Analysis!$D$74:$E$74</c:f>
              <c:numCache>
                <c:formatCode>0</c:formatCode>
                <c:ptCount val="2"/>
                <c:pt idx="0">
                  <c:v>-9.0336155438066612E-2</c:v>
                </c:pt>
                <c:pt idx="1">
                  <c:v>2.0962285134373815E-6</c:v>
                </c:pt>
              </c:numCache>
            </c:numRef>
          </c:val>
          <c:extLst>
            <c:ext xmlns:c16="http://schemas.microsoft.com/office/drawing/2014/chart" uri="{C3380CC4-5D6E-409C-BE32-E72D297353CC}">
              <c16:uniqueId val="{00000009-31CA-465D-AAD7-0E86958B0BED}"/>
            </c:ext>
          </c:extLst>
        </c:ser>
        <c:dLbls>
          <c:dLblPos val="ctr"/>
          <c:showLegendKey val="0"/>
          <c:showVal val="1"/>
          <c:showCatName val="0"/>
          <c:showSerName val="0"/>
          <c:showPercent val="0"/>
          <c:showBubbleSize val="0"/>
        </c:dLbls>
        <c:gapWidth val="150"/>
        <c:overlap val="100"/>
        <c:axId val="985551120"/>
        <c:axId val="985553616"/>
      </c:barChart>
      <c:catAx>
        <c:axId val="985551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crossAx val="985553616"/>
        <c:crosses val="autoZero"/>
        <c:auto val="1"/>
        <c:lblAlgn val="ctr"/>
        <c:lblOffset val="100"/>
        <c:noMultiLvlLbl val="0"/>
      </c:catAx>
      <c:valAx>
        <c:axId val="985553616"/>
        <c:scaling>
          <c:orientation val="minMax"/>
          <c:max val="100"/>
          <c:min val="0"/>
        </c:scaling>
        <c:delete val="1"/>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crossAx val="985551120"/>
        <c:crosses val="autoZero"/>
        <c:crossBetween val="between"/>
        <c:majorUnit val="20"/>
      </c:valAx>
      <c:spPr>
        <a:noFill/>
        <a:ln w="25400">
          <a:noFill/>
        </a:ln>
        <a:effectLst/>
      </c:spPr>
    </c:plotArea>
    <c:plotVisOnly val="1"/>
    <c:dispBlanksAs val="gap"/>
    <c:showDLblsOverMax val="0"/>
  </c:chart>
  <c:spPr>
    <a:noFill/>
    <a:ln>
      <a:noFill/>
    </a:ln>
    <a:effectLst/>
  </c:spPr>
  <c:txPr>
    <a:bodyPr/>
    <a:lstStyle/>
    <a:p>
      <a:pPr>
        <a:defRPr>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E5B86F-F00E-6849-992C-A7DB48EBC40C}" type="doc">
      <dgm:prSet loTypeId="urn:microsoft.com/office/officeart/2008/layout/AlternatingHexagons" loCatId="" qsTypeId="urn:microsoft.com/office/officeart/2005/8/quickstyle/simple3" qsCatId="simple" csTypeId="urn:microsoft.com/office/officeart/2005/8/colors/accent1_2" csCatId="accent1" phldr="1"/>
      <dgm:spPr/>
      <dgm:t>
        <a:bodyPr/>
        <a:lstStyle/>
        <a:p>
          <a:endParaRPr lang="en-US"/>
        </a:p>
      </dgm:t>
    </dgm:pt>
    <dgm:pt modelId="{C46AD69E-6678-FA4C-A8B6-F7432C48C342}">
      <dgm:prSet phldrT="[Text]" custT="1"/>
      <dgm:spPr>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prstDash val="sysDash"/>
        </a:ln>
        <a:scene3d>
          <a:camera prst="perspectiveBelow"/>
          <a:lightRig rig="flat" dir="t"/>
        </a:scene3d>
        <a:sp3d prstMaterial="dkEdge">
          <a:bevelT w="8200" h="38100"/>
        </a:sp3d>
      </dgm:spPr>
      <dgm:t>
        <a:bodyPr/>
        <a:lstStyle/>
        <a:p>
          <a:r>
            <a:rPr lang="en-US" sz="1600" dirty="0">
              <a:effectLst>
                <a:reflection blurRad="6350" endA="300" endPos="0" dir="5400000" sy="-100000" algn="bl" rotWithShape="0"/>
              </a:effectLst>
            </a:rPr>
            <a:t>Culture</a:t>
          </a:r>
        </a:p>
      </dgm:t>
    </dgm:pt>
    <dgm:pt modelId="{FB28BDE9-03BD-D145-8EAA-05EE1AA64150}" type="parTrans" cxnId="{8D6F5CE5-0786-9A4B-ABED-959478494011}">
      <dgm:prSet/>
      <dgm:spPr/>
      <dgm:t>
        <a:bodyPr/>
        <a:lstStyle/>
        <a:p>
          <a:endParaRPr lang="en-US">
            <a:effectLst/>
          </a:endParaRPr>
        </a:p>
      </dgm:t>
    </dgm:pt>
    <dgm:pt modelId="{D316D900-AF1A-9C43-A9E5-01304B1996D5}" type="sibTrans" cxnId="{8D6F5CE5-0786-9A4B-ABED-959478494011}">
      <dgm:prSet custT="1"/>
      <dgm:spPr>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prstDash val="sysDash"/>
        </a:ln>
        <a:scene3d>
          <a:camera prst="perspectiveBelow"/>
          <a:lightRig rig="flat" dir="t"/>
        </a:scene3d>
        <a:sp3d prstMaterial="dkEdge">
          <a:bevelT w="8200" h="38100"/>
        </a:sp3d>
      </dgm:spPr>
      <dgm:t>
        <a:bodyPr/>
        <a:lstStyle/>
        <a:p>
          <a:r>
            <a:rPr lang="en-US" sz="1400" dirty="0">
              <a:effectLst/>
            </a:rPr>
            <a:t>Education</a:t>
          </a:r>
        </a:p>
      </dgm:t>
    </dgm:pt>
    <dgm:pt modelId="{9A80269E-D65E-EE4F-B099-725F4BDA8277}">
      <dgm:prSet phldrT="[Text]"/>
      <dgm:spPr/>
      <dgm:t>
        <a:bodyPr/>
        <a:lstStyle/>
        <a:p>
          <a:endParaRPr lang="en-US" dirty="0">
            <a:effectLst/>
          </a:endParaRPr>
        </a:p>
      </dgm:t>
    </dgm:pt>
    <dgm:pt modelId="{ABEBFC80-116F-6148-A172-2259DB771910}" type="parTrans" cxnId="{71F7F394-AD39-8C41-B772-264EF88EF888}">
      <dgm:prSet/>
      <dgm:spPr/>
      <dgm:t>
        <a:bodyPr/>
        <a:lstStyle/>
        <a:p>
          <a:endParaRPr lang="en-US">
            <a:effectLst/>
          </a:endParaRPr>
        </a:p>
      </dgm:t>
    </dgm:pt>
    <dgm:pt modelId="{422D8C42-0C82-8E44-A18F-9B6755DDA6B6}" type="sibTrans" cxnId="{71F7F394-AD39-8C41-B772-264EF88EF888}">
      <dgm:prSet/>
      <dgm:spPr/>
      <dgm:t>
        <a:bodyPr/>
        <a:lstStyle/>
        <a:p>
          <a:endParaRPr lang="en-US">
            <a:effectLst/>
          </a:endParaRPr>
        </a:p>
      </dgm:t>
    </dgm:pt>
    <dgm:pt modelId="{7207EB07-739D-D140-8C7A-AD649F8CFB17}">
      <dgm:prSet phldrT="[Text]" custT="1"/>
      <dgm:spPr>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prstDash val="sysDash"/>
        </a:ln>
        <a:scene3d>
          <a:camera prst="perspectiveBelow"/>
          <a:lightRig rig="flat" dir="t"/>
        </a:scene3d>
        <a:sp3d prstMaterial="dkEdge">
          <a:bevelT w="8200" h="38100"/>
        </a:sp3d>
      </dgm:spPr>
      <dgm:t>
        <a:bodyPr/>
        <a:lstStyle/>
        <a:p>
          <a:r>
            <a:rPr lang="en-US" sz="1200" dirty="0">
              <a:effectLst>
                <a:reflection blurRad="6350" endA="300" endPos="0" dir="5400000" sy="-100000" algn="bl" rotWithShape="0"/>
              </a:effectLst>
            </a:rPr>
            <a:t>Statistics and Monitoring</a:t>
          </a:r>
        </a:p>
      </dgm:t>
    </dgm:pt>
    <dgm:pt modelId="{8464A7D7-95FC-9B48-8D9A-8FB436465B94}" type="sibTrans" cxnId="{1ABE2EE4-AD93-754E-B69D-F10A30D3AB11}">
      <dgm:prSet custT="1"/>
      <dgm:spPr>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prstDash val="sysDash"/>
        </a:ln>
        <a:scene3d>
          <a:camera prst="perspectiveBelow"/>
          <a:lightRig rig="flat" dir="t"/>
        </a:scene3d>
        <a:sp3d prstMaterial="dkEdge">
          <a:bevelT w="8200" h="38100"/>
        </a:sp3d>
      </dgm:spPr>
      <dgm:t>
        <a:bodyPr/>
        <a:lstStyle/>
        <a:p>
          <a:r>
            <a:rPr lang="en-US" sz="1100" dirty="0">
              <a:effectLst>
                <a:reflection blurRad="6350" endA="300" endPos="0" dir="5400000" sy="-100000" algn="bl" rotWithShape="0"/>
              </a:effectLst>
            </a:rPr>
            <a:t>Information &amp; Knowledge Management</a:t>
          </a:r>
        </a:p>
      </dgm:t>
    </dgm:pt>
    <dgm:pt modelId="{0FF59193-9241-CC43-9233-1B5DEE456B97}" type="parTrans" cxnId="{1ABE2EE4-AD93-754E-B69D-F10A30D3AB11}">
      <dgm:prSet/>
      <dgm:spPr/>
      <dgm:t>
        <a:bodyPr/>
        <a:lstStyle/>
        <a:p>
          <a:endParaRPr lang="en-US">
            <a:effectLst/>
          </a:endParaRPr>
        </a:p>
      </dgm:t>
    </dgm:pt>
    <dgm:pt modelId="{740F839C-D6F5-0243-93D7-5B704CE93670}">
      <dgm:prSet phldrT="[Text]" custT="1"/>
      <dgm:spPr>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prstDash val="sysDash"/>
        </a:ln>
        <a:scene3d>
          <a:camera prst="perspectiveBelow"/>
          <a:lightRig rig="flat" dir="t"/>
        </a:scene3d>
        <a:sp3d prstMaterial="dkEdge">
          <a:bevelT w="8200" h="38100"/>
        </a:sp3d>
      </dgm:spPr>
      <dgm:t>
        <a:bodyPr/>
        <a:lstStyle/>
        <a:p>
          <a:r>
            <a:rPr lang="en-US" sz="900" dirty="0">
              <a:effectLst>
                <a:reflection blurRad="6350" endA="300" endPos="0" dir="5400000" sy="-100000" algn="bl" rotWithShape="0"/>
              </a:effectLst>
            </a:rPr>
            <a:t>Communication </a:t>
          </a:r>
        </a:p>
        <a:p>
          <a:r>
            <a:rPr lang="en-US" sz="900" dirty="0">
              <a:effectLst>
                <a:reflection blurRad="6350" endA="300" endPos="0" dir="5400000" sy="-100000" algn="bl" rotWithShape="0"/>
              </a:effectLst>
            </a:rPr>
            <a:t>&amp; Information</a:t>
          </a:r>
        </a:p>
      </dgm:t>
    </dgm:pt>
    <dgm:pt modelId="{A8CEA5F3-5C6B-6E43-8F7B-A8781629F4D0}" type="sibTrans" cxnId="{57A73488-E8F5-AC49-8251-C26D0011E9F4}">
      <dgm:prSet custT="1"/>
      <dgm:spPr>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prstDash val="sysDash"/>
        </a:ln>
        <a:scene3d>
          <a:camera prst="perspectiveBelow"/>
          <a:lightRig rig="flat" dir="t"/>
        </a:scene3d>
        <a:sp3d prstMaterial="dkEdge">
          <a:bevelT w="8200" h="38100"/>
        </a:sp3d>
      </dgm:spPr>
      <dgm:t>
        <a:bodyPr/>
        <a:lstStyle/>
        <a:p>
          <a:r>
            <a:rPr lang="en-US" sz="1600" dirty="0">
              <a:effectLst>
                <a:reflection blurRad="6350" endA="300" endPos="0" dir="5400000" sy="-100000" algn="bl" rotWithShape="0"/>
              </a:effectLst>
            </a:rPr>
            <a:t> Sciences</a:t>
          </a:r>
        </a:p>
      </dgm:t>
    </dgm:pt>
    <dgm:pt modelId="{BEF3681C-BB4D-BF43-BA5A-B03E5DE0CBA4}" type="parTrans" cxnId="{57A73488-E8F5-AC49-8251-C26D0011E9F4}">
      <dgm:prSet/>
      <dgm:spPr/>
      <dgm:t>
        <a:bodyPr/>
        <a:lstStyle/>
        <a:p>
          <a:endParaRPr lang="en-US">
            <a:effectLst/>
          </a:endParaRPr>
        </a:p>
      </dgm:t>
    </dgm:pt>
    <dgm:pt modelId="{D388195B-85D1-8F49-9B6A-0D54C8C83471}" type="pres">
      <dgm:prSet presAssocID="{D0E5B86F-F00E-6849-992C-A7DB48EBC40C}" presName="Name0" presStyleCnt="0">
        <dgm:presLayoutVars>
          <dgm:chMax/>
          <dgm:chPref/>
          <dgm:dir/>
          <dgm:animLvl val="lvl"/>
        </dgm:presLayoutVars>
      </dgm:prSet>
      <dgm:spPr/>
    </dgm:pt>
    <dgm:pt modelId="{145E4853-E906-F549-9ADA-5204FD1BFF7C}" type="pres">
      <dgm:prSet presAssocID="{C46AD69E-6678-FA4C-A8B6-F7432C48C342}" presName="composite" presStyleCnt="0"/>
      <dgm:spPr/>
    </dgm:pt>
    <dgm:pt modelId="{262A0A67-9873-9244-B9C8-53D184FC4B7D}" type="pres">
      <dgm:prSet presAssocID="{C46AD69E-6678-FA4C-A8B6-F7432C48C342}" presName="Parent1" presStyleLbl="node1" presStyleIdx="0" presStyleCnt="6">
        <dgm:presLayoutVars>
          <dgm:chMax val="1"/>
          <dgm:chPref val="1"/>
          <dgm:bulletEnabled val="1"/>
        </dgm:presLayoutVars>
      </dgm:prSet>
      <dgm:spPr/>
    </dgm:pt>
    <dgm:pt modelId="{BFC9352F-F778-2E40-B668-575F5E1DE015}" type="pres">
      <dgm:prSet presAssocID="{C46AD69E-6678-FA4C-A8B6-F7432C48C342}" presName="Childtext1" presStyleLbl="revTx" presStyleIdx="0" presStyleCnt="3">
        <dgm:presLayoutVars>
          <dgm:chMax val="0"/>
          <dgm:chPref val="0"/>
          <dgm:bulletEnabled val="1"/>
        </dgm:presLayoutVars>
      </dgm:prSet>
      <dgm:spPr/>
    </dgm:pt>
    <dgm:pt modelId="{61B5B468-3536-894E-9238-73AA3A7E7493}" type="pres">
      <dgm:prSet presAssocID="{C46AD69E-6678-FA4C-A8B6-F7432C48C342}" presName="BalanceSpacing" presStyleCnt="0"/>
      <dgm:spPr/>
    </dgm:pt>
    <dgm:pt modelId="{ECC1C3F1-9AFA-FB46-A6F2-FD0BB54F3903}" type="pres">
      <dgm:prSet presAssocID="{C46AD69E-6678-FA4C-A8B6-F7432C48C342}" presName="BalanceSpacing1" presStyleCnt="0"/>
      <dgm:spPr/>
    </dgm:pt>
    <dgm:pt modelId="{59AC772E-D2F4-AD4A-A11F-0499BB232DDC}" type="pres">
      <dgm:prSet presAssocID="{D316D900-AF1A-9C43-A9E5-01304B1996D5}" presName="Accent1Text" presStyleLbl="node1" presStyleIdx="1" presStyleCnt="6" custLinFactNeighborX="-2032"/>
      <dgm:spPr/>
    </dgm:pt>
    <dgm:pt modelId="{B8AEBC3F-D58A-BE46-8C56-45B313D4996D}" type="pres">
      <dgm:prSet presAssocID="{D316D900-AF1A-9C43-A9E5-01304B1996D5}" presName="spaceBetweenRectangles" presStyleCnt="0"/>
      <dgm:spPr/>
    </dgm:pt>
    <dgm:pt modelId="{812E6E24-CCA3-4D4B-BB9E-4B0C3C13B393}" type="pres">
      <dgm:prSet presAssocID="{740F839C-D6F5-0243-93D7-5B704CE93670}" presName="composite" presStyleCnt="0"/>
      <dgm:spPr/>
    </dgm:pt>
    <dgm:pt modelId="{0D44584D-AAF2-5A44-B653-8DFB707B71D4}" type="pres">
      <dgm:prSet presAssocID="{740F839C-D6F5-0243-93D7-5B704CE93670}" presName="Parent1" presStyleLbl="node1" presStyleIdx="2" presStyleCnt="6" custScaleX="110398" custLinFactX="-5151" custLinFactNeighborX="-100000" custLinFactNeighborY="288">
        <dgm:presLayoutVars>
          <dgm:chMax val="1"/>
          <dgm:chPref val="1"/>
          <dgm:bulletEnabled val="1"/>
        </dgm:presLayoutVars>
      </dgm:prSet>
      <dgm:spPr/>
    </dgm:pt>
    <dgm:pt modelId="{CCF6C6B0-78C2-884B-919A-F6D128CFA053}" type="pres">
      <dgm:prSet presAssocID="{740F839C-D6F5-0243-93D7-5B704CE93670}" presName="Childtext1" presStyleLbl="revTx" presStyleIdx="1" presStyleCnt="3" custScaleY="9751" custLinFactY="100000" custLinFactNeighborX="-41972" custLinFactNeighborY="129921">
        <dgm:presLayoutVars>
          <dgm:chMax val="0"/>
          <dgm:chPref val="0"/>
          <dgm:bulletEnabled val="1"/>
        </dgm:presLayoutVars>
      </dgm:prSet>
      <dgm:spPr/>
    </dgm:pt>
    <dgm:pt modelId="{4C44C485-A717-6C40-95B5-F2D1EDD2E209}" type="pres">
      <dgm:prSet presAssocID="{740F839C-D6F5-0243-93D7-5B704CE93670}" presName="BalanceSpacing" presStyleCnt="0"/>
      <dgm:spPr/>
    </dgm:pt>
    <dgm:pt modelId="{26911D50-7C53-C44C-B77E-0DE4E4E96D18}" type="pres">
      <dgm:prSet presAssocID="{740F839C-D6F5-0243-93D7-5B704CE93670}" presName="BalanceSpacing1" presStyleCnt="0"/>
      <dgm:spPr/>
    </dgm:pt>
    <dgm:pt modelId="{4A48493F-581D-3742-89D0-EABD69656E0E}" type="pres">
      <dgm:prSet presAssocID="{A8CEA5F3-5C6B-6E43-8F7B-A8781629F4D0}" presName="Accent1Text" presStyleLbl="node1" presStyleIdx="3" presStyleCnt="6" custLinFactNeighborX="-230" custLinFactNeighborY="-200"/>
      <dgm:spPr/>
    </dgm:pt>
    <dgm:pt modelId="{7FD27AB0-8B99-DC4F-AD5E-5257F3B5BD29}" type="pres">
      <dgm:prSet presAssocID="{A8CEA5F3-5C6B-6E43-8F7B-A8781629F4D0}" presName="spaceBetweenRectangles" presStyleCnt="0"/>
      <dgm:spPr/>
    </dgm:pt>
    <dgm:pt modelId="{60163336-90C2-2D42-9015-336E95447E30}" type="pres">
      <dgm:prSet presAssocID="{7207EB07-739D-D140-8C7A-AD649F8CFB17}" presName="composite" presStyleCnt="0"/>
      <dgm:spPr/>
    </dgm:pt>
    <dgm:pt modelId="{CA9A387C-1A9F-F04E-94C5-DEEDC513AD73}" type="pres">
      <dgm:prSet presAssocID="{7207EB07-739D-D140-8C7A-AD649F8CFB17}" presName="Parent1" presStyleLbl="node1" presStyleIdx="4" presStyleCnt="6">
        <dgm:presLayoutVars>
          <dgm:chMax val="1"/>
          <dgm:chPref val="1"/>
          <dgm:bulletEnabled val="1"/>
        </dgm:presLayoutVars>
      </dgm:prSet>
      <dgm:spPr/>
    </dgm:pt>
    <dgm:pt modelId="{D9615928-F39E-C642-A8E2-351F0100FE38}" type="pres">
      <dgm:prSet presAssocID="{7207EB07-739D-D140-8C7A-AD649F8CFB17}" presName="Childtext1" presStyleLbl="revTx" presStyleIdx="2" presStyleCnt="3">
        <dgm:presLayoutVars>
          <dgm:chMax val="0"/>
          <dgm:chPref val="0"/>
          <dgm:bulletEnabled val="1"/>
        </dgm:presLayoutVars>
      </dgm:prSet>
      <dgm:spPr/>
    </dgm:pt>
    <dgm:pt modelId="{8FE2B07C-0C50-DD43-83AE-0BD3F88A03CB}" type="pres">
      <dgm:prSet presAssocID="{7207EB07-739D-D140-8C7A-AD649F8CFB17}" presName="BalanceSpacing" presStyleCnt="0"/>
      <dgm:spPr/>
    </dgm:pt>
    <dgm:pt modelId="{8500153F-85D7-4142-9E5D-9767FA0552D5}" type="pres">
      <dgm:prSet presAssocID="{7207EB07-739D-D140-8C7A-AD649F8CFB17}" presName="BalanceSpacing1" presStyleCnt="0"/>
      <dgm:spPr/>
    </dgm:pt>
    <dgm:pt modelId="{3300DFD3-7B40-934F-AA91-DAFEEC21AF13}" type="pres">
      <dgm:prSet presAssocID="{8464A7D7-95FC-9B48-8D9A-8FB436465B94}" presName="Accent1Text" presStyleLbl="node1" presStyleIdx="5" presStyleCnt="6"/>
      <dgm:spPr/>
    </dgm:pt>
  </dgm:ptLst>
  <dgm:cxnLst>
    <dgm:cxn modelId="{C3307C24-8EC7-0047-96CC-6ECD9A99BE39}" type="presOf" srcId="{740F839C-D6F5-0243-93D7-5B704CE93670}" destId="{0D44584D-AAF2-5A44-B653-8DFB707B71D4}" srcOrd="0" destOrd="0" presId="urn:microsoft.com/office/officeart/2008/layout/AlternatingHexagons"/>
    <dgm:cxn modelId="{A391C268-4086-7943-B9E7-8EB1A40FDF2A}" type="presOf" srcId="{D0E5B86F-F00E-6849-992C-A7DB48EBC40C}" destId="{D388195B-85D1-8F49-9B6A-0D54C8C83471}" srcOrd="0" destOrd="0" presId="urn:microsoft.com/office/officeart/2008/layout/AlternatingHexagons"/>
    <dgm:cxn modelId="{ECC9784B-F3D9-B145-978F-E6570DCC728D}" type="presOf" srcId="{7207EB07-739D-D140-8C7A-AD649F8CFB17}" destId="{CA9A387C-1A9F-F04E-94C5-DEEDC513AD73}" srcOrd="0" destOrd="0" presId="urn:microsoft.com/office/officeart/2008/layout/AlternatingHexagons"/>
    <dgm:cxn modelId="{E30EF04F-7E24-A045-99AF-00BA0D86DCBD}" type="presOf" srcId="{9A80269E-D65E-EE4F-B099-725F4BDA8277}" destId="{BFC9352F-F778-2E40-B668-575F5E1DE015}" srcOrd="0" destOrd="0" presId="urn:microsoft.com/office/officeart/2008/layout/AlternatingHexagons"/>
    <dgm:cxn modelId="{57A73488-E8F5-AC49-8251-C26D0011E9F4}" srcId="{D0E5B86F-F00E-6849-992C-A7DB48EBC40C}" destId="{740F839C-D6F5-0243-93D7-5B704CE93670}" srcOrd="1" destOrd="0" parTransId="{BEF3681C-BB4D-BF43-BA5A-B03E5DE0CBA4}" sibTransId="{A8CEA5F3-5C6B-6E43-8F7B-A8781629F4D0}"/>
    <dgm:cxn modelId="{71F7F394-AD39-8C41-B772-264EF88EF888}" srcId="{C46AD69E-6678-FA4C-A8B6-F7432C48C342}" destId="{9A80269E-D65E-EE4F-B099-725F4BDA8277}" srcOrd="0" destOrd="0" parTransId="{ABEBFC80-116F-6148-A172-2259DB771910}" sibTransId="{422D8C42-0C82-8E44-A18F-9B6755DDA6B6}"/>
    <dgm:cxn modelId="{167BB6A3-090E-474C-BA79-B6B9E6C5BFDA}" type="presOf" srcId="{8464A7D7-95FC-9B48-8D9A-8FB436465B94}" destId="{3300DFD3-7B40-934F-AA91-DAFEEC21AF13}" srcOrd="0" destOrd="0" presId="urn:microsoft.com/office/officeart/2008/layout/AlternatingHexagons"/>
    <dgm:cxn modelId="{7C7EB5CC-C514-574D-A459-3CFBB0748496}" type="presOf" srcId="{C46AD69E-6678-FA4C-A8B6-F7432C48C342}" destId="{262A0A67-9873-9244-B9C8-53D184FC4B7D}" srcOrd="0" destOrd="0" presId="urn:microsoft.com/office/officeart/2008/layout/AlternatingHexagons"/>
    <dgm:cxn modelId="{958511CF-C6DB-BB44-A947-5C80869DF654}" type="presOf" srcId="{D316D900-AF1A-9C43-A9E5-01304B1996D5}" destId="{59AC772E-D2F4-AD4A-A11F-0499BB232DDC}" srcOrd="0" destOrd="0" presId="urn:microsoft.com/office/officeart/2008/layout/AlternatingHexagons"/>
    <dgm:cxn modelId="{2079ABD9-6903-0442-A661-D59788B40DB8}" type="presOf" srcId="{A8CEA5F3-5C6B-6E43-8F7B-A8781629F4D0}" destId="{4A48493F-581D-3742-89D0-EABD69656E0E}" srcOrd="0" destOrd="0" presId="urn:microsoft.com/office/officeart/2008/layout/AlternatingHexagons"/>
    <dgm:cxn modelId="{1ABE2EE4-AD93-754E-B69D-F10A30D3AB11}" srcId="{D0E5B86F-F00E-6849-992C-A7DB48EBC40C}" destId="{7207EB07-739D-D140-8C7A-AD649F8CFB17}" srcOrd="2" destOrd="0" parTransId="{0FF59193-9241-CC43-9233-1B5DEE456B97}" sibTransId="{8464A7D7-95FC-9B48-8D9A-8FB436465B94}"/>
    <dgm:cxn modelId="{8D6F5CE5-0786-9A4B-ABED-959478494011}" srcId="{D0E5B86F-F00E-6849-992C-A7DB48EBC40C}" destId="{C46AD69E-6678-FA4C-A8B6-F7432C48C342}" srcOrd="0" destOrd="0" parTransId="{FB28BDE9-03BD-D145-8EAA-05EE1AA64150}" sibTransId="{D316D900-AF1A-9C43-A9E5-01304B1996D5}"/>
    <dgm:cxn modelId="{2F6B784B-921E-364E-B8C1-C11422F3CFAE}" type="presParOf" srcId="{D388195B-85D1-8F49-9B6A-0D54C8C83471}" destId="{145E4853-E906-F549-9ADA-5204FD1BFF7C}" srcOrd="0" destOrd="0" presId="urn:microsoft.com/office/officeart/2008/layout/AlternatingHexagons"/>
    <dgm:cxn modelId="{07228865-0ED3-CD46-BB5E-5885FC5CF062}" type="presParOf" srcId="{145E4853-E906-F549-9ADA-5204FD1BFF7C}" destId="{262A0A67-9873-9244-B9C8-53D184FC4B7D}" srcOrd="0" destOrd="0" presId="urn:microsoft.com/office/officeart/2008/layout/AlternatingHexagons"/>
    <dgm:cxn modelId="{D4AF6707-1DAC-C14B-BD78-EB508F5428C7}" type="presParOf" srcId="{145E4853-E906-F549-9ADA-5204FD1BFF7C}" destId="{BFC9352F-F778-2E40-B668-575F5E1DE015}" srcOrd="1" destOrd="0" presId="urn:microsoft.com/office/officeart/2008/layout/AlternatingHexagons"/>
    <dgm:cxn modelId="{388419AE-3F45-2E48-811A-B5F1FC66F3C8}" type="presParOf" srcId="{145E4853-E906-F549-9ADA-5204FD1BFF7C}" destId="{61B5B468-3536-894E-9238-73AA3A7E7493}" srcOrd="2" destOrd="0" presId="urn:microsoft.com/office/officeart/2008/layout/AlternatingHexagons"/>
    <dgm:cxn modelId="{830E1014-1616-D948-A65E-25489FE59E3C}" type="presParOf" srcId="{145E4853-E906-F549-9ADA-5204FD1BFF7C}" destId="{ECC1C3F1-9AFA-FB46-A6F2-FD0BB54F3903}" srcOrd="3" destOrd="0" presId="urn:microsoft.com/office/officeart/2008/layout/AlternatingHexagons"/>
    <dgm:cxn modelId="{8F3BC4DC-FF22-5146-BAF1-A6EC5BA66D8B}" type="presParOf" srcId="{145E4853-E906-F549-9ADA-5204FD1BFF7C}" destId="{59AC772E-D2F4-AD4A-A11F-0499BB232DDC}" srcOrd="4" destOrd="0" presId="urn:microsoft.com/office/officeart/2008/layout/AlternatingHexagons"/>
    <dgm:cxn modelId="{E2CEF8AB-986F-6241-841F-6E298FA3CEEE}" type="presParOf" srcId="{D388195B-85D1-8F49-9B6A-0D54C8C83471}" destId="{B8AEBC3F-D58A-BE46-8C56-45B313D4996D}" srcOrd="1" destOrd="0" presId="urn:microsoft.com/office/officeart/2008/layout/AlternatingHexagons"/>
    <dgm:cxn modelId="{EE0BFCF9-F4E5-5047-887C-3F14D9C73FE5}" type="presParOf" srcId="{D388195B-85D1-8F49-9B6A-0D54C8C83471}" destId="{812E6E24-CCA3-4D4B-BB9E-4B0C3C13B393}" srcOrd="2" destOrd="0" presId="urn:microsoft.com/office/officeart/2008/layout/AlternatingHexagons"/>
    <dgm:cxn modelId="{6FDBE414-DDF0-6244-A4C2-C1DE3516D226}" type="presParOf" srcId="{812E6E24-CCA3-4D4B-BB9E-4B0C3C13B393}" destId="{0D44584D-AAF2-5A44-B653-8DFB707B71D4}" srcOrd="0" destOrd="0" presId="urn:microsoft.com/office/officeart/2008/layout/AlternatingHexagons"/>
    <dgm:cxn modelId="{35A38D8D-93F5-7F4F-9578-C63A862253BC}" type="presParOf" srcId="{812E6E24-CCA3-4D4B-BB9E-4B0C3C13B393}" destId="{CCF6C6B0-78C2-884B-919A-F6D128CFA053}" srcOrd="1" destOrd="0" presId="urn:microsoft.com/office/officeart/2008/layout/AlternatingHexagons"/>
    <dgm:cxn modelId="{E65F52CE-540A-7545-A983-1CACE85C1B4F}" type="presParOf" srcId="{812E6E24-CCA3-4D4B-BB9E-4B0C3C13B393}" destId="{4C44C485-A717-6C40-95B5-F2D1EDD2E209}" srcOrd="2" destOrd="0" presId="urn:microsoft.com/office/officeart/2008/layout/AlternatingHexagons"/>
    <dgm:cxn modelId="{6D6CC72A-DD5E-E949-8BDB-218844A2591D}" type="presParOf" srcId="{812E6E24-CCA3-4D4B-BB9E-4B0C3C13B393}" destId="{26911D50-7C53-C44C-B77E-0DE4E4E96D18}" srcOrd="3" destOrd="0" presId="urn:microsoft.com/office/officeart/2008/layout/AlternatingHexagons"/>
    <dgm:cxn modelId="{4308E0BF-0E62-6940-BB20-6B22235F2109}" type="presParOf" srcId="{812E6E24-CCA3-4D4B-BB9E-4B0C3C13B393}" destId="{4A48493F-581D-3742-89D0-EABD69656E0E}" srcOrd="4" destOrd="0" presId="urn:microsoft.com/office/officeart/2008/layout/AlternatingHexagons"/>
    <dgm:cxn modelId="{8E1D18B3-68B3-DA41-88BF-B6F81502CE52}" type="presParOf" srcId="{D388195B-85D1-8F49-9B6A-0D54C8C83471}" destId="{7FD27AB0-8B99-DC4F-AD5E-5257F3B5BD29}" srcOrd="3" destOrd="0" presId="urn:microsoft.com/office/officeart/2008/layout/AlternatingHexagons"/>
    <dgm:cxn modelId="{4298980C-DCFA-F941-887B-237A0B6A7C98}" type="presParOf" srcId="{D388195B-85D1-8F49-9B6A-0D54C8C83471}" destId="{60163336-90C2-2D42-9015-336E95447E30}" srcOrd="4" destOrd="0" presId="urn:microsoft.com/office/officeart/2008/layout/AlternatingHexagons"/>
    <dgm:cxn modelId="{CE590D93-0C91-D543-9080-52ED9E956AB9}" type="presParOf" srcId="{60163336-90C2-2D42-9015-336E95447E30}" destId="{CA9A387C-1A9F-F04E-94C5-DEEDC513AD73}" srcOrd="0" destOrd="0" presId="urn:microsoft.com/office/officeart/2008/layout/AlternatingHexagons"/>
    <dgm:cxn modelId="{D1D4C8FC-D60C-5440-BB39-1DE2B99A2472}" type="presParOf" srcId="{60163336-90C2-2D42-9015-336E95447E30}" destId="{D9615928-F39E-C642-A8E2-351F0100FE38}" srcOrd="1" destOrd="0" presId="urn:microsoft.com/office/officeart/2008/layout/AlternatingHexagons"/>
    <dgm:cxn modelId="{F0E511E2-76A5-B14A-9CC8-39259192888C}" type="presParOf" srcId="{60163336-90C2-2D42-9015-336E95447E30}" destId="{8FE2B07C-0C50-DD43-83AE-0BD3F88A03CB}" srcOrd="2" destOrd="0" presId="urn:microsoft.com/office/officeart/2008/layout/AlternatingHexagons"/>
    <dgm:cxn modelId="{07160DC7-283D-224E-8A1A-E8253B74A991}" type="presParOf" srcId="{60163336-90C2-2D42-9015-336E95447E30}" destId="{8500153F-85D7-4142-9E5D-9767FA0552D5}" srcOrd="3" destOrd="0" presId="urn:microsoft.com/office/officeart/2008/layout/AlternatingHexagons"/>
    <dgm:cxn modelId="{6546D894-28E7-D248-82B2-EC91D510ACE5}" type="presParOf" srcId="{60163336-90C2-2D42-9015-336E95447E30}" destId="{3300DFD3-7B40-934F-AA91-DAFEEC21AF13}"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A22922-1662-4A38-8886-B220BC9E1C66}"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en-US"/>
        </a:p>
      </dgm:t>
    </dgm:pt>
    <dgm:pt modelId="{670E07C8-ED69-434A-B00F-01530F71549C}">
      <dgm:prSet/>
      <dgm:spPr/>
      <dgm:t>
        <a:bodyPr/>
        <a:lstStyle/>
        <a:p>
          <a:pPr rtl="0"/>
          <a:r>
            <a:rPr lang="en-GB" dirty="0"/>
            <a:t>UNESCO leads and coordinates SDG 4-Education 2030</a:t>
          </a:r>
        </a:p>
        <a:p>
          <a:r>
            <a:rPr lang="en-GB" dirty="0"/>
            <a:t>Global coordination mechanisms: SDG-Education 2030 Steering Committee; Global Education Meetings; regional meetings; CCNGO</a:t>
          </a:r>
        </a:p>
      </dgm:t>
    </dgm:pt>
    <dgm:pt modelId="{0D32C481-42A2-462A-902D-8BE6D13D0CFD}" type="parTrans" cxnId="{F18630D3-5DD3-49B4-BC4A-67B662B4AE62}">
      <dgm:prSet/>
      <dgm:spPr/>
      <dgm:t>
        <a:bodyPr/>
        <a:lstStyle/>
        <a:p>
          <a:endParaRPr lang="en-US"/>
        </a:p>
      </dgm:t>
    </dgm:pt>
    <dgm:pt modelId="{B1A2EAD3-98DA-4A0D-BF95-4EEAD47BB879}" type="sibTrans" cxnId="{F18630D3-5DD3-49B4-BC4A-67B662B4AE62}">
      <dgm:prSet/>
      <dgm:spPr/>
      <dgm:t>
        <a:bodyPr/>
        <a:lstStyle/>
        <a:p>
          <a:endParaRPr lang="en-US"/>
        </a:p>
      </dgm:t>
    </dgm:pt>
    <dgm:pt modelId="{65422BCA-6DB0-4A68-B785-98A1270B62CF}" type="pres">
      <dgm:prSet presAssocID="{F7A22922-1662-4A38-8886-B220BC9E1C66}" presName="linear" presStyleCnt="0">
        <dgm:presLayoutVars>
          <dgm:animLvl val="lvl"/>
          <dgm:resizeHandles val="exact"/>
        </dgm:presLayoutVars>
      </dgm:prSet>
      <dgm:spPr/>
    </dgm:pt>
    <dgm:pt modelId="{4F9294F9-DC06-478A-8E0B-FA351D2F009D}" type="pres">
      <dgm:prSet presAssocID="{670E07C8-ED69-434A-B00F-01530F71549C}" presName="parentText" presStyleLbl="node1" presStyleIdx="0" presStyleCnt="1" custScaleY="111254" custLinFactNeighborX="-5675" custLinFactNeighborY="-19266">
        <dgm:presLayoutVars>
          <dgm:chMax val="0"/>
          <dgm:bulletEnabled val="1"/>
        </dgm:presLayoutVars>
      </dgm:prSet>
      <dgm:spPr/>
    </dgm:pt>
  </dgm:ptLst>
  <dgm:cxnLst>
    <dgm:cxn modelId="{EAC5EECD-695F-4857-9079-13EA314E723A}" type="presOf" srcId="{F7A22922-1662-4A38-8886-B220BC9E1C66}" destId="{65422BCA-6DB0-4A68-B785-98A1270B62CF}" srcOrd="0" destOrd="0" presId="urn:microsoft.com/office/officeart/2005/8/layout/vList2"/>
    <dgm:cxn modelId="{F18630D3-5DD3-49B4-BC4A-67B662B4AE62}" srcId="{F7A22922-1662-4A38-8886-B220BC9E1C66}" destId="{670E07C8-ED69-434A-B00F-01530F71549C}" srcOrd="0" destOrd="0" parTransId="{0D32C481-42A2-462A-902D-8BE6D13D0CFD}" sibTransId="{B1A2EAD3-98DA-4A0D-BF95-4EEAD47BB879}"/>
    <dgm:cxn modelId="{0422F7DD-75CB-4569-A1F8-34E0D1B3F233}" type="presOf" srcId="{670E07C8-ED69-434A-B00F-01530F71549C}" destId="{4F9294F9-DC06-478A-8E0B-FA351D2F009D}" srcOrd="0" destOrd="0" presId="urn:microsoft.com/office/officeart/2005/8/layout/vList2"/>
    <dgm:cxn modelId="{ED15D119-F2F0-4E5F-B725-0FF4422EA036}" type="presParOf" srcId="{65422BCA-6DB0-4A68-B785-98A1270B62CF}" destId="{4F9294F9-DC06-478A-8E0B-FA351D2F009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BAB74C-B609-4AB1-9797-D5DA3E5386CC}" type="doc">
      <dgm:prSet loTypeId="urn:microsoft.com/office/officeart/2005/8/layout/vList2" loCatId="list" qsTypeId="urn:microsoft.com/office/officeart/2005/8/quickstyle/simple3" qsCatId="simple" csTypeId="urn:microsoft.com/office/officeart/2005/8/colors/accent0_1" csCatId="mainScheme" phldr="1"/>
      <dgm:spPr/>
      <dgm:t>
        <a:bodyPr/>
        <a:lstStyle/>
        <a:p>
          <a:endParaRPr lang="en-US"/>
        </a:p>
      </dgm:t>
    </dgm:pt>
    <dgm:pt modelId="{1FA3D3DA-7274-4C4A-A4F4-AC6BF630723E}">
      <dgm:prSet/>
      <dgm:spPr/>
      <dgm:t>
        <a:bodyPr/>
        <a:lstStyle/>
        <a:p>
          <a:pPr rtl="0"/>
          <a:r>
            <a:rPr lang="en-GB" dirty="0"/>
            <a:t>Build on existing partnerships, frameworks and mechanisms; l</a:t>
          </a:r>
          <a:r>
            <a:rPr lang="en-US" dirty="0"/>
            <a:t>inks to UN regional commissions; regional organizations/institutions support; technical cooperation; capacity development; knowledge management; review regional progress</a:t>
          </a:r>
        </a:p>
      </dgm:t>
    </dgm:pt>
    <dgm:pt modelId="{E453AFC7-3110-4375-99C4-0905EFB4979B}" type="parTrans" cxnId="{2A0F8277-9953-4F4E-A258-33695C04D38E}">
      <dgm:prSet/>
      <dgm:spPr/>
      <dgm:t>
        <a:bodyPr/>
        <a:lstStyle/>
        <a:p>
          <a:endParaRPr lang="en-US"/>
        </a:p>
      </dgm:t>
    </dgm:pt>
    <dgm:pt modelId="{9C2438D3-0B03-4446-91C0-3653F56EF8AD}" type="sibTrans" cxnId="{2A0F8277-9953-4F4E-A258-33695C04D38E}">
      <dgm:prSet/>
      <dgm:spPr/>
      <dgm:t>
        <a:bodyPr/>
        <a:lstStyle/>
        <a:p>
          <a:endParaRPr lang="en-US"/>
        </a:p>
      </dgm:t>
    </dgm:pt>
    <dgm:pt modelId="{EDCF5586-FC7B-412A-B2A3-F63C99726786}" type="pres">
      <dgm:prSet presAssocID="{5EBAB74C-B609-4AB1-9797-D5DA3E5386CC}" presName="linear" presStyleCnt="0">
        <dgm:presLayoutVars>
          <dgm:animLvl val="lvl"/>
          <dgm:resizeHandles val="exact"/>
        </dgm:presLayoutVars>
      </dgm:prSet>
      <dgm:spPr/>
    </dgm:pt>
    <dgm:pt modelId="{89059A95-13B4-4318-AA39-DCDC82BD8D46}" type="pres">
      <dgm:prSet presAssocID="{1FA3D3DA-7274-4C4A-A4F4-AC6BF630723E}" presName="parentText" presStyleLbl="node1" presStyleIdx="0" presStyleCnt="1" custLinFactNeighborX="-401" custLinFactNeighborY="-14481">
        <dgm:presLayoutVars>
          <dgm:chMax val="0"/>
          <dgm:bulletEnabled val="1"/>
        </dgm:presLayoutVars>
      </dgm:prSet>
      <dgm:spPr/>
    </dgm:pt>
  </dgm:ptLst>
  <dgm:cxnLst>
    <dgm:cxn modelId="{2270EE4E-1F2A-4E5F-851D-B15FD8962939}" type="presOf" srcId="{1FA3D3DA-7274-4C4A-A4F4-AC6BF630723E}" destId="{89059A95-13B4-4318-AA39-DCDC82BD8D46}" srcOrd="0" destOrd="0" presId="urn:microsoft.com/office/officeart/2005/8/layout/vList2"/>
    <dgm:cxn modelId="{2A0F8277-9953-4F4E-A258-33695C04D38E}" srcId="{5EBAB74C-B609-4AB1-9797-D5DA3E5386CC}" destId="{1FA3D3DA-7274-4C4A-A4F4-AC6BF630723E}" srcOrd="0" destOrd="0" parTransId="{E453AFC7-3110-4375-99C4-0905EFB4979B}" sibTransId="{9C2438D3-0B03-4446-91C0-3653F56EF8AD}"/>
    <dgm:cxn modelId="{2AC879D3-1EFB-4571-90D6-C5E8FE3F4CD8}" type="presOf" srcId="{5EBAB74C-B609-4AB1-9797-D5DA3E5386CC}" destId="{EDCF5586-FC7B-412A-B2A3-F63C99726786}" srcOrd="0" destOrd="0" presId="urn:microsoft.com/office/officeart/2005/8/layout/vList2"/>
    <dgm:cxn modelId="{886441E1-9466-4195-B57F-4371FB10784B}" type="presParOf" srcId="{EDCF5586-FC7B-412A-B2A3-F63C99726786}" destId="{89059A95-13B4-4318-AA39-DCDC82BD8D4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F003FF-2669-40A1-A04C-E4D1B782DA2C}" type="doc">
      <dgm:prSet loTypeId="urn:microsoft.com/office/officeart/2005/8/layout/vList2" loCatId="list" qsTypeId="urn:microsoft.com/office/officeart/2005/8/quickstyle/simple3" qsCatId="simple" csTypeId="urn:microsoft.com/office/officeart/2005/8/colors/accent0_1" csCatId="mainScheme"/>
      <dgm:spPr/>
      <dgm:t>
        <a:bodyPr/>
        <a:lstStyle/>
        <a:p>
          <a:endParaRPr lang="en-US"/>
        </a:p>
      </dgm:t>
    </dgm:pt>
    <dgm:pt modelId="{8CAA501A-8755-4D7A-AD85-0A7B8BDE925F}">
      <dgm:prSet/>
      <dgm:spPr/>
      <dgm:t>
        <a:bodyPr/>
        <a:lstStyle/>
        <a:p>
          <a:pPr rtl="0"/>
          <a:r>
            <a:rPr lang="en-US" dirty="0"/>
            <a:t>Government-led; building on existing structures; system-wide approach; integration in national plans; linkage with broader SDG coordination; ensure inclusive processes</a:t>
          </a:r>
        </a:p>
      </dgm:t>
    </dgm:pt>
    <dgm:pt modelId="{AB37A0BE-91E0-4B35-9738-754D05571CBF}" type="parTrans" cxnId="{BCC93828-384B-4ECC-9920-3B87A9A9F3E7}">
      <dgm:prSet/>
      <dgm:spPr/>
      <dgm:t>
        <a:bodyPr/>
        <a:lstStyle/>
        <a:p>
          <a:endParaRPr lang="en-US"/>
        </a:p>
      </dgm:t>
    </dgm:pt>
    <dgm:pt modelId="{3925DFCE-2CFB-4501-B3A3-C40F4588E4AD}" type="sibTrans" cxnId="{BCC93828-384B-4ECC-9920-3B87A9A9F3E7}">
      <dgm:prSet/>
      <dgm:spPr/>
      <dgm:t>
        <a:bodyPr/>
        <a:lstStyle/>
        <a:p>
          <a:endParaRPr lang="en-US"/>
        </a:p>
      </dgm:t>
    </dgm:pt>
    <dgm:pt modelId="{AE73B414-B753-4518-88FA-DE26D082A7D7}" type="pres">
      <dgm:prSet presAssocID="{A0F003FF-2669-40A1-A04C-E4D1B782DA2C}" presName="linear" presStyleCnt="0">
        <dgm:presLayoutVars>
          <dgm:animLvl val="lvl"/>
          <dgm:resizeHandles val="exact"/>
        </dgm:presLayoutVars>
      </dgm:prSet>
      <dgm:spPr/>
    </dgm:pt>
    <dgm:pt modelId="{294D6D14-79BE-4AA0-A540-583179D809B7}" type="pres">
      <dgm:prSet presAssocID="{8CAA501A-8755-4D7A-AD85-0A7B8BDE925F}" presName="parentText" presStyleLbl="node1" presStyleIdx="0" presStyleCnt="1" custLinFactNeighborX="-1587" custLinFactNeighborY="718">
        <dgm:presLayoutVars>
          <dgm:chMax val="0"/>
          <dgm:bulletEnabled val="1"/>
        </dgm:presLayoutVars>
      </dgm:prSet>
      <dgm:spPr/>
    </dgm:pt>
  </dgm:ptLst>
  <dgm:cxnLst>
    <dgm:cxn modelId="{1D320E22-1ADE-4C4A-AE72-A409597EF890}" type="presOf" srcId="{8CAA501A-8755-4D7A-AD85-0A7B8BDE925F}" destId="{294D6D14-79BE-4AA0-A540-583179D809B7}" srcOrd="0" destOrd="0" presId="urn:microsoft.com/office/officeart/2005/8/layout/vList2"/>
    <dgm:cxn modelId="{BCC93828-384B-4ECC-9920-3B87A9A9F3E7}" srcId="{A0F003FF-2669-40A1-A04C-E4D1B782DA2C}" destId="{8CAA501A-8755-4D7A-AD85-0A7B8BDE925F}" srcOrd="0" destOrd="0" parTransId="{AB37A0BE-91E0-4B35-9738-754D05571CBF}" sibTransId="{3925DFCE-2CFB-4501-B3A3-C40F4588E4AD}"/>
    <dgm:cxn modelId="{AFEE768D-AF2E-4248-8241-E78DA17F6D1B}" type="presOf" srcId="{A0F003FF-2669-40A1-A04C-E4D1B782DA2C}" destId="{AE73B414-B753-4518-88FA-DE26D082A7D7}" srcOrd="0" destOrd="0" presId="urn:microsoft.com/office/officeart/2005/8/layout/vList2"/>
    <dgm:cxn modelId="{A90FB9E2-D119-42D8-90AD-AF9639F2C4B0}" type="presParOf" srcId="{AE73B414-B753-4518-88FA-DE26D082A7D7}" destId="{294D6D14-79BE-4AA0-A540-583179D809B7}"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A22922-1662-4A38-8886-B220BC9E1C66}"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en-US"/>
        </a:p>
      </dgm:t>
    </dgm:pt>
    <dgm:pt modelId="{65422BCA-6DB0-4A68-B785-98A1270B62CF}" type="pres">
      <dgm:prSet presAssocID="{F7A22922-1662-4A38-8886-B220BC9E1C66}" presName="linear" presStyleCnt="0">
        <dgm:presLayoutVars>
          <dgm:animLvl val="lvl"/>
          <dgm:resizeHandles val="exact"/>
        </dgm:presLayoutVars>
      </dgm:prSet>
      <dgm:spPr/>
    </dgm:pt>
  </dgm:ptLst>
  <dgm:cxnLst>
    <dgm:cxn modelId="{EAC5EECD-695F-4857-9079-13EA314E723A}" type="presOf" srcId="{F7A22922-1662-4A38-8886-B220BC9E1C66}" destId="{65422BCA-6DB0-4A68-B785-98A1270B62C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F003FF-2669-40A1-A04C-E4D1B782DA2C}" type="doc">
      <dgm:prSet loTypeId="urn:microsoft.com/office/officeart/2005/8/layout/vList2" loCatId="list" qsTypeId="urn:microsoft.com/office/officeart/2005/8/quickstyle/simple3" qsCatId="simple" csTypeId="urn:microsoft.com/office/officeart/2005/8/colors/accent0_1" csCatId="mainScheme"/>
      <dgm:spPr/>
      <dgm:t>
        <a:bodyPr/>
        <a:lstStyle/>
        <a:p>
          <a:endParaRPr lang="en-US"/>
        </a:p>
      </dgm:t>
    </dgm:pt>
    <dgm:pt modelId="{AE73B414-B753-4518-88FA-DE26D082A7D7}" type="pres">
      <dgm:prSet presAssocID="{A0F003FF-2669-40A1-A04C-E4D1B782DA2C}" presName="linear" presStyleCnt="0">
        <dgm:presLayoutVars>
          <dgm:animLvl val="lvl"/>
          <dgm:resizeHandles val="exact"/>
        </dgm:presLayoutVars>
      </dgm:prSet>
      <dgm:spPr/>
    </dgm:pt>
  </dgm:ptLst>
  <dgm:cxnLst>
    <dgm:cxn modelId="{AFEE768D-AF2E-4248-8241-E78DA17F6D1B}" type="presOf" srcId="{A0F003FF-2669-40A1-A04C-E4D1B782DA2C}" destId="{AE73B414-B753-4518-88FA-DE26D082A7D7}"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2A0A67-9873-9244-B9C8-53D184FC4B7D}">
      <dsp:nvSpPr>
        <dsp:cNvPr id="0" name=""/>
        <dsp:cNvSpPr/>
      </dsp:nvSpPr>
      <dsp:spPr>
        <a:xfrm rot="5400000">
          <a:off x="2416885" y="114080"/>
          <a:ext cx="1585509" cy="1379392"/>
        </a:xfrm>
        <a:prstGeom prst="hexagon">
          <a:avLst>
            <a:gd name="adj" fmla="val 25000"/>
            <a:gd name="vf" fmla="val 115470"/>
          </a:avLst>
        </a:prstGeom>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noFill/>
          <a:prstDash val="sysDash"/>
        </a:ln>
        <a:effectLst/>
        <a:scene3d>
          <a:camera prst="perspectiveBelow"/>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effectLst>
                <a:reflection blurRad="6350" endA="300" endPos="0" dir="5400000" sy="-100000" algn="bl" rotWithShape="0"/>
              </a:effectLst>
            </a:rPr>
            <a:t>Culture</a:t>
          </a:r>
        </a:p>
      </dsp:txBody>
      <dsp:txXfrm rot="-5400000">
        <a:off x="2734898" y="258097"/>
        <a:ext cx="949482" cy="1091359"/>
      </dsp:txXfrm>
    </dsp:sp>
    <dsp:sp modelId="{BFC9352F-F778-2E40-B668-575F5E1DE015}">
      <dsp:nvSpPr>
        <dsp:cNvPr id="0" name=""/>
        <dsp:cNvSpPr/>
      </dsp:nvSpPr>
      <dsp:spPr>
        <a:xfrm>
          <a:off x="3941194" y="328124"/>
          <a:ext cx="1769428" cy="951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endParaRPr lang="en-US" sz="3600" kern="1200" dirty="0">
            <a:effectLst/>
          </a:endParaRPr>
        </a:p>
      </dsp:txBody>
      <dsp:txXfrm>
        <a:off x="3941194" y="328124"/>
        <a:ext cx="1769428" cy="951305"/>
      </dsp:txXfrm>
    </dsp:sp>
    <dsp:sp modelId="{59AC772E-D2F4-AD4A-A11F-0499BB232DDC}">
      <dsp:nvSpPr>
        <dsp:cNvPr id="0" name=""/>
        <dsp:cNvSpPr/>
      </dsp:nvSpPr>
      <dsp:spPr>
        <a:xfrm rot="5400000">
          <a:off x="899112" y="114080"/>
          <a:ext cx="1585509" cy="1379392"/>
        </a:xfrm>
        <a:prstGeom prst="hexagon">
          <a:avLst>
            <a:gd name="adj" fmla="val 25000"/>
            <a:gd name="vf" fmla="val 115470"/>
          </a:avLst>
        </a:prstGeom>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noFill/>
          <a:prstDash val="sysDash"/>
        </a:ln>
        <a:effectLst/>
        <a:scene3d>
          <a:camera prst="perspectiveBelow"/>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US" sz="1400" kern="1200" dirty="0">
              <a:effectLst/>
            </a:rPr>
            <a:t>Education</a:t>
          </a:r>
        </a:p>
      </dsp:txBody>
      <dsp:txXfrm rot="-5400000">
        <a:off x="1217125" y="258097"/>
        <a:ext cx="949482" cy="1091359"/>
      </dsp:txXfrm>
    </dsp:sp>
    <dsp:sp modelId="{0D44584D-AAF2-5A44-B653-8DFB707B71D4}">
      <dsp:nvSpPr>
        <dsp:cNvPr id="0" name=""/>
        <dsp:cNvSpPr/>
      </dsp:nvSpPr>
      <dsp:spPr>
        <a:xfrm rot="5400000">
          <a:off x="218714" y="1392712"/>
          <a:ext cx="1585509" cy="1522822"/>
        </a:xfrm>
        <a:prstGeom prst="hexagon">
          <a:avLst>
            <a:gd name="adj" fmla="val 25000"/>
            <a:gd name="vf" fmla="val 115470"/>
          </a:avLst>
        </a:prstGeom>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noFill/>
          <a:prstDash val="sysDash"/>
        </a:ln>
        <a:effectLst/>
        <a:scene3d>
          <a:camera prst="perspectiveBelow"/>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effectLst>
                <a:reflection blurRad="6350" endA="300" endPos="0" dir="5400000" sy="-100000" algn="bl" rotWithShape="0"/>
              </a:effectLst>
            </a:rPr>
            <a:t>Communication </a:t>
          </a:r>
        </a:p>
        <a:p>
          <a:pPr marL="0" lvl="0" indent="0" algn="ctr" defTabSz="400050">
            <a:lnSpc>
              <a:spcPct val="90000"/>
            </a:lnSpc>
            <a:spcBef>
              <a:spcPct val="0"/>
            </a:spcBef>
            <a:spcAft>
              <a:spcPct val="35000"/>
            </a:spcAft>
            <a:buNone/>
          </a:pPr>
          <a:r>
            <a:rPr lang="en-US" sz="900" kern="1200" dirty="0">
              <a:effectLst>
                <a:reflection blurRad="6350" endA="300" endPos="0" dir="5400000" sy="-100000" algn="bl" rotWithShape="0"/>
              </a:effectLst>
            </a:rPr>
            <a:t>&amp; Information</a:t>
          </a:r>
        </a:p>
      </dsp:txBody>
      <dsp:txXfrm rot="-5400000">
        <a:off x="498843" y="1620397"/>
        <a:ext cx="1025250" cy="1067453"/>
      </dsp:txXfrm>
    </dsp:sp>
    <dsp:sp modelId="{CCF6C6B0-78C2-884B-919A-F6D128CFA053}">
      <dsp:nvSpPr>
        <dsp:cNvPr id="0" name=""/>
        <dsp:cNvSpPr/>
      </dsp:nvSpPr>
      <dsp:spPr>
        <a:xfrm>
          <a:off x="0" y="4206352"/>
          <a:ext cx="1712349" cy="92761"/>
        </a:xfrm>
        <a:prstGeom prst="rect">
          <a:avLst/>
        </a:prstGeom>
        <a:noFill/>
        <a:ln>
          <a:noFill/>
        </a:ln>
        <a:effectLst/>
      </dsp:spPr>
      <dsp:style>
        <a:lnRef idx="0">
          <a:scrgbClr r="0" g="0" b="0"/>
        </a:lnRef>
        <a:fillRef idx="0">
          <a:scrgbClr r="0" g="0" b="0"/>
        </a:fillRef>
        <a:effectRef idx="0">
          <a:scrgbClr r="0" g="0" b="0"/>
        </a:effectRef>
        <a:fontRef idx="minor"/>
      </dsp:style>
    </dsp:sp>
    <dsp:sp modelId="{4A48493F-581D-3742-89D0-EABD69656E0E}">
      <dsp:nvSpPr>
        <dsp:cNvPr id="0" name=""/>
        <dsp:cNvSpPr/>
      </dsp:nvSpPr>
      <dsp:spPr>
        <a:xfrm rot="5400000">
          <a:off x="3155731" y="1456689"/>
          <a:ext cx="1585509" cy="1379392"/>
        </a:xfrm>
        <a:prstGeom prst="hexagon">
          <a:avLst>
            <a:gd name="adj" fmla="val 25000"/>
            <a:gd name="vf" fmla="val 115470"/>
          </a:avLst>
        </a:prstGeom>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noFill/>
          <a:prstDash val="sysDash"/>
        </a:ln>
        <a:effectLst/>
        <a:scene3d>
          <a:camera prst="perspectiveBelow"/>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kern="1200" dirty="0">
              <a:effectLst>
                <a:reflection blurRad="6350" endA="300" endPos="0" dir="5400000" sy="-100000" algn="bl" rotWithShape="0"/>
              </a:effectLst>
            </a:rPr>
            <a:t> Sciences</a:t>
          </a:r>
        </a:p>
      </dsp:txBody>
      <dsp:txXfrm rot="-5400000">
        <a:off x="3473744" y="1600706"/>
        <a:ext cx="949482" cy="1091359"/>
      </dsp:txXfrm>
    </dsp:sp>
    <dsp:sp modelId="{CA9A387C-1A9F-F04E-94C5-DEEDC513AD73}">
      <dsp:nvSpPr>
        <dsp:cNvPr id="0" name=""/>
        <dsp:cNvSpPr/>
      </dsp:nvSpPr>
      <dsp:spPr>
        <a:xfrm rot="5400000">
          <a:off x="2416885" y="2805640"/>
          <a:ext cx="1585509" cy="1379392"/>
        </a:xfrm>
        <a:prstGeom prst="hexagon">
          <a:avLst>
            <a:gd name="adj" fmla="val 25000"/>
            <a:gd name="vf" fmla="val 115470"/>
          </a:avLst>
        </a:prstGeom>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noFill/>
          <a:prstDash val="sysDash"/>
        </a:ln>
        <a:effectLst/>
        <a:scene3d>
          <a:camera prst="perspectiveBelow"/>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effectLst>
                <a:reflection blurRad="6350" endA="300" endPos="0" dir="5400000" sy="-100000" algn="bl" rotWithShape="0"/>
              </a:effectLst>
            </a:rPr>
            <a:t>Statistics and Monitoring</a:t>
          </a:r>
        </a:p>
      </dsp:txBody>
      <dsp:txXfrm rot="-5400000">
        <a:off x="2734898" y="2949657"/>
        <a:ext cx="949482" cy="1091359"/>
      </dsp:txXfrm>
    </dsp:sp>
    <dsp:sp modelId="{D9615928-F39E-C642-A8E2-351F0100FE38}">
      <dsp:nvSpPr>
        <dsp:cNvPr id="0" name=""/>
        <dsp:cNvSpPr/>
      </dsp:nvSpPr>
      <dsp:spPr>
        <a:xfrm>
          <a:off x="3941194" y="3019684"/>
          <a:ext cx="1769428" cy="951305"/>
        </a:xfrm>
        <a:prstGeom prst="rect">
          <a:avLst/>
        </a:prstGeom>
        <a:noFill/>
        <a:ln>
          <a:noFill/>
        </a:ln>
        <a:effectLst/>
      </dsp:spPr>
      <dsp:style>
        <a:lnRef idx="0">
          <a:scrgbClr r="0" g="0" b="0"/>
        </a:lnRef>
        <a:fillRef idx="0">
          <a:scrgbClr r="0" g="0" b="0"/>
        </a:fillRef>
        <a:effectRef idx="0">
          <a:scrgbClr r="0" g="0" b="0"/>
        </a:effectRef>
        <a:fontRef idx="minor"/>
      </dsp:style>
    </dsp:sp>
    <dsp:sp modelId="{3300DFD3-7B40-934F-AA91-DAFEEC21AF13}">
      <dsp:nvSpPr>
        <dsp:cNvPr id="0" name=""/>
        <dsp:cNvSpPr/>
      </dsp:nvSpPr>
      <dsp:spPr>
        <a:xfrm rot="5400000">
          <a:off x="927141" y="2805640"/>
          <a:ext cx="1585509" cy="1379392"/>
        </a:xfrm>
        <a:prstGeom prst="hexagon">
          <a:avLst>
            <a:gd name="adj" fmla="val 25000"/>
            <a:gd name="vf" fmla="val 115470"/>
          </a:avLst>
        </a:prstGeom>
        <a:gradFill flip="none" rotWithShape="0">
          <a:gsLst>
            <a:gs pos="0">
              <a:schemeClr val="accent1">
                <a:hueOff val="0"/>
                <a:satOff val="0"/>
                <a:lumOff val="0"/>
                <a:tint val="50000"/>
                <a:satMod val="300000"/>
                <a:alpha val="36000"/>
              </a:schemeClr>
            </a:gs>
            <a:gs pos="35000">
              <a:schemeClr val="accent1">
                <a:hueOff val="0"/>
                <a:satOff val="0"/>
                <a:lumOff val="0"/>
                <a:tint val="37000"/>
                <a:satMod val="300000"/>
                <a:alpha val="36000"/>
              </a:schemeClr>
            </a:gs>
            <a:gs pos="100000">
              <a:schemeClr val="accent1">
                <a:hueOff val="0"/>
                <a:satOff val="0"/>
                <a:lumOff val="0"/>
                <a:tint val="15000"/>
                <a:satMod val="350000"/>
                <a:alpha val="36000"/>
              </a:schemeClr>
            </a:gs>
          </a:gsLst>
          <a:lin ang="16200000" scaled="1"/>
          <a:tileRect/>
        </a:gradFill>
        <a:ln>
          <a:noFill/>
          <a:prstDash val="sysDash"/>
        </a:ln>
        <a:effectLst/>
        <a:scene3d>
          <a:camera prst="perspectiveBelow"/>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lang="en-US" sz="1100" kern="1200" dirty="0">
              <a:effectLst>
                <a:reflection blurRad="6350" endA="300" endPos="0" dir="5400000" sy="-100000" algn="bl" rotWithShape="0"/>
              </a:effectLst>
            </a:rPr>
            <a:t>Information &amp; Knowledge Management</a:t>
          </a:r>
        </a:p>
      </dsp:txBody>
      <dsp:txXfrm rot="-5400000">
        <a:off x="1245154" y="2949657"/>
        <a:ext cx="949482" cy="10913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9294F9-DC06-478A-8E0B-FA351D2F009D}">
      <dsp:nvSpPr>
        <dsp:cNvPr id="0" name=""/>
        <dsp:cNvSpPr/>
      </dsp:nvSpPr>
      <dsp:spPr>
        <a:xfrm>
          <a:off x="0" y="0"/>
          <a:ext cx="4509316" cy="1030924"/>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l" defTabSz="533400" rtl="0">
            <a:lnSpc>
              <a:spcPct val="90000"/>
            </a:lnSpc>
            <a:spcBef>
              <a:spcPct val="0"/>
            </a:spcBef>
            <a:spcAft>
              <a:spcPct val="35000"/>
            </a:spcAft>
            <a:buNone/>
          </a:pPr>
          <a:r>
            <a:rPr lang="en-GB" sz="1200" kern="1200" dirty="0"/>
            <a:t>UNESCO leads and coordinates SDG 4-Education 2030</a:t>
          </a:r>
        </a:p>
        <a:p>
          <a:pPr marL="0" lvl="0" indent="0" algn="l" defTabSz="533400">
            <a:lnSpc>
              <a:spcPct val="90000"/>
            </a:lnSpc>
            <a:spcBef>
              <a:spcPct val="0"/>
            </a:spcBef>
            <a:spcAft>
              <a:spcPct val="35000"/>
            </a:spcAft>
            <a:buNone/>
          </a:pPr>
          <a:r>
            <a:rPr lang="en-GB" sz="1200" kern="1200" dirty="0"/>
            <a:t>Global coordination mechanisms: SDG-Education 2030 Steering Committee; Global Education Meetings; regional meetings; CCNGO</a:t>
          </a:r>
        </a:p>
      </dsp:txBody>
      <dsp:txXfrm>
        <a:off x="50326" y="50326"/>
        <a:ext cx="4408664" cy="9302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59A95-13B4-4318-AA39-DCDC82BD8D46}">
      <dsp:nvSpPr>
        <dsp:cNvPr id="0" name=""/>
        <dsp:cNvSpPr/>
      </dsp:nvSpPr>
      <dsp:spPr>
        <a:xfrm>
          <a:off x="0" y="0"/>
          <a:ext cx="4608512" cy="112554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l" defTabSz="577850" rtl="0">
            <a:lnSpc>
              <a:spcPct val="90000"/>
            </a:lnSpc>
            <a:spcBef>
              <a:spcPct val="0"/>
            </a:spcBef>
            <a:spcAft>
              <a:spcPct val="35000"/>
            </a:spcAft>
            <a:buNone/>
          </a:pPr>
          <a:r>
            <a:rPr lang="en-GB" sz="1300" kern="1200" dirty="0"/>
            <a:t>Build on existing partnerships, frameworks and mechanisms; l</a:t>
          </a:r>
          <a:r>
            <a:rPr lang="en-US" sz="1300" kern="1200" dirty="0"/>
            <a:t>inks to UN regional commissions; regional organizations/institutions support; technical cooperation; capacity development; knowledge management; review regional progress</a:t>
          </a:r>
        </a:p>
      </dsp:txBody>
      <dsp:txXfrm>
        <a:off x="54944" y="54944"/>
        <a:ext cx="4498624" cy="10156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D6D14-79BE-4AA0-A540-583179D809B7}">
      <dsp:nvSpPr>
        <dsp:cNvPr id="0" name=""/>
        <dsp:cNvSpPr/>
      </dsp:nvSpPr>
      <dsp:spPr>
        <a:xfrm>
          <a:off x="0" y="67030"/>
          <a:ext cx="4536504" cy="107055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marL="0" lvl="0" indent="0" algn="l" defTabSz="666750" rtl="0">
            <a:lnSpc>
              <a:spcPct val="90000"/>
            </a:lnSpc>
            <a:spcBef>
              <a:spcPct val="0"/>
            </a:spcBef>
            <a:spcAft>
              <a:spcPct val="35000"/>
            </a:spcAft>
            <a:buNone/>
          </a:pPr>
          <a:r>
            <a:rPr lang="en-US" sz="1500" kern="1200" dirty="0"/>
            <a:t>Government-led; building on existing structures; system-wide approach; integration in national plans; linkage with broader SDG coordination; ensure inclusive processes</a:t>
          </a:r>
        </a:p>
      </dsp:txBody>
      <dsp:txXfrm>
        <a:off x="52260" y="119290"/>
        <a:ext cx="4431984" cy="9660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0.31225</cdr:x>
      <cdr:y>0.38542</cdr:y>
    </cdr:from>
    <cdr:to>
      <cdr:x>0.67423</cdr:x>
      <cdr:y>0.61458</cdr:y>
    </cdr:to>
    <cdr:sp macro="" textlink="">
      <cdr:nvSpPr>
        <cdr:cNvPr id="2" name="TextBox 1"/>
        <cdr:cNvSpPr txBox="1"/>
      </cdr:nvSpPr>
      <cdr:spPr>
        <a:xfrm xmlns:a="http://schemas.openxmlformats.org/drawingml/2006/main">
          <a:off x="999332" y="1233488"/>
          <a:ext cx="1158478" cy="733425"/>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2400" dirty="0">
              <a:latin typeface="Arial" panose="020B0604020202020204" pitchFamily="34" charset="0"/>
              <a:cs typeface="Arial" panose="020B0604020202020204" pitchFamily="34" charset="0"/>
            </a:rPr>
            <a:t>1990</a:t>
          </a:r>
        </a:p>
      </cdr:txBody>
    </cdr:sp>
  </cdr:relSizeAnchor>
</c:userShapes>
</file>

<file path=ppt/drawings/drawing2.xml><?xml version="1.0" encoding="utf-8"?>
<c:userShapes xmlns:c="http://schemas.openxmlformats.org/drawingml/2006/chart">
  <cdr:relSizeAnchor xmlns:cdr="http://schemas.openxmlformats.org/drawingml/2006/chartDrawing">
    <cdr:from>
      <cdr:x>0.32242</cdr:x>
      <cdr:y>0.39087</cdr:y>
    </cdr:from>
    <cdr:to>
      <cdr:x>0.6844</cdr:x>
      <cdr:y>0.62003</cdr:y>
    </cdr:to>
    <cdr:sp macro="" textlink="">
      <cdr:nvSpPr>
        <cdr:cNvPr id="2" name="TextBox 1"/>
        <cdr:cNvSpPr txBox="1"/>
      </cdr:nvSpPr>
      <cdr:spPr>
        <a:xfrm xmlns:a="http://schemas.openxmlformats.org/drawingml/2006/main">
          <a:off x="1031875" y="1250950"/>
          <a:ext cx="1158481" cy="733404"/>
        </a:xfrm>
        <a:prstGeom xmlns:a="http://schemas.openxmlformats.org/drawingml/2006/main" prst="rect">
          <a:avLst/>
        </a:prstGeom>
      </cdr:spPr>
      <cdr:txBody>
        <a:bodyPr xmlns:a="http://schemas.openxmlformats.org/drawingml/2006/main" wrap="squar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dirty="0">
              <a:latin typeface="Arial" panose="020B0604020202020204" pitchFamily="34" charset="0"/>
              <a:cs typeface="Arial" panose="020B0604020202020204" pitchFamily="34" charset="0"/>
            </a:rPr>
            <a:t>2000</a:t>
          </a:r>
        </a:p>
      </cdr:txBody>
    </cdr:sp>
  </cdr:relSizeAnchor>
</c:userShapes>
</file>

<file path=ppt/drawings/drawing3.xml><?xml version="1.0" encoding="utf-8"?>
<c:userShapes xmlns:c="http://schemas.openxmlformats.org/drawingml/2006/chart">
  <cdr:relSizeAnchor xmlns:cdr="http://schemas.openxmlformats.org/drawingml/2006/chartDrawing">
    <cdr:from>
      <cdr:x>0.77778</cdr:x>
      <cdr:y>0.60167</cdr:y>
    </cdr:from>
    <cdr:to>
      <cdr:x>0.81482</cdr:x>
      <cdr:y>0.83198</cdr:y>
    </cdr:to>
    <cdr:sp macro="" textlink="">
      <cdr:nvSpPr>
        <cdr:cNvPr id="2" name="Oval 1"/>
        <cdr:cNvSpPr/>
      </cdr:nvSpPr>
      <cdr:spPr>
        <a:xfrm xmlns:a="http://schemas.openxmlformats.org/drawingml/2006/main">
          <a:off x="6400801" y="2281583"/>
          <a:ext cx="304800" cy="873368"/>
        </a:xfrm>
        <a:prstGeom xmlns:a="http://schemas.openxmlformats.org/drawingml/2006/main" prst="ellipse">
          <a:avLst/>
        </a:prstGeom>
        <a:noFill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xmlns:a="http://schemas.openxmlformats.org/drawingml/2006/main">
          <a:pPr algn="ctr"/>
          <a:endParaRPr lang="en-US" sz="24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1" cy="493316"/>
          </a:xfrm>
          <a:prstGeom prst="rect">
            <a:avLst/>
          </a:prstGeom>
        </p:spPr>
        <p:txBody>
          <a:bodyPr vert="horz" lIns="91430" tIns="45715" rIns="91430" bIns="45715" rtlCol="0"/>
          <a:lstStyle>
            <a:lvl1pPr algn="l">
              <a:defRPr sz="1200"/>
            </a:lvl1pPr>
          </a:lstStyle>
          <a:p>
            <a:endParaRPr/>
          </a:p>
        </p:txBody>
      </p:sp>
      <p:sp>
        <p:nvSpPr>
          <p:cNvPr id="3" name="Date Placeholder 2"/>
          <p:cNvSpPr>
            <a:spLocks noGrp="1"/>
          </p:cNvSpPr>
          <p:nvPr>
            <p:ph type="dt" sz="quarter" idx="1"/>
          </p:nvPr>
        </p:nvSpPr>
        <p:spPr>
          <a:xfrm>
            <a:off x="3815374" y="0"/>
            <a:ext cx="2918831" cy="493316"/>
          </a:xfrm>
          <a:prstGeom prst="rect">
            <a:avLst/>
          </a:prstGeom>
        </p:spPr>
        <p:txBody>
          <a:bodyPr vert="horz" lIns="91430" tIns="45715" rIns="91430" bIns="45715" rtlCol="0"/>
          <a:lstStyle>
            <a:lvl1pPr algn="r">
              <a:defRPr sz="1200"/>
            </a:lvl1pPr>
          </a:lstStyle>
          <a:p>
            <a:fld id="{128FCA9C-FF92-4024-BDEC-A6D3B663DC09}" type="datetimeFigureOut">
              <a:rPr lang="en-US"/>
              <a:t>3/30/2017</a:t>
            </a:fld>
            <a:endParaRPr/>
          </a:p>
        </p:txBody>
      </p:sp>
      <p:sp>
        <p:nvSpPr>
          <p:cNvPr id="4" name="Footer Placeholder 3"/>
          <p:cNvSpPr>
            <a:spLocks noGrp="1"/>
          </p:cNvSpPr>
          <p:nvPr>
            <p:ph type="ftr" sz="quarter" idx="2"/>
          </p:nvPr>
        </p:nvSpPr>
        <p:spPr>
          <a:xfrm>
            <a:off x="1" y="9371285"/>
            <a:ext cx="2918831" cy="493316"/>
          </a:xfrm>
          <a:prstGeom prst="rect">
            <a:avLst/>
          </a:prstGeom>
        </p:spPr>
        <p:txBody>
          <a:bodyPr vert="horz" lIns="91430" tIns="45715" rIns="91430" bIns="45715" rtlCol="0" anchor="b"/>
          <a:lstStyle>
            <a:lvl1pPr algn="l">
              <a:defRPr sz="1200"/>
            </a:lvl1pPr>
          </a:lstStyle>
          <a:p>
            <a:endParaRPr/>
          </a:p>
        </p:txBody>
      </p:sp>
      <p:sp>
        <p:nvSpPr>
          <p:cNvPr id="5" name="Slide Number Placeholder 4"/>
          <p:cNvSpPr>
            <a:spLocks noGrp="1"/>
          </p:cNvSpPr>
          <p:nvPr>
            <p:ph type="sldNum" sz="quarter" idx="3"/>
          </p:nvPr>
        </p:nvSpPr>
        <p:spPr>
          <a:xfrm>
            <a:off x="3815374" y="9371285"/>
            <a:ext cx="2918831" cy="493316"/>
          </a:xfrm>
          <a:prstGeom prst="rect">
            <a:avLst/>
          </a:prstGeom>
        </p:spPr>
        <p:txBody>
          <a:bodyPr vert="horz" lIns="91430" tIns="45715" rIns="91430" bIns="45715" rtlCol="0" anchor="b"/>
          <a:lstStyle>
            <a:lvl1pPr algn="r">
              <a:defRPr sz="1200"/>
            </a:lvl1pPr>
          </a:lstStyle>
          <a:p>
            <a:fld id="{A446DCAE-1661-43FF-8A44-43DAFDC1FD90}" type="slidenum">
              <a:rPr/>
              <a:t>‹#›</a:t>
            </a:fld>
            <a:endParaRPr/>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1" cy="493316"/>
          </a:xfrm>
          <a:prstGeom prst="rect">
            <a:avLst/>
          </a:prstGeom>
        </p:spPr>
        <p:txBody>
          <a:bodyPr vert="horz" lIns="91430" tIns="45715" rIns="91430" bIns="45715" rtlCol="0"/>
          <a:lstStyle>
            <a:lvl1pPr algn="l">
              <a:defRPr sz="1200"/>
            </a:lvl1pPr>
          </a:lstStyle>
          <a:p>
            <a:endParaRPr/>
          </a:p>
        </p:txBody>
      </p:sp>
      <p:sp>
        <p:nvSpPr>
          <p:cNvPr id="3" name="Date Placeholder 2"/>
          <p:cNvSpPr>
            <a:spLocks noGrp="1"/>
          </p:cNvSpPr>
          <p:nvPr>
            <p:ph type="dt" idx="1"/>
          </p:nvPr>
        </p:nvSpPr>
        <p:spPr>
          <a:xfrm>
            <a:off x="3815374" y="0"/>
            <a:ext cx="2918831" cy="493316"/>
          </a:xfrm>
          <a:prstGeom prst="rect">
            <a:avLst/>
          </a:prstGeom>
        </p:spPr>
        <p:txBody>
          <a:bodyPr vert="horz" lIns="91430" tIns="45715" rIns="91430" bIns="45715" rtlCol="0"/>
          <a:lstStyle>
            <a:lvl1pPr algn="r">
              <a:defRPr sz="1200"/>
            </a:lvl1pPr>
          </a:lstStyle>
          <a:p>
            <a:fld id="{772AB877-E7B1-4681-847E-D0918612832B}" type="datetimeFigureOut">
              <a:rPr lang="en-US"/>
              <a:t>3/30/2017</a:t>
            </a:fld>
            <a:endParaRPr/>
          </a:p>
        </p:txBody>
      </p:sp>
      <p:sp>
        <p:nvSpPr>
          <p:cNvPr id="4" name="Slide Image Placehold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30" tIns="45715" rIns="91430" bIns="45715" rtlCol="0" anchor="ctr"/>
          <a:lstStyle/>
          <a:p>
            <a:endParaRPr/>
          </a:p>
        </p:txBody>
      </p:sp>
      <p:sp>
        <p:nvSpPr>
          <p:cNvPr id="5" name="Notes Placeholder 4"/>
          <p:cNvSpPr>
            <a:spLocks noGrp="1"/>
          </p:cNvSpPr>
          <p:nvPr>
            <p:ph type="body" sz="quarter" idx="3"/>
          </p:nvPr>
        </p:nvSpPr>
        <p:spPr>
          <a:xfrm>
            <a:off x="673577" y="4686500"/>
            <a:ext cx="5388610" cy="4439841"/>
          </a:xfrm>
          <a:prstGeom prst="rect">
            <a:avLst/>
          </a:prstGeom>
        </p:spPr>
        <p:txBody>
          <a:bodyPr vert="horz" lIns="91430" tIns="45715" rIns="91430" bIns="45715"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1" y="9371285"/>
            <a:ext cx="2918831" cy="493316"/>
          </a:xfrm>
          <a:prstGeom prst="rect">
            <a:avLst/>
          </a:prstGeom>
        </p:spPr>
        <p:txBody>
          <a:bodyPr vert="horz" lIns="91430" tIns="45715" rIns="91430" bIns="45715" rtlCol="0" anchor="b"/>
          <a:lstStyle>
            <a:lvl1pPr algn="l">
              <a:defRPr sz="1200"/>
            </a:lvl1pPr>
          </a:lstStyle>
          <a:p>
            <a:endParaRPr/>
          </a:p>
        </p:txBody>
      </p:sp>
      <p:sp>
        <p:nvSpPr>
          <p:cNvPr id="7" name="Slide Number Placeholder 6"/>
          <p:cNvSpPr>
            <a:spLocks noGrp="1"/>
          </p:cNvSpPr>
          <p:nvPr>
            <p:ph type="sldNum" sz="quarter" idx="5"/>
          </p:nvPr>
        </p:nvSpPr>
        <p:spPr>
          <a:xfrm>
            <a:off x="3815374" y="9371285"/>
            <a:ext cx="2918831" cy="493316"/>
          </a:xfrm>
          <a:prstGeom prst="rect">
            <a:avLst/>
          </a:prstGeom>
        </p:spPr>
        <p:txBody>
          <a:bodyPr vert="horz" lIns="91430" tIns="45715" rIns="91430" bIns="45715" rtlCol="0" anchor="b"/>
          <a:lstStyle>
            <a:lvl1pPr algn="r">
              <a:defRPr sz="1200"/>
            </a:lvl1pPr>
          </a:lstStyle>
          <a:p>
            <a:fld id="{69C971FF-EF28-4195-A575-329446EFAA55}" type="slidenum">
              <a:rPr/>
              <a:t>‹#›</a:t>
            </a:fld>
            <a:endParaRPr/>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C971FF-EF28-4195-A575-329446EFAA55}" type="slidenum">
              <a:rPr lang="en-US" smtClean="0"/>
              <a:t>1</a:t>
            </a:fld>
            <a:endParaRPr lang="en-US"/>
          </a:p>
        </p:txBody>
      </p:sp>
    </p:spTree>
    <p:extLst>
      <p:ext uri="{BB962C8B-B14F-4D97-AF65-F5344CB8AC3E}">
        <p14:creationId xmlns:p14="http://schemas.microsoft.com/office/powerpoint/2010/main" val="2771789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Vulnerable employment as a share of total employment in Asia and the Pacific</a:t>
            </a:r>
            <a:r>
              <a:rPr lang="en-US" baseline="0" dirty="0"/>
              <a:t> </a:t>
            </a:r>
            <a:r>
              <a:rPr lang="en-US" dirty="0"/>
              <a:t>as a whole decreased from nearly 60 per cent in 2000 to 50.1 per cent in 2016. However, within the region, vulnerable employment is still stubbornly high. For example, Southern Asia had an estimated rate of 74.8 per cent in 2016, compared with 30.9 per cent in Eastern Asia and 50.8 per cent in South‑Eastern Asia and the Pacific.</a:t>
            </a:r>
          </a:p>
          <a:p>
            <a:endParaRPr lang="en-US" dirty="0"/>
          </a:p>
          <a:p>
            <a:r>
              <a:rPr lang="en-US" dirty="0"/>
              <a:t>In 2016 some 81.7 per cent of all employed women in Southern Asia were in vulnerable forms of employment, compared to 72.4 per cent for their male counterparts. While the female vulnerable employment rate in South-Eastern Asia and the Pacific is also high, at 54.8 per cent, the gap between men and women is less marked.</a:t>
            </a:r>
          </a:p>
        </p:txBody>
      </p:sp>
      <p:sp>
        <p:nvSpPr>
          <p:cNvPr id="4" name="Slide Number Placeholder 3"/>
          <p:cNvSpPr>
            <a:spLocks noGrp="1"/>
          </p:cNvSpPr>
          <p:nvPr>
            <p:ph type="sldNum" sz="quarter" idx="10"/>
          </p:nvPr>
        </p:nvSpPr>
        <p:spPr/>
        <p:txBody>
          <a:bodyPr/>
          <a:lstStyle/>
          <a:p>
            <a:fld id="{86AB8F96-78C5-4BF5-96BE-9E7EAE9D4F77}" type="slidenum">
              <a:rPr lang="en-US" smtClean="0"/>
              <a:t>14</a:t>
            </a:fld>
            <a:endParaRPr lang="en-US"/>
          </a:p>
        </p:txBody>
      </p:sp>
    </p:spTree>
    <p:extLst>
      <p:ext uri="{BB962C8B-B14F-4D97-AF65-F5344CB8AC3E}">
        <p14:creationId xmlns:p14="http://schemas.microsoft.com/office/powerpoint/2010/main" val="3615680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15</a:t>
            </a:fld>
            <a:endParaRPr lang="en-US"/>
          </a:p>
        </p:txBody>
      </p:sp>
    </p:spTree>
    <p:extLst>
      <p:ext uri="{BB962C8B-B14F-4D97-AF65-F5344CB8AC3E}">
        <p14:creationId xmlns:p14="http://schemas.microsoft.com/office/powerpoint/2010/main" val="3759243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16</a:t>
            </a:fld>
            <a:endParaRPr lang="en-US"/>
          </a:p>
        </p:txBody>
      </p:sp>
    </p:spTree>
    <p:extLst>
      <p:ext uri="{BB962C8B-B14F-4D97-AF65-F5344CB8AC3E}">
        <p14:creationId xmlns:p14="http://schemas.microsoft.com/office/powerpoint/2010/main" val="1515491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17</a:t>
            </a:fld>
            <a:endParaRPr lang="en-US"/>
          </a:p>
        </p:txBody>
      </p:sp>
    </p:spTree>
    <p:extLst>
      <p:ext uri="{BB962C8B-B14F-4D97-AF65-F5344CB8AC3E}">
        <p14:creationId xmlns:p14="http://schemas.microsoft.com/office/powerpoint/2010/main" val="3703117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18</a:t>
            </a:fld>
            <a:endParaRPr lang="en-US"/>
          </a:p>
        </p:txBody>
      </p:sp>
    </p:spTree>
    <p:extLst>
      <p:ext uri="{BB962C8B-B14F-4D97-AF65-F5344CB8AC3E}">
        <p14:creationId xmlns:p14="http://schemas.microsoft.com/office/powerpoint/2010/main" val="3326748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19</a:t>
            </a:fld>
            <a:endParaRPr lang="en-US"/>
          </a:p>
        </p:txBody>
      </p:sp>
    </p:spTree>
    <p:extLst>
      <p:ext uri="{BB962C8B-B14F-4D97-AF65-F5344CB8AC3E}">
        <p14:creationId xmlns:p14="http://schemas.microsoft.com/office/powerpoint/2010/main" val="77151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20</a:t>
            </a:fld>
            <a:endParaRPr lang="en-US"/>
          </a:p>
        </p:txBody>
      </p:sp>
    </p:spTree>
    <p:extLst>
      <p:ext uri="{BB962C8B-B14F-4D97-AF65-F5344CB8AC3E}">
        <p14:creationId xmlns:p14="http://schemas.microsoft.com/office/powerpoint/2010/main" val="933350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2016 Human Development</a:t>
            </a:r>
            <a:r>
              <a:rPr lang="en-US" baseline="0" dirty="0"/>
              <a:t> Report was released on 21 March 2017</a:t>
            </a:r>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22</a:t>
            </a:fld>
            <a:endParaRPr lang="en-US"/>
          </a:p>
        </p:txBody>
      </p:sp>
    </p:spTree>
    <p:extLst>
      <p:ext uri="{BB962C8B-B14F-4D97-AF65-F5344CB8AC3E}">
        <p14:creationId xmlns:p14="http://schemas.microsoft.com/office/powerpoint/2010/main" val="3021598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23</a:t>
            </a:fld>
            <a:endParaRPr lang="en-US"/>
          </a:p>
        </p:txBody>
      </p:sp>
    </p:spTree>
    <p:extLst>
      <p:ext uri="{BB962C8B-B14F-4D97-AF65-F5344CB8AC3E}">
        <p14:creationId xmlns:p14="http://schemas.microsoft.com/office/powerpoint/2010/main" val="680937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24</a:t>
            </a:fld>
            <a:endParaRPr lang="en-US"/>
          </a:p>
        </p:txBody>
      </p:sp>
    </p:spTree>
    <p:extLst>
      <p:ext uri="{BB962C8B-B14F-4D97-AF65-F5344CB8AC3E}">
        <p14:creationId xmlns:p14="http://schemas.microsoft.com/office/powerpoint/2010/main" val="1676906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6</a:t>
            </a:fld>
            <a:endParaRPr lang="en-US"/>
          </a:p>
        </p:txBody>
      </p:sp>
    </p:spTree>
    <p:extLst>
      <p:ext uri="{BB962C8B-B14F-4D97-AF65-F5344CB8AC3E}">
        <p14:creationId xmlns:p14="http://schemas.microsoft.com/office/powerpoint/2010/main" val="3238068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lumMod val="50000"/>
                  </a:schemeClr>
                </a:solidFill>
                <a:latin typeface="+mn-lt"/>
                <a:ea typeface="+mn-ea"/>
                <a:cs typeface="+mn-cs"/>
              </a:rPr>
              <a:t>The GPI comprises 23 indicators of the violence or fear of violence.  The 23 indicators are assigned to the broad thematic areas:</a:t>
            </a:r>
          </a:p>
          <a:p>
            <a:endParaRPr lang="en-US" sz="1200" b="0" i="0" u="none" strike="noStrike" kern="1200" baseline="0" dirty="0">
              <a:solidFill>
                <a:schemeClr val="tx1">
                  <a:lumMod val="50000"/>
                </a:schemeClr>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lumMod val="50000"/>
                  </a:schemeClr>
                </a:solidFill>
                <a:latin typeface="+mn-lt"/>
                <a:ea typeface="+mn-ea"/>
                <a:cs typeface="+mn-cs"/>
              </a:rPr>
              <a:t>Ongoing domestics and international conflict</a:t>
            </a:r>
          </a:p>
          <a:p>
            <a:pPr marL="171450" indent="-171450">
              <a:buFont typeface="Arial" panose="020B0604020202020204" pitchFamily="34" charset="0"/>
              <a:buChar char="•"/>
            </a:pPr>
            <a:r>
              <a:rPr lang="en-US" sz="1200" b="0" i="0" u="none" strike="noStrike" kern="1200" baseline="0" dirty="0">
                <a:solidFill>
                  <a:schemeClr val="tx1">
                    <a:lumMod val="50000"/>
                  </a:schemeClr>
                </a:solidFill>
                <a:latin typeface="+mn-lt"/>
                <a:ea typeface="+mn-ea"/>
                <a:cs typeface="+mn-cs"/>
              </a:rPr>
              <a:t>Societal safety and security</a:t>
            </a:r>
          </a:p>
          <a:p>
            <a:pPr marL="171450" indent="-171450">
              <a:buFont typeface="Arial" panose="020B0604020202020204" pitchFamily="34" charset="0"/>
              <a:buChar char="•"/>
            </a:pPr>
            <a:r>
              <a:rPr lang="en-US" sz="1200" b="0" i="0" u="none" strike="noStrike" kern="1200" baseline="0" dirty="0">
                <a:solidFill>
                  <a:schemeClr val="tx1">
                    <a:lumMod val="50000"/>
                  </a:schemeClr>
                </a:solidFill>
                <a:latin typeface="+mn-lt"/>
                <a:ea typeface="+mn-ea"/>
                <a:cs typeface="+mn-cs"/>
              </a:rPr>
              <a:t>Militarization</a:t>
            </a:r>
          </a:p>
          <a:p>
            <a:endParaRPr lang="en-US" sz="1200" b="0" i="0" u="none" strike="noStrike" kern="1200" baseline="0" dirty="0">
              <a:solidFill>
                <a:schemeClr val="tx1">
                  <a:lumMod val="50000"/>
                </a:schemeClr>
              </a:solidFill>
              <a:latin typeface="+mn-lt"/>
              <a:ea typeface="+mn-ea"/>
              <a:cs typeface="+mn-cs"/>
            </a:endParaRPr>
          </a:p>
          <a:p>
            <a:r>
              <a:rPr lang="en-US" sz="1200" b="0" i="0" u="none" strike="noStrike" kern="1200" baseline="0" dirty="0">
                <a:solidFill>
                  <a:schemeClr val="tx1">
                    <a:lumMod val="50000"/>
                  </a:schemeClr>
                </a:solidFill>
                <a:latin typeface="+mn-lt"/>
                <a:ea typeface="+mn-ea"/>
                <a:cs typeface="+mn-cs"/>
              </a:rPr>
              <a:t>All scores for each indicator are </a:t>
            </a:r>
            <a:r>
              <a:rPr lang="en-US" sz="1200" b="0" i="0" u="none" strike="noStrike" kern="1200" baseline="0" dirty="0" err="1">
                <a:solidFill>
                  <a:schemeClr val="tx1">
                    <a:lumMod val="50000"/>
                  </a:schemeClr>
                </a:solidFill>
                <a:latin typeface="+mn-lt"/>
                <a:ea typeface="+mn-ea"/>
                <a:cs typeface="+mn-cs"/>
              </a:rPr>
              <a:t>normalised</a:t>
            </a:r>
            <a:r>
              <a:rPr lang="en-US" sz="1200" b="0" i="0" u="none" strike="noStrike" kern="1200" baseline="0" dirty="0">
                <a:solidFill>
                  <a:schemeClr val="tx1">
                    <a:lumMod val="50000"/>
                  </a:schemeClr>
                </a:solidFill>
                <a:latin typeface="+mn-lt"/>
                <a:ea typeface="+mn-ea"/>
                <a:cs typeface="+mn-cs"/>
              </a:rPr>
              <a:t> on a scale of 1-5, whereby qualitative indicators are banded into five groupings and quantitative ones are scored from 1-5, to the third decimal point.</a:t>
            </a:r>
            <a:endParaRPr lang="en-US" dirty="0"/>
          </a:p>
        </p:txBody>
      </p:sp>
      <p:sp>
        <p:nvSpPr>
          <p:cNvPr id="4" name="Slide Number Placeholder 3"/>
          <p:cNvSpPr>
            <a:spLocks noGrp="1"/>
          </p:cNvSpPr>
          <p:nvPr>
            <p:ph type="sldNum" sz="quarter" idx="10"/>
          </p:nvPr>
        </p:nvSpPr>
        <p:spPr/>
        <p:txBody>
          <a:bodyPr/>
          <a:lstStyle/>
          <a:p>
            <a:fld id="{69C971FF-EF28-4195-A575-329446EFAA55}" type="slidenum">
              <a:rPr lang="en-US" smtClean="0"/>
              <a:t>25</a:t>
            </a:fld>
            <a:endParaRPr lang="en-US"/>
          </a:p>
        </p:txBody>
      </p:sp>
    </p:spTree>
    <p:extLst>
      <p:ext uri="{BB962C8B-B14F-4D97-AF65-F5344CB8AC3E}">
        <p14:creationId xmlns:p14="http://schemas.microsoft.com/office/powerpoint/2010/main" val="1011787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By 2100, the youth population is expected to take up about </a:t>
            </a:r>
            <a:r>
              <a:rPr lang="en-US" sz="1200" b="1" dirty="0">
                <a:solidFill>
                  <a:srgbClr val="F20253"/>
                </a:solidFill>
              </a:rPr>
              <a:t>10%</a:t>
            </a:r>
            <a:r>
              <a:rPr lang="en-US" sz="1200" dirty="0"/>
              <a:t> of the total population and the elderly population will account for about </a:t>
            </a:r>
            <a:r>
              <a:rPr lang="en-US" sz="1200" b="1" dirty="0">
                <a:solidFill>
                  <a:srgbClr val="F20253"/>
                </a:solidFill>
              </a:rPr>
              <a:t>30%</a:t>
            </a:r>
            <a:r>
              <a:rPr lang="en-US" sz="1200" dirty="0"/>
              <a:t> in Asia and Europe.</a:t>
            </a:r>
          </a:p>
          <a:p>
            <a:endParaRPr lang="en-US" dirty="0"/>
          </a:p>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30</a:t>
            </a:fld>
            <a:endParaRPr lang="en-US"/>
          </a:p>
        </p:txBody>
      </p:sp>
    </p:spTree>
    <p:extLst>
      <p:ext uri="{BB962C8B-B14F-4D97-AF65-F5344CB8AC3E}">
        <p14:creationId xmlns:p14="http://schemas.microsoft.com/office/powerpoint/2010/main" val="1619794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Asia 2016</a:t>
            </a:r>
          </a:p>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31</a:t>
            </a:fld>
            <a:endParaRPr lang="en-US"/>
          </a:p>
        </p:txBody>
      </p:sp>
    </p:spTree>
    <p:extLst>
      <p:ext uri="{BB962C8B-B14F-4D97-AF65-F5344CB8AC3E}">
        <p14:creationId xmlns:p14="http://schemas.microsoft.com/office/powerpoint/2010/main" val="313647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32</a:t>
            </a:fld>
            <a:endParaRPr lang="en-US"/>
          </a:p>
        </p:txBody>
      </p:sp>
    </p:spTree>
    <p:extLst>
      <p:ext uri="{BB962C8B-B14F-4D97-AF65-F5344CB8AC3E}">
        <p14:creationId xmlns:p14="http://schemas.microsoft.com/office/powerpoint/2010/main" val="596650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proportions of the total land area occupied by agriculture, forests and other land uses in various regions of the world, as of 2010. </a:t>
            </a:r>
          </a:p>
          <a:p>
            <a:r>
              <a:rPr lang="en-US" sz="1200" b="0" i="0" kern="1200" dirty="0">
                <a:solidFill>
                  <a:schemeClr val="tx1"/>
                </a:solidFill>
                <a:effectLst/>
                <a:latin typeface="+mn-lt"/>
                <a:ea typeface="+mn-ea"/>
                <a:cs typeface="+mn-cs"/>
              </a:rPr>
              <a:t>Asia has the highest proportion of agricultural land (52 percent) and the lowest proportion of forest (19 percent). Europe, including the Russian Federation, has the lowest proportion of agricultural land (21 percent) and the second-highest proportion of forest (46 percent).</a:t>
            </a:r>
          </a:p>
          <a:p>
            <a:r>
              <a:rPr lang="en-US" sz="1200" b="0" i="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ABBC9D0D-868A-C244-90FC-774E7AF00320}" type="slidenum">
              <a:rPr lang="en-US" smtClean="0"/>
              <a:t>34</a:t>
            </a:fld>
            <a:endParaRPr lang="en-US"/>
          </a:p>
        </p:txBody>
      </p:sp>
    </p:spTree>
    <p:extLst>
      <p:ext uri="{BB962C8B-B14F-4D97-AF65-F5344CB8AC3E}">
        <p14:creationId xmlns:p14="http://schemas.microsoft.com/office/powerpoint/2010/main" val="1962940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The largest net losses of forests are taking place in Africa and South America, while the area of forests in </a:t>
            </a:r>
            <a:r>
              <a:rPr lang="en-US" sz="1200" dirty="0">
                <a:solidFill>
                  <a:srgbClr val="FF0000"/>
                </a:solidFill>
              </a:rPr>
              <a:t>Europe</a:t>
            </a:r>
            <a:r>
              <a:rPr lang="en-US" sz="1200" dirty="0"/>
              <a:t> is continuing to increase.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p>
            <a:r>
              <a:rPr lang="en-US" sz="1200" dirty="0"/>
              <a:t>At the global level, the net change in forest area from 2000 to 2005 was estimated at 7.3 million hectares annually, down from 8.9 million hectares per year in the period 1990 to 2000. </a:t>
            </a:r>
          </a:p>
          <a:p>
            <a:endParaRPr lang="en-US" sz="1200" dirty="0"/>
          </a:p>
          <a:p>
            <a:r>
              <a:rPr lang="en-US" sz="1200" dirty="0"/>
              <a:t>Pacific region as a whole, where a net loss of 1.3 million hectares per year in the 1990s was </a:t>
            </a:r>
            <a:r>
              <a:rPr lang="en-US" sz="1200" dirty="0">
                <a:solidFill>
                  <a:srgbClr val="800000"/>
                </a:solidFill>
              </a:rPr>
              <a:t>converted</a:t>
            </a:r>
            <a:r>
              <a:rPr lang="en-US" sz="1200" dirty="0"/>
              <a:t> into a net gain of more than </a:t>
            </a:r>
            <a:r>
              <a:rPr lang="en-US" sz="1200" dirty="0">
                <a:solidFill>
                  <a:srgbClr val="C5192D"/>
                </a:solidFill>
              </a:rPr>
              <a:t>600 000 </a:t>
            </a:r>
            <a:r>
              <a:rPr lang="en-US" sz="1200" dirty="0"/>
              <a:t>hectares per year in the period 2000 to 2005.</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AB8F96-78C5-4BF5-96BE-9E7EAE9D4F77}" type="slidenum">
              <a:rPr kumimoji="0" lang="en-US" sz="1200" b="0" i="0" u="none" strike="noStrike" kern="1200" cap="none" spc="0" normalizeH="0" baseline="0" noProof="0" smtClean="0">
                <a:ln>
                  <a:noFill/>
                </a:ln>
                <a:solidFill>
                  <a:srgbClr val="545454"/>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545454"/>
              </a:solidFill>
              <a:effectLst/>
              <a:uLnTx/>
              <a:uFillTx/>
              <a:latin typeface="Century Gothic"/>
              <a:ea typeface="+mn-ea"/>
              <a:cs typeface="+mn-cs"/>
            </a:endParaRPr>
          </a:p>
        </p:txBody>
      </p:sp>
    </p:spTree>
    <p:extLst>
      <p:ext uri="{BB962C8B-B14F-4D97-AF65-F5344CB8AC3E}">
        <p14:creationId xmlns:p14="http://schemas.microsoft.com/office/powerpoint/2010/main" val="3126408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And the growing population and rapid </a:t>
            </a:r>
            <a:r>
              <a:rPr lang="en-US" baseline="0" dirty="0" err="1"/>
              <a:t>urbanizationin</a:t>
            </a:r>
            <a:r>
              <a:rPr lang="en-US" baseline="0" dirty="0"/>
              <a:t> Asia and the Pacific have increased pressure on water resources. </a:t>
            </a:r>
          </a:p>
          <a:p>
            <a:r>
              <a:rPr lang="en-US" baseline="0" dirty="0"/>
              <a:t>The demand for water has surged and the demand pattern has changed as the domestic and industrial sectors have become more significant users of water; however, agriculture still uses most of the surface water available.</a:t>
            </a:r>
          </a:p>
          <a:p>
            <a:endParaRPr lang="en-US" dirty="0"/>
          </a:p>
          <a:p>
            <a:r>
              <a:rPr lang="en-US" dirty="0"/>
              <a:t>In 2011, total renewable water</a:t>
            </a:r>
            <a:r>
              <a:rPr lang="en-US" baseline="0" dirty="0"/>
              <a:t> </a:t>
            </a:r>
            <a:r>
              <a:rPr lang="en-US" dirty="0"/>
              <a:t>resources in the region </a:t>
            </a:r>
            <a:r>
              <a:rPr lang="en-US" dirty="0" err="1"/>
              <a:t>equalled</a:t>
            </a:r>
            <a:r>
              <a:rPr lang="en-US" dirty="0"/>
              <a:t> 20,521 billion</a:t>
            </a:r>
            <a:r>
              <a:rPr lang="en-US" baseline="0" dirty="0"/>
              <a:t> </a:t>
            </a:r>
            <a:r>
              <a:rPr lang="en-US" dirty="0"/>
              <a:t>m3, which represents approximately 38 per cent</a:t>
            </a:r>
            <a:r>
              <a:rPr lang="en-US" baseline="0" dirty="0"/>
              <a:t> </a:t>
            </a:r>
            <a:r>
              <a:rPr lang="en-US" dirty="0"/>
              <a:t>of total world water availability</a:t>
            </a:r>
            <a:r>
              <a:rPr lang="en-US" baseline="0" dirty="0"/>
              <a:t> </a:t>
            </a:r>
            <a:r>
              <a:rPr lang="en-US" dirty="0"/>
              <a:t>South-East Asia has the largest renewable</a:t>
            </a:r>
            <a:r>
              <a:rPr lang="en-US" baseline="0" dirty="0"/>
              <a:t>  </a:t>
            </a:r>
            <a:r>
              <a:rPr lang="en-US" dirty="0"/>
              <a:t>water resources available, with about 31 per cent</a:t>
            </a:r>
            <a:r>
              <a:rPr lang="en-US" baseline="0" dirty="0"/>
              <a:t> </a:t>
            </a:r>
            <a:r>
              <a:rPr lang="en-US" dirty="0"/>
              <a:t>of total regional water availability, whereas the</a:t>
            </a:r>
            <a:r>
              <a:rPr lang="en-US" baseline="0" dirty="0"/>
              <a:t> </a:t>
            </a:r>
            <a:r>
              <a:rPr lang="en-US" dirty="0"/>
              <a:t>Pacific has the least, with only 8 per cent of total</a:t>
            </a:r>
            <a:r>
              <a:rPr lang="en-US" baseline="0" dirty="0"/>
              <a:t> </a:t>
            </a:r>
            <a:r>
              <a:rPr lang="en-US" dirty="0"/>
              <a:t>renewable water resources in the region.</a:t>
            </a:r>
          </a:p>
          <a:p>
            <a:endParaRPr lang="en-US" dirty="0"/>
          </a:p>
          <a:p>
            <a:r>
              <a:rPr lang="en-US" dirty="0"/>
              <a:t>Freshwater resources are finite, but the</a:t>
            </a:r>
            <a:r>
              <a:rPr lang="en-US" baseline="0" dirty="0"/>
              <a:t> </a:t>
            </a:r>
            <a:r>
              <a:rPr lang="en-US" dirty="0"/>
              <a:t>population of the Asian and Pacific region has</a:t>
            </a:r>
            <a:r>
              <a:rPr lang="en-US" baseline="0" dirty="0"/>
              <a:t> </a:t>
            </a:r>
            <a:r>
              <a:rPr lang="en-US" dirty="0"/>
              <a:t>grown steadily over the past two decades, and it</a:t>
            </a:r>
            <a:r>
              <a:rPr lang="en-US" baseline="0" dirty="0"/>
              <a:t> </a:t>
            </a:r>
            <a:r>
              <a:rPr lang="en-US" dirty="0"/>
              <a:t>is predicted to increase by approximately another</a:t>
            </a:r>
          </a:p>
          <a:p>
            <a:r>
              <a:rPr lang="en-US" baseline="0" dirty="0"/>
              <a:t>1</a:t>
            </a:r>
            <a:r>
              <a:rPr lang="en-US" dirty="0"/>
              <a:t>5 per cent between 2010 and 2030. Due to this</a:t>
            </a:r>
            <a:r>
              <a:rPr lang="en-US" baseline="0" dirty="0"/>
              <a:t> </a:t>
            </a:r>
            <a:r>
              <a:rPr lang="en-US" dirty="0"/>
              <a:t>population growth, more water will be required</a:t>
            </a:r>
            <a:r>
              <a:rPr lang="en-US" baseline="0" dirty="0"/>
              <a:t> </a:t>
            </a:r>
            <a:r>
              <a:rPr lang="en-US" dirty="0"/>
              <a:t>for all socio-economic activities, and there is a</a:t>
            </a:r>
            <a:r>
              <a:rPr lang="en-US" baseline="0" dirty="0"/>
              <a:t> </a:t>
            </a:r>
            <a:r>
              <a:rPr lang="en-US" dirty="0"/>
              <a:t>need for countries to improve their management</a:t>
            </a:r>
            <a:r>
              <a:rPr lang="en-US" baseline="0" dirty="0"/>
              <a:t> </a:t>
            </a:r>
            <a:r>
              <a:rPr lang="en-US" dirty="0"/>
              <a:t>of non-revenue water losses and water use per</a:t>
            </a:r>
            <a:r>
              <a:rPr lang="en-US" baseline="0" dirty="0"/>
              <a:t> </a:t>
            </a:r>
            <a:r>
              <a:rPr lang="en-US" dirty="0"/>
              <a:t>person per day. </a:t>
            </a:r>
          </a:p>
          <a:p>
            <a:endParaRPr lang="en-US" dirty="0"/>
          </a:p>
          <a:p>
            <a:r>
              <a:rPr lang="en-US" dirty="0"/>
              <a:t>Water use per person per annum differs</a:t>
            </a:r>
            <a:r>
              <a:rPr lang="en-US" baseline="0" dirty="0"/>
              <a:t> </a:t>
            </a:r>
            <a:r>
              <a:rPr lang="en-US" dirty="0"/>
              <a:t>significantly from country to country depending</a:t>
            </a:r>
            <a:r>
              <a:rPr lang="en-US" baseline="0" dirty="0"/>
              <a:t> </a:t>
            </a:r>
            <a:r>
              <a:rPr lang="en-US" dirty="0"/>
              <a:t>on national level governance and management</a:t>
            </a:r>
            <a:r>
              <a:rPr lang="en-US" baseline="0" dirty="0"/>
              <a:t> </a:t>
            </a:r>
            <a:r>
              <a:rPr lang="en-US" dirty="0"/>
              <a:t>practices. Most countries in Asia and the Pacific</a:t>
            </a:r>
            <a:r>
              <a:rPr lang="en-US" baseline="0" dirty="0"/>
              <a:t> </a:t>
            </a:r>
            <a:r>
              <a:rPr lang="en-US" dirty="0"/>
              <a:t>use between 20 m3 and 80 m3 per capita per</a:t>
            </a:r>
            <a:r>
              <a:rPr lang="en-US" baseline="0" dirty="0"/>
              <a:t>  </a:t>
            </a:r>
            <a:r>
              <a:rPr lang="en-US" dirty="0"/>
              <a:t>annum. </a:t>
            </a:r>
          </a:p>
          <a:p>
            <a:endParaRPr lang="en-US" dirty="0"/>
          </a:p>
          <a:p>
            <a:r>
              <a:rPr lang="en-US" dirty="0"/>
              <a:t>Water use in the agricultural sector is much</a:t>
            </a:r>
            <a:r>
              <a:rPr lang="en-US" baseline="0" dirty="0"/>
              <a:t> </a:t>
            </a:r>
            <a:r>
              <a:rPr lang="en-US" dirty="0"/>
              <a:t>higher than it is in the domestic sector.</a:t>
            </a:r>
          </a:p>
          <a:p>
            <a:endParaRPr lang="en-US" dirty="0"/>
          </a:p>
          <a:p>
            <a:r>
              <a:rPr lang="en-US" dirty="0"/>
              <a:t>In terms of percentages, water</a:t>
            </a:r>
            <a:r>
              <a:rPr lang="en-US" baseline="0" dirty="0"/>
              <a:t> </a:t>
            </a:r>
            <a:r>
              <a:rPr lang="en-US" dirty="0"/>
              <a:t>used by the domestic and industrial sectors will</a:t>
            </a:r>
            <a:r>
              <a:rPr lang="en-US" baseline="0" dirty="0"/>
              <a:t> </a:t>
            </a:r>
            <a:r>
              <a:rPr lang="en-US" dirty="0"/>
              <a:t>continue to increase while the percentage for</a:t>
            </a:r>
            <a:r>
              <a:rPr lang="en-US" baseline="0" dirty="0"/>
              <a:t> </a:t>
            </a:r>
            <a:r>
              <a:rPr lang="en-US" dirty="0"/>
              <a:t>agricultural use will continue to decrease. </a:t>
            </a:r>
          </a:p>
          <a:p>
            <a:endParaRPr lang="en-US" dirty="0"/>
          </a:p>
        </p:txBody>
      </p:sp>
      <p:sp>
        <p:nvSpPr>
          <p:cNvPr id="4" name="Slide Number Placeholder 3"/>
          <p:cNvSpPr>
            <a:spLocks noGrp="1"/>
          </p:cNvSpPr>
          <p:nvPr>
            <p:ph type="sldNum" sz="quarter" idx="10"/>
          </p:nvPr>
        </p:nvSpPr>
        <p:spPr/>
        <p:txBody>
          <a:bodyPr/>
          <a:lstStyle/>
          <a:p>
            <a:fld id="{ABBC9D0D-868A-C244-90FC-774E7AF00320}" type="slidenum">
              <a:rPr lang="en-US" smtClean="0"/>
              <a:t>36</a:t>
            </a:fld>
            <a:endParaRPr lang="en-US"/>
          </a:p>
        </p:txBody>
      </p:sp>
    </p:spTree>
    <p:extLst>
      <p:ext uri="{BB962C8B-B14F-4D97-AF65-F5344CB8AC3E}">
        <p14:creationId xmlns:p14="http://schemas.microsoft.com/office/powerpoint/2010/main" val="1996120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Despite crises and disruptions, the Asian</a:t>
            </a:r>
            <a:r>
              <a:rPr lang="en-US" baseline="0" dirty="0"/>
              <a:t> </a:t>
            </a:r>
            <a:r>
              <a:rPr lang="en-US" dirty="0"/>
              <a:t>and Pacific region continued to be a</a:t>
            </a:r>
            <a:r>
              <a:rPr lang="en-US" baseline="0" dirty="0"/>
              <a:t> </a:t>
            </a:r>
            <a:r>
              <a:rPr lang="en-US" dirty="0"/>
              <a:t>major contributor to growth in global</a:t>
            </a:r>
            <a:r>
              <a:rPr lang="en-US" baseline="0" dirty="0"/>
              <a:t> </a:t>
            </a:r>
            <a:r>
              <a:rPr lang="en-US" dirty="0"/>
              <a:t>energy supply and use. Relatively low</a:t>
            </a:r>
            <a:r>
              <a:rPr lang="en-US" baseline="0" dirty="0"/>
              <a:t> </a:t>
            </a:r>
            <a:r>
              <a:rPr lang="en-US" dirty="0"/>
              <a:t>levels of per capita energy consumption</a:t>
            </a:r>
          </a:p>
          <a:p>
            <a:r>
              <a:rPr lang="en-US" dirty="0"/>
              <a:t>in many parts of the region indicate a</a:t>
            </a:r>
            <a:r>
              <a:rPr lang="en-US" baseline="0" dirty="0"/>
              <a:t> </a:t>
            </a:r>
            <a:r>
              <a:rPr lang="en-US" dirty="0"/>
              <a:t>likelihood for further increases in energy</a:t>
            </a:r>
            <a:r>
              <a:rPr lang="en-US" baseline="0" dirty="0"/>
              <a:t> </a:t>
            </a:r>
            <a:r>
              <a:rPr lang="en-US" dirty="0"/>
              <a:t>supply and use in the future.</a:t>
            </a:r>
          </a:p>
          <a:p>
            <a:endParaRPr lang="en-US" dirty="0"/>
          </a:p>
          <a:p>
            <a:r>
              <a:rPr lang="en-US" dirty="0"/>
              <a:t>The need for regional trade in energy</a:t>
            </a:r>
            <a:r>
              <a:rPr lang="en-US" baseline="0" dirty="0"/>
              <a:t> </a:t>
            </a:r>
            <a:r>
              <a:rPr lang="en-US" dirty="0"/>
              <a:t>products is determined by growing</a:t>
            </a:r>
            <a:r>
              <a:rPr lang="en-US" baseline="0" dirty="0"/>
              <a:t> </a:t>
            </a:r>
            <a:r>
              <a:rPr lang="en-US" dirty="0"/>
              <a:t>energy demand, especially in rapidly</a:t>
            </a:r>
            <a:r>
              <a:rPr lang="en-US" baseline="0" dirty="0"/>
              <a:t> </a:t>
            </a:r>
            <a:r>
              <a:rPr lang="en-US" dirty="0"/>
              <a:t>developing countries in the Asian</a:t>
            </a:r>
            <a:r>
              <a:rPr lang="en-US" baseline="0" dirty="0"/>
              <a:t> </a:t>
            </a:r>
            <a:r>
              <a:rPr lang="en-US" dirty="0"/>
              <a:t>and Pacific region, and the uneven</a:t>
            </a:r>
            <a:r>
              <a:rPr lang="en-US" baseline="0" dirty="0"/>
              <a:t> </a:t>
            </a:r>
            <a:r>
              <a:rPr lang="en-US" dirty="0"/>
              <a:t>geographical distribution of energy</a:t>
            </a:r>
            <a:r>
              <a:rPr lang="en-US" baseline="0" dirty="0"/>
              <a:t> </a:t>
            </a:r>
            <a:r>
              <a:rPr lang="en-US" dirty="0"/>
              <a:t>resources.</a:t>
            </a:r>
          </a:p>
        </p:txBody>
      </p:sp>
      <p:sp>
        <p:nvSpPr>
          <p:cNvPr id="4" name="Slide Number Placeholder 3"/>
          <p:cNvSpPr>
            <a:spLocks noGrp="1"/>
          </p:cNvSpPr>
          <p:nvPr>
            <p:ph type="sldNum" sz="quarter" idx="10"/>
          </p:nvPr>
        </p:nvSpPr>
        <p:spPr/>
        <p:txBody>
          <a:bodyPr/>
          <a:lstStyle/>
          <a:p>
            <a:fld id="{ABBC9D0D-868A-C244-90FC-774E7AF00320}" type="slidenum">
              <a:rPr lang="en-US" smtClean="0"/>
              <a:t>37</a:t>
            </a:fld>
            <a:endParaRPr lang="en-US"/>
          </a:p>
        </p:txBody>
      </p:sp>
    </p:spTree>
    <p:extLst>
      <p:ext uri="{BB962C8B-B14F-4D97-AF65-F5344CB8AC3E}">
        <p14:creationId xmlns:p14="http://schemas.microsoft.com/office/powerpoint/2010/main" val="1732316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a:t>
            </a:r>
            <a:r>
              <a:rPr lang="en-US" baseline="0" dirty="0"/>
              <a:t> energy </a:t>
            </a:r>
            <a:r>
              <a:rPr lang="en-US" dirty="0" err="1"/>
              <a:t>sectoral</a:t>
            </a:r>
            <a:r>
              <a:rPr lang="en-US" dirty="0"/>
              <a:t> details are reported</a:t>
            </a:r>
            <a:r>
              <a:rPr lang="en-US" baseline="0" dirty="0"/>
              <a:t> </a:t>
            </a:r>
            <a:r>
              <a:rPr lang="en-US" dirty="0"/>
              <a:t>In the table. </a:t>
            </a:r>
          </a:p>
          <a:p>
            <a:r>
              <a:rPr lang="en-US" dirty="0"/>
              <a:t>Energy-producing and land-using sectors, given that they are the major emissions sources.</a:t>
            </a:r>
          </a:p>
          <a:p>
            <a:r>
              <a:rPr lang="en-US" dirty="0"/>
              <a:t>In the sectors (fossil fuel extraction and</a:t>
            </a:r>
            <a:r>
              <a:rPr lang="en-US" baseline="0" dirty="0"/>
              <a:t> </a:t>
            </a:r>
            <a:r>
              <a:rPr lang="en-US" dirty="0"/>
              <a:t>fishery), primary factors include natural resources</a:t>
            </a:r>
            <a:r>
              <a:rPr lang="en-US" baseline="0" dirty="0"/>
              <a:t> </a:t>
            </a:r>
            <a:r>
              <a:rPr lang="en-US" dirty="0"/>
              <a:t>(e.g., fossil fuels or fish) and land. </a:t>
            </a:r>
          </a:p>
        </p:txBody>
      </p:sp>
      <p:sp>
        <p:nvSpPr>
          <p:cNvPr id="4" name="Slide Number Placeholder 3"/>
          <p:cNvSpPr>
            <a:spLocks noGrp="1"/>
          </p:cNvSpPr>
          <p:nvPr>
            <p:ph type="sldNum" sz="quarter" idx="10"/>
          </p:nvPr>
        </p:nvSpPr>
        <p:spPr/>
        <p:txBody>
          <a:bodyPr/>
          <a:lstStyle/>
          <a:p>
            <a:fld id="{ABBC9D0D-868A-C244-90FC-774E7AF00320}" type="slidenum">
              <a:rPr lang="en-US" smtClean="0"/>
              <a:t>38</a:t>
            </a:fld>
            <a:endParaRPr lang="en-US"/>
          </a:p>
        </p:txBody>
      </p:sp>
    </p:spTree>
    <p:extLst>
      <p:ext uri="{BB962C8B-B14F-4D97-AF65-F5344CB8AC3E}">
        <p14:creationId xmlns:p14="http://schemas.microsoft.com/office/powerpoint/2010/main" val="32151796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dirty="0"/>
              <a:t>About </a:t>
            </a:r>
            <a:r>
              <a:rPr lang="en-US" sz="1200" dirty="0">
                <a:solidFill>
                  <a:srgbClr val="C5192D"/>
                </a:solidFill>
              </a:rPr>
              <a:t>2.2 billion </a:t>
            </a:r>
            <a:r>
              <a:rPr lang="en-US" sz="1200" dirty="0"/>
              <a:t>people in the Asian and Pacific region were affected by disasters and almost </a:t>
            </a:r>
            <a:r>
              <a:rPr lang="en-US" sz="1200" dirty="0">
                <a:solidFill>
                  <a:srgbClr val="C5192D"/>
                </a:solidFill>
              </a:rPr>
              <a:t>750,000</a:t>
            </a:r>
            <a:r>
              <a:rPr lang="en-US" sz="1200" dirty="0"/>
              <a:t> were killed, the last two numbers are the </a:t>
            </a:r>
            <a:r>
              <a:rPr lang="en-US" sz="1200" dirty="0">
                <a:solidFill>
                  <a:srgbClr val="C5192D"/>
                </a:solidFill>
              </a:rPr>
              <a:t>largest</a:t>
            </a:r>
            <a:r>
              <a:rPr lang="en-US" sz="1200" dirty="0"/>
              <a:t> among the world’s regions and represent almost </a:t>
            </a:r>
            <a:r>
              <a:rPr lang="en-US" sz="1200" dirty="0">
                <a:solidFill>
                  <a:srgbClr val="C5192D"/>
                </a:solidFill>
              </a:rPr>
              <a:t>90 per </a:t>
            </a:r>
            <a:r>
              <a:rPr lang="en-US" sz="1200" dirty="0"/>
              <a:t>cent and </a:t>
            </a:r>
            <a:r>
              <a:rPr lang="en-US" sz="1200" dirty="0">
                <a:solidFill>
                  <a:srgbClr val="C5192D"/>
                </a:solidFill>
              </a:rPr>
              <a:t>65 per </a:t>
            </a:r>
            <a:r>
              <a:rPr lang="en-US" sz="1200" dirty="0"/>
              <a:t>cent of the Natural disasters global totals.</a:t>
            </a:r>
          </a:p>
          <a:p>
            <a:pPr algn="just"/>
            <a:r>
              <a:rPr lang="en-US" sz="1200" dirty="0"/>
              <a:t>During this period is almost </a:t>
            </a:r>
            <a:r>
              <a:rPr lang="en-US" sz="1200" dirty="0">
                <a:solidFill>
                  <a:srgbClr val="C5192D"/>
                </a:solidFill>
              </a:rPr>
              <a:t>four times </a:t>
            </a:r>
            <a:r>
              <a:rPr lang="en-US" sz="1200" dirty="0"/>
              <a:t>the number of deaths for the previous decade (1992- 2001).</a:t>
            </a:r>
          </a:p>
          <a:p>
            <a:endParaRPr lang="en-US" dirty="0"/>
          </a:p>
        </p:txBody>
      </p:sp>
      <p:sp>
        <p:nvSpPr>
          <p:cNvPr id="4" name="Slide Number Placeholder 3"/>
          <p:cNvSpPr>
            <a:spLocks noGrp="1"/>
          </p:cNvSpPr>
          <p:nvPr>
            <p:ph type="sldNum" sz="quarter" idx="10"/>
          </p:nvPr>
        </p:nvSpPr>
        <p:spPr/>
        <p:txBody>
          <a:bodyPr/>
          <a:lstStyle/>
          <a:p>
            <a:fld id="{ABBC9D0D-868A-C244-90FC-774E7AF00320}" type="slidenum">
              <a:rPr lang="en-US" smtClean="0"/>
              <a:t>39</a:t>
            </a:fld>
            <a:endParaRPr lang="en-US"/>
          </a:p>
        </p:txBody>
      </p:sp>
    </p:spTree>
    <p:extLst>
      <p:ext uri="{BB962C8B-B14F-4D97-AF65-F5344CB8AC3E}">
        <p14:creationId xmlns:p14="http://schemas.microsoft.com/office/powerpoint/2010/main" val="623404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7</a:t>
            </a:fld>
            <a:endParaRPr lang="en-US"/>
          </a:p>
        </p:txBody>
      </p:sp>
    </p:spTree>
    <p:extLst>
      <p:ext uri="{BB962C8B-B14F-4D97-AF65-F5344CB8AC3E}">
        <p14:creationId xmlns:p14="http://schemas.microsoft.com/office/powerpoint/2010/main" val="2912332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8</a:t>
            </a:fld>
            <a:endParaRPr lang="en-US"/>
          </a:p>
        </p:txBody>
      </p:sp>
    </p:spTree>
    <p:extLst>
      <p:ext uri="{BB962C8B-B14F-4D97-AF65-F5344CB8AC3E}">
        <p14:creationId xmlns:p14="http://schemas.microsoft.com/office/powerpoint/2010/main" val="400774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9</a:t>
            </a:fld>
            <a:endParaRPr lang="en-US"/>
          </a:p>
        </p:txBody>
      </p:sp>
    </p:spTree>
    <p:extLst>
      <p:ext uri="{BB962C8B-B14F-4D97-AF65-F5344CB8AC3E}">
        <p14:creationId xmlns:p14="http://schemas.microsoft.com/office/powerpoint/2010/main" val="1706602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10</a:t>
            </a:fld>
            <a:endParaRPr lang="en-US"/>
          </a:p>
        </p:txBody>
      </p:sp>
    </p:spTree>
    <p:extLst>
      <p:ext uri="{BB962C8B-B14F-4D97-AF65-F5344CB8AC3E}">
        <p14:creationId xmlns:p14="http://schemas.microsoft.com/office/powerpoint/2010/main" val="2339025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963" y="739775"/>
            <a:ext cx="6573837" cy="3700463"/>
          </a:xfrm>
        </p:spPr>
      </p:sp>
      <p:sp>
        <p:nvSpPr>
          <p:cNvPr id="3" name="Notes Placeholder 2"/>
          <p:cNvSpPr>
            <a:spLocks noGrp="1"/>
          </p:cNvSpPr>
          <p:nvPr>
            <p:ph type="body" idx="1"/>
          </p:nvPr>
        </p:nvSpPr>
        <p:spPr/>
        <p:txBody>
          <a:bodyPr/>
          <a:lstStyle/>
          <a:p>
            <a:pPr defTabSz="914308">
              <a:defRPr/>
            </a:pPr>
            <a:endParaRPr lang="en-US" dirty="0"/>
          </a:p>
        </p:txBody>
      </p:sp>
      <p:sp>
        <p:nvSpPr>
          <p:cNvPr id="4" name="Slide Number Placeholder 3"/>
          <p:cNvSpPr>
            <a:spLocks noGrp="1"/>
          </p:cNvSpPr>
          <p:nvPr>
            <p:ph type="sldNum" sz="quarter" idx="10"/>
          </p:nvPr>
        </p:nvSpPr>
        <p:spPr/>
        <p:txBody>
          <a:bodyPr/>
          <a:lstStyle/>
          <a:p>
            <a:fld id="{3A2CC701-D80A-463B-8415-A85485312088}" type="slidenum">
              <a:rPr lang="en-US" smtClean="0"/>
              <a:t>11</a:t>
            </a:fld>
            <a:endParaRPr lang="en-US"/>
          </a:p>
        </p:txBody>
      </p:sp>
    </p:spTree>
    <p:extLst>
      <p:ext uri="{BB962C8B-B14F-4D97-AF65-F5344CB8AC3E}">
        <p14:creationId xmlns:p14="http://schemas.microsoft.com/office/powerpoint/2010/main" val="394875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AB8F96-78C5-4BF5-96BE-9E7EAE9D4F77}" type="slidenum">
              <a:rPr lang="en-US" smtClean="0"/>
              <a:t>12</a:t>
            </a:fld>
            <a:endParaRPr lang="en-US"/>
          </a:p>
        </p:txBody>
      </p:sp>
    </p:spTree>
    <p:extLst>
      <p:ext uri="{BB962C8B-B14F-4D97-AF65-F5344CB8AC3E}">
        <p14:creationId xmlns:p14="http://schemas.microsoft.com/office/powerpoint/2010/main" val="1939082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963" y="739775"/>
            <a:ext cx="6573837" cy="3700463"/>
          </a:xfrm>
        </p:spPr>
      </p:sp>
      <p:sp>
        <p:nvSpPr>
          <p:cNvPr id="3" name="Notes Placeholder 2"/>
          <p:cNvSpPr>
            <a:spLocks noGrp="1"/>
          </p:cNvSpPr>
          <p:nvPr>
            <p:ph type="body" idx="1"/>
          </p:nvPr>
        </p:nvSpPr>
        <p:spPr/>
        <p:txBody>
          <a:bodyPr/>
          <a:lstStyle/>
          <a:p>
            <a:pPr defTabSz="914308">
              <a:defRPr/>
            </a:pPr>
            <a:endParaRPr lang="en-US" dirty="0"/>
          </a:p>
        </p:txBody>
      </p:sp>
      <p:sp>
        <p:nvSpPr>
          <p:cNvPr id="4" name="Slide Number Placeholder 3"/>
          <p:cNvSpPr>
            <a:spLocks noGrp="1"/>
          </p:cNvSpPr>
          <p:nvPr>
            <p:ph type="sldNum" sz="quarter" idx="10"/>
          </p:nvPr>
        </p:nvSpPr>
        <p:spPr/>
        <p:txBody>
          <a:bodyPr/>
          <a:lstStyle/>
          <a:p>
            <a:fld id="{3A2CC701-D80A-463B-8415-A85485312088}" type="slidenum">
              <a:rPr lang="en-US" smtClean="0"/>
              <a:t>13</a:t>
            </a:fld>
            <a:endParaRPr lang="en-US"/>
          </a:p>
        </p:txBody>
      </p:sp>
    </p:spTree>
    <p:extLst>
      <p:ext uri="{BB962C8B-B14F-4D97-AF65-F5344CB8AC3E}">
        <p14:creationId xmlns:p14="http://schemas.microsoft.com/office/powerpoint/2010/main" val="3237329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7614" y="1828802"/>
            <a:ext cx="9753599" cy="3048001"/>
          </a:xfrm>
        </p:spPr>
        <p:txBody>
          <a:bodyPr>
            <a:normAutofit/>
          </a:bodyPr>
          <a:lstStyle>
            <a:lvl1pPr>
              <a:defRPr sz="3301"/>
            </a:lvl1pPr>
          </a:lstStyle>
          <a:p>
            <a:r>
              <a:rPr lang="en-US"/>
              <a:t>Click to edit Master title style</a:t>
            </a:r>
            <a:endParaRPr/>
          </a:p>
        </p:txBody>
      </p:sp>
      <p:sp>
        <p:nvSpPr>
          <p:cNvPr id="3" name="Subtitle 2"/>
          <p:cNvSpPr>
            <a:spLocks noGrp="1"/>
          </p:cNvSpPr>
          <p:nvPr>
            <p:ph type="subTitle" idx="1"/>
          </p:nvPr>
        </p:nvSpPr>
        <p:spPr>
          <a:xfrm>
            <a:off x="1217615" y="5029200"/>
            <a:ext cx="7848601" cy="1143000"/>
          </a:xfrm>
        </p:spPr>
        <p:txBody>
          <a:bodyPr>
            <a:normAutofit/>
          </a:bodyPr>
          <a:lstStyle>
            <a:lvl1pPr marL="0" indent="0" algn="l">
              <a:spcBef>
                <a:spcPts val="0"/>
              </a:spcBef>
              <a:buNone/>
              <a:defRPr sz="1500">
                <a:solidFill>
                  <a:schemeClr val="tx1"/>
                </a:solidFill>
              </a:defRPr>
            </a:lvl1pPr>
            <a:lvl2pPr marL="342993" indent="0" algn="ctr">
              <a:buNone/>
              <a:defRPr>
                <a:solidFill>
                  <a:schemeClr val="tx1">
                    <a:tint val="75000"/>
                  </a:schemeClr>
                </a:solidFill>
              </a:defRPr>
            </a:lvl2pPr>
            <a:lvl3pPr marL="685986" indent="0" algn="ctr">
              <a:buNone/>
              <a:defRPr>
                <a:solidFill>
                  <a:schemeClr val="tx1">
                    <a:tint val="75000"/>
                  </a:schemeClr>
                </a:solidFill>
              </a:defRPr>
            </a:lvl3pPr>
            <a:lvl4pPr marL="1028979" indent="0" algn="ctr">
              <a:buNone/>
              <a:defRPr>
                <a:solidFill>
                  <a:schemeClr val="tx1">
                    <a:tint val="75000"/>
                  </a:schemeClr>
                </a:solidFill>
              </a:defRPr>
            </a:lvl4pPr>
            <a:lvl5pPr marL="1371972" indent="0" algn="ctr">
              <a:buNone/>
              <a:defRPr>
                <a:solidFill>
                  <a:schemeClr val="tx1">
                    <a:tint val="75000"/>
                  </a:schemeClr>
                </a:solidFill>
              </a:defRPr>
            </a:lvl5pPr>
            <a:lvl6pPr marL="1714965" indent="0" algn="ctr">
              <a:buNone/>
              <a:defRPr>
                <a:solidFill>
                  <a:schemeClr val="tx1">
                    <a:tint val="75000"/>
                  </a:schemeClr>
                </a:solidFill>
              </a:defRPr>
            </a:lvl6pPr>
            <a:lvl7pPr marL="2057958" indent="0" algn="ctr">
              <a:buNone/>
              <a:defRPr>
                <a:solidFill>
                  <a:schemeClr val="tx1">
                    <a:tint val="75000"/>
                  </a:schemeClr>
                </a:solidFill>
              </a:defRPr>
            </a:lvl7pPr>
            <a:lvl8pPr marL="2400951" indent="0" algn="ctr">
              <a:buNone/>
              <a:defRPr>
                <a:solidFill>
                  <a:schemeClr val="tx1">
                    <a:tint val="75000"/>
                  </a:schemeClr>
                </a:solidFill>
              </a:defRPr>
            </a:lvl8pPr>
            <a:lvl9pPr marL="2743944" indent="0" algn="ctr">
              <a:buNone/>
              <a:defRPr>
                <a:solidFill>
                  <a:schemeClr val="tx1">
                    <a:tint val="75000"/>
                  </a:schemeClr>
                </a:solidFill>
              </a:defRPr>
            </a:lvl9pPr>
          </a:lstStyle>
          <a:p>
            <a:r>
              <a:rPr lang="en-US"/>
              <a:t>Click to edit Master subtitle style</a:t>
            </a:r>
            <a:endParaRPr/>
          </a:p>
        </p:txBody>
      </p:sp>
      <p:sp>
        <p:nvSpPr>
          <p:cNvPr id="9"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5"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92524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Tree>
    <p:extLst>
      <p:ext uri="{BB962C8B-B14F-4D97-AF65-F5344CB8AC3E}">
        <p14:creationId xmlns:p14="http://schemas.microsoft.com/office/powerpoint/2010/main" val="294485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85800"/>
            <a:ext cx="2134316"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7613" y="685800"/>
            <a:ext cx="7416139" cy="5486400"/>
          </a:xfrm>
        </p:spPr>
        <p:txBody>
          <a:bodyPr vert="eaVert"/>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Tree>
    <p:extLst>
      <p:ext uri="{BB962C8B-B14F-4D97-AF65-F5344CB8AC3E}">
        <p14:creationId xmlns:p14="http://schemas.microsoft.com/office/powerpoint/2010/main" val="28294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6"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79464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7614" y="3429003"/>
            <a:ext cx="9753599" cy="2362199"/>
          </a:xfrm>
        </p:spPr>
        <p:txBody>
          <a:bodyPr anchor="b">
            <a:normAutofit/>
          </a:bodyPr>
          <a:lstStyle>
            <a:lvl1pPr algn="l">
              <a:defRPr sz="3301" b="0" cap="all"/>
            </a:lvl1pPr>
          </a:lstStyle>
          <a:p>
            <a:r>
              <a:rPr lang="en-US"/>
              <a:t>Click to edit Master title style</a:t>
            </a:r>
            <a:endParaRPr/>
          </a:p>
        </p:txBody>
      </p:sp>
      <p:sp>
        <p:nvSpPr>
          <p:cNvPr id="3" name="Text Placeholder 2"/>
          <p:cNvSpPr>
            <a:spLocks noGrp="1"/>
          </p:cNvSpPr>
          <p:nvPr>
            <p:ph type="body" idx="1"/>
          </p:nvPr>
        </p:nvSpPr>
        <p:spPr>
          <a:xfrm>
            <a:off x="1213149" y="685804"/>
            <a:ext cx="7853064" cy="1142999"/>
          </a:xfrm>
        </p:spPr>
        <p:txBody>
          <a:bodyPr anchor="t"/>
          <a:lstStyle>
            <a:lvl1pPr marL="0" indent="0">
              <a:spcBef>
                <a:spcPts val="0"/>
              </a:spcBef>
              <a:buNone/>
              <a:defRPr sz="1500">
                <a:solidFill>
                  <a:schemeClr val="tx1"/>
                </a:solidFill>
              </a:defRPr>
            </a:lvl1pPr>
            <a:lvl2pPr marL="342993" indent="0">
              <a:buNone/>
              <a:defRPr sz="1350">
                <a:solidFill>
                  <a:schemeClr val="tx1">
                    <a:tint val="75000"/>
                  </a:schemeClr>
                </a:solidFill>
              </a:defRPr>
            </a:lvl2pPr>
            <a:lvl3pPr marL="685986" indent="0">
              <a:buNone/>
              <a:defRPr sz="1200">
                <a:solidFill>
                  <a:schemeClr val="tx1">
                    <a:tint val="75000"/>
                  </a:schemeClr>
                </a:solidFill>
              </a:defRPr>
            </a:lvl3pPr>
            <a:lvl4pPr marL="1028979" indent="0">
              <a:buNone/>
              <a:defRPr sz="1050">
                <a:solidFill>
                  <a:schemeClr val="tx1">
                    <a:tint val="75000"/>
                  </a:schemeClr>
                </a:solidFill>
              </a:defRPr>
            </a:lvl4pPr>
            <a:lvl5pPr marL="1371972" indent="0">
              <a:buNone/>
              <a:defRPr sz="1050">
                <a:solidFill>
                  <a:schemeClr val="tx1">
                    <a:tint val="75000"/>
                  </a:schemeClr>
                </a:solidFill>
              </a:defRPr>
            </a:lvl5pPr>
            <a:lvl6pPr marL="1714965" indent="0">
              <a:buNone/>
              <a:defRPr sz="1050">
                <a:solidFill>
                  <a:schemeClr val="tx1">
                    <a:tint val="75000"/>
                  </a:schemeClr>
                </a:solidFill>
              </a:defRPr>
            </a:lvl6pPr>
            <a:lvl7pPr marL="2057958" indent="0">
              <a:buNone/>
              <a:defRPr sz="1050">
                <a:solidFill>
                  <a:schemeClr val="tx1">
                    <a:tint val="75000"/>
                  </a:schemeClr>
                </a:solidFill>
              </a:defRPr>
            </a:lvl7pPr>
            <a:lvl8pPr marL="2400951" indent="0">
              <a:buNone/>
              <a:defRPr sz="1050">
                <a:solidFill>
                  <a:schemeClr val="tx1">
                    <a:tint val="75000"/>
                  </a:schemeClr>
                </a:solidFill>
              </a:defRPr>
            </a:lvl8pPr>
            <a:lvl9pPr marL="2743944" indent="0">
              <a:buNone/>
              <a:defRPr sz="1050">
                <a:solidFill>
                  <a:schemeClr val="tx1">
                    <a:tint val="75000"/>
                  </a:schemeClr>
                </a:solidFill>
              </a:defRPr>
            </a:lvl9pPr>
          </a:lstStyle>
          <a:p>
            <a:pPr lvl="0"/>
            <a:r>
              <a:rPr lang="en-US"/>
              <a:t>Edit Master text styles</a:t>
            </a:r>
          </a:p>
        </p:txBody>
      </p:sp>
      <p:sp>
        <p:nvSpPr>
          <p:cNvPr id="4"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5"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94569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33280" y="1828800"/>
            <a:ext cx="4708733" cy="43434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baseline="0"/>
            </a:lvl7pPr>
            <a:lvl8pPr>
              <a:defRPr sz="1200" baseline="0"/>
            </a:lvl8pPr>
            <a:lvl9pPr>
              <a:defRPr sz="12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62481" y="1828800"/>
            <a:ext cx="4708733" cy="43434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6"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797784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17615" y="1828802"/>
            <a:ext cx="4709160" cy="838201"/>
          </a:xfrm>
        </p:spPr>
        <p:txBody>
          <a:bodyPr anchor="ctr"/>
          <a:lstStyle>
            <a:lvl1pPr marL="0" indent="0">
              <a:spcBef>
                <a:spcPts val="0"/>
              </a:spcBef>
              <a:buNone/>
              <a:defRPr sz="1800" b="0" cap="all" baseline="0">
                <a:solidFill>
                  <a:schemeClr val="tx1">
                    <a:lumMod val="50000"/>
                  </a:schemeClr>
                </a:solidFill>
              </a:defRPr>
            </a:lvl1pPr>
            <a:lvl2pPr marL="342993" indent="0">
              <a:buNone/>
              <a:defRPr sz="1500" b="1"/>
            </a:lvl2pPr>
            <a:lvl3pPr marL="685986" indent="0">
              <a:buNone/>
              <a:defRPr sz="1350" b="1"/>
            </a:lvl3pPr>
            <a:lvl4pPr marL="1028979" indent="0">
              <a:buNone/>
              <a:defRPr sz="1200" b="1"/>
            </a:lvl4pPr>
            <a:lvl5pPr marL="1371972" indent="0">
              <a:buNone/>
              <a:defRPr sz="1200" b="1"/>
            </a:lvl5pPr>
            <a:lvl6pPr marL="1714965" indent="0">
              <a:buNone/>
              <a:defRPr sz="1200" b="1"/>
            </a:lvl6pPr>
            <a:lvl7pPr marL="2057958" indent="0">
              <a:buNone/>
              <a:defRPr sz="1200" b="1"/>
            </a:lvl7pPr>
            <a:lvl8pPr marL="2400951" indent="0">
              <a:buNone/>
              <a:defRPr sz="1200" b="1"/>
            </a:lvl8pPr>
            <a:lvl9pPr marL="2743944" indent="0">
              <a:buNone/>
              <a:defRPr sz="1200" b="1"/>
            </a:lvl9pPr>
          </a:lstStyle>
          <a:p>
            <a:pPr lvl="0"/>
            <a:r>
              <a:rPr lang="en-US"/>
              <a:t>Edit Master text styles</a:t>
            </a:r>
          </a:p>
        </p:txBody>
      </p:sp>
      <p:sp>
        <p:nvSpPr>
          <p:cNvPr id="4" name="Content Placeholder 3"/>
          <p:cNvSpPr>
            <a:spLocks noGrp="1"/>
          </p:cNvSpPr>
          <p:nvPr>
            <p:ph sz="half" idx="2"/>
          </p:nvPr>
        </p:nvSpPr>
        <p:spPr>
          <a:xfrm>
            <a:off x="1217615" y="2743203"/>
            <a:ext cx="4709160" cy="3428999"/>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62054" y="1828802"/>
            <a:ext cx="4709160" cy="838201"/>
          </a:xfrm>
        </p:spPr>
        <p:txBody>
          <a:bodyPr anchor="ctr"/>
          <a:lstStyle>
            <a:lvl1pPr marL="0" indent="0">
              <a:spcBef>
                <a:spcPts val="0"/>
              </a:spcBef>
              <a:buNone/>
              <a:defRPr sz="1800" b="0" cap="all" baseline="0">
                <a:solidFill>
                  <a:schemeClr val="tx1">
                    <a:lumMod val="50000"/>
                  </a:schemeClr>
                </a:solidFill>
              </a:defRPr>
            </a:lvl1pPr>
            <a:lvl2pPr marL="342993" indent="0">
              <a:buNone/>
              <a:defRPr sz="1500" b="1"/>
            </a:lvl2pPr>
            <a:lvl3pPr marL="685986" indent="0">
              <a:buNone/>
              <a:defRPr sz="1350" b="1"/>
            </a:lvl3pPr>
            <a:lvl4pPr marL="1028979" indent="0">
              <a:buNone/>
              <a:defRPr sz="1200" b="1"/>
            </a:lvl4pPr>
            <a:lvl5pPr marL="1371972" indent="0">
              <a:buNone/>
              <a:defRPr sz="1200" b="1"/>
            </a:lvl5pPr>
            <a:lvl6pPr marL="1714965" indent="0">
              <a:buNone/>
              <a:defRPr sz="1200" b="1"/>
            </a:lvl6pPr>
            <a:lvl7pPr marL="2057958" indent="0">
              <a:buNone/>
              <a:defRPr sz="1200" b="1"/>
            </a:lvl7pPr>
            <a:lvl8pPr marL="2400951" indent="0">
              <a:buNone/>
              <a:defRPr sz="1200" b="1"/>
            </a:lvl8pPr>
            <a:lvl9pPr marL="2743944" indent="0">
              <a:buNone/>
              <a:defRPr sz="1200" b="1"/>
            </a:lvl9pPr>
          </a:lstStyle>
          <a:p>
            <a:pPr lvl="0"/>
            <a:r>
              <a:rPr lang="en-US"/>
              <a:t>Edit Master text styles</a:t>
            </a:r>
          </a:p>
        </p:txBody>
      </p:sp>
      <p:sp>
        <p:nvSpPr>
          <p:cNvPr id="6" name="Content Placeholder 5"/>
          <p:cNvSpPr>
            <a:spLocks noGrp="1"/>
          </p:cNvSpPr>
          <p:nvPr>
            <p:ph sz="quarter" idx="4"/>
          </p:nvPr>
        </p:nvSpPr>
        <p:spPr>
          <a:xfrm>
            <a:off x="6262054" y="2743203"/>
            <a:ext cx="4709160" cy="3428999"/>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baseline="0"/>
            </a:lvl8pPr>
            <a:lvl9pPr>
              <a:defRPr sz="105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Footer Placeholder 4"/>
          <p:cNvSpPr>
            <a:spLocks noGrp="1"/>
          </p:cNvSpPr>
          <p:nvPr>
            <p:ph type="ftr" sz="quarter" idx="10"/>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8" name="Slide Number Placeholder 5"/>
          <p:cNvSpPr>
            <a:spLocks noGrp="1"/>
          </p:cNvSpPr>
          <p:nvPr>
            <p:ph type="sldNum" sz="quarter" idx="11"/>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86244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4"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133622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3"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spTree>
    <p:extLst>
      <p:ext uri="{BB962C8B-B14F-4D97-AF65-F5344CB8AC3E}">
        <p14:creationId xmlns:p14="http://schemas.microsoft.com/office/powerpoint/2010/main" val="255341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350"/>
          </a:p>
        </p:txBody>
      </p:sp>
      <p:sp>
        <p:nvSpPr>
          <p:cNvPr id="2" name="Title 1"/>
          <p:cNvSpPr>
            <a:spLocks noGrp="1"/>
          </p:cNvSpPr>
          <p:nvPr>
            <p:ph type="title"/>
          </p:nvPr>
        </p:nvSpPr>
        <p:spPr>
          <a:xfrm>
            <a:off x="684214" y="685800"/>
            <a:ext cx="3886200" cy="4038600"/>
          </a:xfrm>
        </p:spPr>
        <p:txBody>
          <a:bodyPr anchor="b">
            <a:noAutofit/>
          </a:bodyPr>
          <a:lstStyle>
            <a:lvl1pPr algn="l">
              <a:defRPr sz="3001" b="0"/>
            </a:lvl1pPr>
          </a:lstStyle>
          <a:p>
            <a:r>
              <a:rPr lang="en-US"/>
              <a:t>Click to edit Master title style</a:t>
            </a:r>
            <a:endParaRPr/>
          </a:p>
        </p:txBody>
      </p:sp>
      <p:sp>
        <p:nvSpPr>
          <p:cNvPr id="3" name="Content Placeholder 2"/>
          <p:cNvSpPr>
            <a:spLocks noGrp="1"/>
          </p:cNvSpPr>
          <p:nvPr>
            <p:ph idx="1"/>
          </p:nvPr>
        </p:nvSpPr>
        <p:spPr>
          <a:xfrm>
            <a:off x="5865815" y="685800"/>
            <a:ext cx="5638799" cy="54864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84214" y="4876800"/>
            <a:ext cx="3886200" cy="1295400"/>
          </a:xfrm>
        </p:spPr>
        <p:txBody>
          <a:bodyPr>
            <a:normAutofit/>
          </a:bodyPr>
          <a:lstStyle>
            <a:lvl1pPr marL="0" indent="0">
              <a:spcBef>
                <a:spcPts val="0"/>
              </a:spcBef>
              <a:buNone/>
              <a:defRPr sz="1350"/>
            </a:lvl1pPr>
            <a:lvl2pPr marL="342993" indent="0">
              <a:buNone/>
              <a:defRPr sz="900"/>
            </a:lvl2pPr>
            <a:lvl3pPr marL="685986" indent="0">
              <a:buNone/>
              <a:defRPr sz="750"/>
            </a:lvl3pPr>
            <a:lvl4pPr marL="1028979" indent="0">
              <a:buNone/>
              <a:defRPr sz="675"/>
            </a:lvl4pPr>
            <a:lvl5pPr marL="1371972" indent="0">
              <a:buNone/>
              <a:defRPr sz="675"/>
            </a:lvl5pPr>
            <a:lvl6pPr marL="1714965" indent="0">
              <a:buNone/>
              <a:defRPr sz="675"/>
            </a:lvl6pPr>
            <a:lvl7pPr marL="2057958" indent="0">
              <a:buNone/>
              <a:defRPr sz="675"/>
            </a:lvl7pPr>
            <a:lvl8pPr marL="2400951" indent="0">
              <a:buNone/>
              <a:defRPr sz="675"/>
            </a:lvl8pPr>
            <a:lvl9pPr marL="2743944" indent="0">
              <a:buNone/>
              <a:defRPr sz="675"/>
            </a:lvl9pPr>
          </a:lstStyle>
          <a:p>
            <a:pPr lvl="0"/>
            <a:r>
              <a:rPr lang="en-US"/>
              <a:t>Edit Master text styles</a:t>
            </a:r>
          </a:p>
        </p:txBody>
      </p:sp>
    </p:spTree>
    <p:extLst>
      <p:ext uri="{BB962C8B-B14F-4D97-AF65-F5344CB8AC3E}">
        <p14:creationId xmlns:p14="http://schemas.microsoft.com/office/powerpoint/2010/main" val="265848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350"/>
          </a:p>
        </p:txBody>
      </p:sp>
      <p:sp>
        <p:nvSpPr>
          <p:cNvPr id="2" name="Title 1"/>
          <p:cNvSpPr>
            <a:spLocks noGrp="1"/>
          </p:cNvSpPr>
          <p:nvPr>
            <p:ph type="title"/>
          </p:nvPr>
        </p:nvSpPr>
        <p:spPr>
          <a:xfrm>
            <a:off x="684214" y="685800"/>
            <a:ext cx="3886200" cy="4038600"/>
          </a:xfrm>
        </p:spPr>
        <p:txBody>
          <a:bodyPr anchor="b">
            <a:noAutofit/>
          </a:bodyPr>
          <a:lstStyle>
            <a:lvl1pPr algn="l">
              <a:defRPr sz="3001" b="0"/>
            </a:lvl1pPr>
          </a:lstStyle>
          <a:p>
            <a:r>
              <a:rPr lang="en-US"/>
              <a:t>Click to edit Master title style</a:t>
            </a:r>
            <a:endParaRPr/>
          </a:p>
        </p:txBody>
      </p:sp>
      <p:sp>
        <p:nvSpPr>
          <p:cNvPr id="3" name="Picture Placeholder 2"/>
          <p:cNvSpPr>
            <a:spLocks noGrp="1"/>
          </p:cNvSpPr>
          <p:nvPr>
            <p:ph type="pic" idx="1"/>
          </p:nvPr>
        </p:nvSpPr>
        <p:spPr>
          <a:xfrm>
            <a:off x="5865814" y="685800"/>
            <a:ext cx="5638799"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1800"/>
            </a:lvl1pPr>
            <a:lvl2pPr marL="342993" indent="0">
              <a:buNone/>
              <a:defRPr sz="2101"/>
            </a:lvl2pPr>
            <a:lvl3pPr marL="685986" indent="0">
              <a:buNone/>
              <a:defRPr sz="1800"/>
            </a:lvl3pPr>
            <a:lvl4pPr marL="1028979" indent="0">
              <a:buNone/>
              <a:defRPr sz="1500"/>
            </a:lvl4pPr>
            <a:lvl5pPr marL="1371972" indent="0">
              <a:buNone/>
              <a:defRPr sz="1500"/>
            </a:lvl5pPr>
            <a:lvl6pPr marL="1714965" indent="0">
              <a:buNone/>
              <a:defRPr sz="1500"/>
            </a:lvl6pPr>
            <a:lvl7pPr marL="2057958" indent="0">
              <a:buNone/>
              <a:defRPr sz="1500"/>
            </a:lvl7pPr>
            <a:lvl8pPr marL="2400951" indent="0">
              <a:buNone/>
              <a:defRPr sz="1500"/>
            </a:lvl8pPr>
            <a:lvl9pPr marL="2743944" indent="0">
              <a:buNone/>
              <a:defRPr sz="1500"/>
            </a:lvl9pPr>
          </a:lstStyle>
          <a:p>
            <a:r>
              <a:rPr lang="en-US"/>
              <a:t>Click icon to add picture</a:t>
            </a:r>
            <a:endParaRPr/>
          </a:p>
        </p:txBody>
      </p:sp>
      <p:sp>
        <p:nvSpPr>
          <p:cNvPr id="4" name="Text Placeholder 3"/>
          <p:cNvSpPr>
            <a:spLocks noGrp="1"/>
          </p:cNvSpPr>
          <p:nvPr>
            <p:ph type="body" sz="half" idx="2"/>
          </p:nvPr>
        </p:nvSpPr>
        <p:spPr>
          <a:xfrm>
            <a:off x="684214" y="4876800"/>
            <a:ext cx="3886200" cy="1295400"/>
          </a:xfrm>
        </p:spPr>
        <p:txBody>
          <a:bodyPr>
            <a:normAutofit/>
          </a:bodyPr>
          <a:lstStyle>
            <a:lvl1pPr marL="0" indent="0">
              <a:spcBef>
                <a:spcPts val="0"/>
              </a:spcBef>
              <a:buNone/>
              <a:defRPr sz="1350"/>
            </a:lvl1pPr>
            <a:lvl2pPr marL="342993" indent="0">
              <a:buNone/>
              <a:defRPr sz="900"/>
            </a:lvl2pPr>
            <a:lvl3pPr marL="685986" indent="0">
              <a:buNone/>
              <a:defRPr sz="750"/>
            </a:lvl3pPr>
            <a:lvl4pPr marL="1028979" indent="0">
              <a:buNone/>
              <a:defRPr sz="675"/>
            </a:lvl4pPr>
            <a:lvl5pPr marL="1371972" indent="0">
              <a:buNone/>
              <a:defRPr sz="675"/>
            </a:lvl5pPr>
            <a:lvl6pPr marL="1714965" indent="0">
              <a:buNone/>
              <a:defRPr sz="675"/>
            </a:lvl6pPr>
            <a:lvl7pPr marL="2057958" indent="0">
              <a:buNone/>
              <a:defRPr sz="675"/>
            </a:lvl7pPr>
            <a:lvl8pPr marL="2400951" indent="0">
              <a:buNone/>
              <a:defRPr sz="675"/>
            </a:lvl8pPr>
            <a:lvl9pPr marL="2743944" indent="0">
              <a:buNone/>
              <a:defRPr sz="675"/>
            </a:lvl9pPr>
          </a:lstStyle>
          <a:p>
            <a:pPr lvl="0"/>
            <a:r>
              <a:rPr lang="en-US"/>
              <a:t>Edit Master text styles</a:t>
            </a:r>
          </a:p>
        </p:txBody>
      </p:sp>
    </p:spTree>
    <p:extLst>
      <p:ext uri="{BB962C8B-B14F-4D97-AF65-F5344CB8AC3E}">
        <p14:creationId xmlns:p14="http://schemas.microsoft.com/office/powerpoint/2010/main" val="319243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7614" y="274638"/>
            <a:ext cx="9753599" cy="1325562"/>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217614" y="1828800"/>
            <a:ext cx="9753599" cy="4343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Footer Placeholder 4"/>
          <p:cNvSpPr>
            <a:spLocks noGrp="1"/>
          </p:cNvSpPr>
          <p:nvPr>
            <p:ph type="ftr" sz="quarter" idx="3"/>
          </p:nvPr>
        </p:nvSpPr>
        <p:spPr>
          <a:xfrm>
            <a:off x="150812" y="6537554"/>
            <a:ext cx="10744200" cy="182333"/>
          </a:xfrm>
          <a:prstGeom prst="rect">
            <a:avLst/>
          </a:prstGeom>
        </p:spPr>
        <p:txBody>
          <a:bodyPr/>
          <a:lstStyle>
            <a:lvl1pPr>
              <a:defRPr sz="900" b="1"/>
            </a:lvl1pPr>
          </a:lstStyle>
          <a:p>
            <a:pPr>
              <a:tabLst>
                <a:tab pos="4168775" algn="l"/>
              </a:tabLst>
            </a:pPr>
            <a:r>
              <a:rPr lang="en-US"/>
              <a:t>G.J. Kim                                                                               ASEM Conference on Innovative Education and Human Resource Building for Sustainable Development, 29-31 March 2017, Hue City, Viet Nam </a:t>
            </a:r>
            <a:endParaRPr lang="en-GB" dirty="0"/>
          </a:p>
        </p:txBody>
      </p:sp>
      <p:sp>
        <p:nvSpPr>
          <p:cNvPr id="8" name="Slide Number Placeholder 5"/>
          <p:cNvSpPr>
            <a:spLocks noGrp="1"/>
          </p:cNvSpPr>
          <p:nvPr>
            <p:ph type="sldNum" sz="quarter" idx="4"/>
          </p:nvPr>
        </p:nvSpPr>
        <p:spPr>
          <a:xfrm>
            <a:off x="10971213" y="6538914"/>
            <a:ext cx="1066799" cy="180973"/>
          </a:xfrm>
          <a:prstGeom prst="rect">
            <a:avLst/>
          </a:prstGeom>
        </p:spPr>
        <p:txBody>
          <a:bodyPr/>
          <a:lstStyle>
            <a:lvl1pPr algn="r">
              <a:defRPr sz="900" b="1"/>
            </a:lvl1pPr>
          </a:lstStyle>
          <a:p>
            <a:fld id="{F36C87F6-986D-49E6-AF40-1B3A1EE8064D}" type="slidenum">
              <a:rPr lang="en-GB" smtClean="0"/>
              <a:pPr/>
              <a:t>‹#›</a:t>
            </a:fld>
            <a:endParaRPr lang="en-GB" dirty="0"/>
          </a:p>
        </p:txBody>
      </p:sp>
      <p:pic>
        <p:nvPicPr>
          <p:cNvPr id="6" name="Picture 2"/>
          <p:cNvPicPr>
            <a:picLocks noChangeAspect="1" noChangeArrowheads="1"/>
          </p:cNvPicPr>
          <p:nvPr userDrawn="1"/>
        </p:nvPicPr>
        <p:blipFill>
          <a:blip r:embed="rId1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586" y="116632"/>
            <a:ext cx="945658" cy="671418"/>
          </a:xfrm>
          <a:prstGeom prst="rect">
            <a:avLst/>
          </a:prstGeom>
          <a:noFill/>
          <a:ln w="9525">
            <a:noFill/>
            <a:miter lim="800000"/>
            <a:headEnd/>
            <a:tailEnd/>
          </a:ln>
        </p:spPr>
      </p:pic>
    </p:spTree>
    <p:extLst>
      <p:ext uri="{BB962C8B-B14F-4D97-AF65-F5344CB8AC3E}">
        <p14:creationId xmlns:p14="http://schemas.microsoft.com/office/powerpoint/2010/main" val="189633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p:titleStyle>
    <p:bodyStyle>
      <a:lvl1pPr marL="205796" indent="-171496" algn="l" defTabSz="685986" rtl="0" eaLnBrk="1" latinLnBrk="0" hangingPunct="1">
        <a:lnSpc>
          <a:spcPct val="90000"/>
        </a:lnSpc>
        <a:spcBef>
          <a:spcPts val="1350"/>
        </a:spcBef>
        <a:buClr>
          <a:schemeClr val="tx1"/>
        </a:buClr>
        <a:buSzPct val="80000"/>
        <a:buFont typeface="Arial" pitchFamily="34" charset="0"/>
        <a:buChar char="•"/>
        <a:defRPr sz="1800" kern="1200">
          <a:solidFill>
            <a:schemeClr val="tx1"/>
          </a:solidFill>
          <a:latin typeface="+mn-lt"/>
          <a:ea typeface="+mn-ea"/>
          <a:cs typeface="+mn-cs"/>
        </a:defRPr>
      </a:lvl1pPr>
      <a:lvl2pPr marL="377292" indent="-171496" algn="l" defTabSz="685986" rtl="0" eaLnBrk="1" latinLnBrk="0" hangingPunct="1">
        <a:lnSpc>
          <a:spcPct val="90000"/>
        </a:lnSpc>
        <a:spcBef>
          <a:spcPts val="450"/>
        </a:spcBef>
        <a:buClr>
          <a:schemeClr val="tx1"/>
        </a:buClr>
        <a:buSzPct val="80000"/>
        <a:buFont typeface="Arial" pitchFamily="34" charset="0"/>
        <a:buChar char="•"/>
        <a:defRPr sz="1500" kern="1200">
          <a:solidFill>
            <a:schemeClr val="tx1"/>
          </a:solidFill>
          <a:latin typeface="+mn-lt"/>
          <a:ea typeface="+mn-ea"/>
          <a:cs typeface="+mn-cs"/>
        </a:defRPr>
      </a:lvl2pPr>
      <a:lvl3pPr marL="548788" indent="-171496" algn="l" defTabSz="685986" rtl="0" eaLnBrk="1" latinLnBrk="0" hangingPunct="1">
        <a:lnSpc>
          <a:spcPct val="90000"/>
        </a:lnSpc>
        <a:spcBef>
          <a:spcPts val="450"/>
        </a:spcBef>
        <a:buClr>
          <a:schemeClr val="tx1"/>
        </a:buClr>
        <a:buSzPct val="80000"/>
        <a:buFont typeface="Arial" pitchFamily="34" charset="0"/>
        <a:buChar char="•"/>
        <a:defRPr sz="1350" kern="1200">
          <a:solidFill>
            <a:schemeClr val="tx1"/>
          </a:solidFill>
          <a:latin typeface="+mn-lt"/>
          <a:ea typeface="+mn-ea"/>
          <a:cs typeface="+mn-cs"/>
        </a:defRPr>
      </a:lvl3pPr>
      <a:lvl4pPr marL="720286" indent="-171496" algn="l" defTabSz="685986" rtl="0" eaLnBrk="1" latinLnBrk="0" hangingPunct="1">
        <a:lnSpc>
          <a:spcPct val="90000"/>
        </a:lnSpc>
        <a:spcBef>
          <a:spcPts val="450"/>
        </a:spcBef>
        <a:buClr>
          <a:schemeClr val="tx1"/>
        </a:buClr>
        <a:buSzPct val="80000"/>
        <a:buFont typeface="Arial" pitchFamily="34" charset="0"/>
        <a:buChar char="•"/>
        <a:defRPr sz="1200" kern="1200">
          <a:solidFill>
            <a:schemeClr val="tx1"/>
          </a:solidFill>
          <a:latin typeface="+mn-lt"/>
          <a:ea typeface="+mn-ea"/>
          <a:cs typeface="+mn-cs"/>
        </a:defRPr>
      </a:lvl4pPr>
      <a:lvl5pPr marL="891782" indent="-171496" algn="l" defTabSz="685986" rtl="0" eaLnBrk="1" latinLnBrk="0" hangingPunct="1">
        <a:lnSpc>
          <a:spcPct val="90000"/>
        </a:lnSpc>
        <a:spcBef>
          <a:spcPts val="450"/>
        </a:spcBef>
        <a:buClr>
          <a:schemeClr val="tx1"/>
        </a:buClr>
        <a:buSzPct val="80000"/>
        <a:buFont typeface="Arial" pitchFamily="34" charset="0"/>
        <a:buChar char="•"/>
        <a:defRPr sz="1200" kern="1200">
          <a:solidFill>
            <a:schemeClr val="tx1"/>
          </a:solidFill>
          <a:latin typeface="+mn-lt"/>
          <a:ea typeface="+mn-ea"/>
          <a:cs typeface="+mn-cs"/>
        </a:defRPr>
      </a:lvl5pPr>
      <a:lvl6pPr marL="1063278" indent="-171496" algn="l" defTabSz="685986" rtl="0" eaLnBrk="1" latinLnBrk="0" hangingPunct="1">
        <a:spcBef>
          <a:spcPts val="450"/>
        </a:spcBef>
        <a:buSzPct val="80000"/>
        <a:buFont typeface="Arial" pitchFamily="34" charset="0"/>
        <a:buChar char="•"/>
        <a:defRPr sz="1200" kern="1200">
          <a:solidFill>
            <a:schemeClr val="tx1"/>
          </a:solidFill>
          <a:latin typeface="+mn-lt"/>
          <a:ea typeface="+mn-ea"/>
          <a:cs typeface="+mn-cs"/>
        </a:defRPr>
      </a:lvl6pPr>
      <a:lvl7pPr marL="1234775" indent="-171496" algn="l" defTabSz="685986" rtl="0" eaLnBrk="1" latinLnBrk="0" hangingPunct="1">
        <a:spcBef>
          <a:spcPts val="450"/>
        </a:spcBef>
        <a:buSzPct val="80000"/>
        <a:buFont typeface="Arial" pitchFamily="34" charset="0"/>
        <a:buChar char="•"/>
        <a:defRPr sz="1200" kern="1200">
          <a:solidFill>
            <a:schemeClr val="tx1"/>
          </a:solidFill>
          <a:latin typeface="+mn-lt"/>
          <a:ea typeface="+mn-ea"/>
          <a:cs typeface="+mn-cs"/>
        </a:defRPr>
      </a:lvl7pPr>
      <a:lvl8pPr marL="1406271" indent="-171496" algn="l" defTabSz="685986" rtl="0" eaLnBrk="1" latinLnBrk="0" hangingPunct="1">
        <a:spcBef>
          <a:spcPts val="450"/>
        </a:spcBef>
        <a:buSzPct val="80000"/>
        <a:buFont typeface="Arial" pitchFamily="34" charset="0"/>
        <a:buChar char="•"/>
        <a:defRPr sz="1200" kern="1200">
          <a:solidFill>
            <a:schemeClr val="tx1"/>
          </a:solidFill>
          <a:latin typeface="+mn-lt"/>
          <a:ea typeface="+mn-ea"/>
          <a:cs typeface="+mn-cs"/>
        </a:defRPr>
      </a:lvl8pPr>
      <a:lvl9pPr marL="1577768" indent="-171496" algn="l" defTabSz="685986" rtl="0" eaLnBrk="1" latinLnBrk="0" hangingPunct="1">
        <a:spcBef>
          <a:spcPts val="450"/>
        </a:spcBef>
        <a:buSzPct val="80000"/>
        <a:buFont typeface="Arial" pitchFamily="34" charset="0"/>
        <a:buChar char="•"/>
        <a:defRPr sz="1200" kern="1200" baseline="0">
          <a:solidFill>
            <a:schemeClr val="tx1"/>
          </a:solidFill>
          <a:latin typeface="+mn-lt"/>
          <a:ea typeface="+mn-ea"/>
          <a:cs typeface="+mn-cs"/>
        </a:defRPr>
      </a:lvl9pPr>
    </p:bodyStyle>
    <p:otherStyle>
      <a:defPPr>
        <a:defRPr/>
      </a:defPPr>
      <a:lvl1pPr marL="0" algn="l" defTabSz="685986" rtl="0" eaLnBrk="1" latinLnBrk="0" hangingPunct="1">
        <a:defRPr sz="1350" kern="1200">
          <a:solidFill>
            <a:schemeClr val="tx1"/>
          </a:solidFill>
          <a:latin typeface="+mn-lt"/>
          <a:ea typeface="+mn-ea"/>
          <a:cs typeface="+mn-cs"/>
        </a:defRPr>
      </a:lvl1pPr>
      <a:lvl2pPr marL="342993" algn="l" defTabSz="685986" rtl="0" eaLnBrk="1" latinLnBrk="0" hangingPunct="1">
        <a:defRPr sz="1350" kern="1200">
          <a:solidFill>
            <a:schemeClr val="tx1"/>
          </a:solidFill>
          <a:latin typeface="+mn-lt"/>
          <a:ea typeface="+mn-ea"/>
          <a:cs typeface="+mn-cs"/>
        </a:defRPr>
      </a:lvl2pPr>
      <a:lvl3pPr marL="685986" algn="l" defTabSz="685986" rtl="0" eaLnBrk="1" latinLnBrk="0" hangingPunct="1">
        <a:defRPr sz="1350" kern="1200">
          <a:solidFill>
            <a:schemeClr val="tx1"/>
          </a:solidFill>
          <a:latin typeface="+mn-lt"/>
          <a:ea typeface="+mn-ea"/>
          <a:cs typeface="+mn-cs"/>
        </a:defRPr>
      </a:lvl3pPr>
      <a:lvl4pPr marL="1028979" algn="l" defTabSz="685986" rtl="0" eaLnBrk="1" latinLnBrk="0" hangingPunct="1">
        <a:defRPr sz="1350" kern="1200">
          <a:solidFill>
            <a:schemeClr val="tx1"/>
          </a:solidFill>
          <a:latin typeface="+mn-lt"/>
          <a:ea typeface="+mn-ea"/>
          <a:cs typeface="+mn-cs"/>
        </a:defRPr>
      </a:lvl4pPr>
      <a:lvl5pPr marL="1371972" algn="l" defTabSz="685986" rtl="0" eaLnBrk="1" latinLnBrk="0" hangingPunct="1">
        <a:defRPr sz="1350" kern="1200">
          <a:solidFill>
            <a:schemeClr val="tx1"/>
          </a:solidFill>
          <a:latin typeface="+mn-lt"/>
          <a:ea typeface="+mn-ea"/>
          <a:cs typeface="+mn-cs"/>
        </a:defRPr>
      </a:lvl5pPr>
      <a:lvl6pPr marL="1714965" algn="l" defTabSz="685986" rtl="0" eaLnBrk="1" latinLnBrk="0" hangingPunct="1">
        <a:defRPr sz="1350" kern="1200">
          <a:solidFill>
            <a:schemeClr val="tx1"/>
          </a:solidFill>
          <a:latin typeface="+mn-lt"/>
          <a:ea typeface="+mn-ea"/>
          <a:cs typeface="+mn-cs"/>
        </a:defRPr>
      </a:lvl6pPr>
      <a:lvl7pPr marL="2057958" algn="l" defTabSz="685986" rtl="0" eaLnBrk="1" latinLnBrk="0" hangingPunct="1">
        <a:defRPr sz="1350" kern="1200">
          <a:solidFill>
            <a:schemeClr val="tx1"/>
          </a:solidFill>
          <a:latin typeface="+mn-lt"/>
          <a:ea typeface="+mn-ea"/>
          <a:cs typeface="+mn-cs"/>
        </a:defRPr>
      </a:lvl7pPr>
      <a:lvl8pPr marL="2400951" algn="l" defTabSz="685986" rtl="0" eaLnBrk="1" latinLnBrk="0" hangingPunct="1">
        <a:defRPr sz="1350" kern="1200">
          <a:solidFill>
            <a:schemeClr val="tx1"/>
          </a:solidFill>
          <a:latin typeface="+mn-lt"/>
          <a:ea typeface="+mn-ea"/>
          <a:cs typeface="+mn-cs"/>
        </a:defRPr>
      </a:lvl8pPr>
      <a:lvl9pPr marL="2743944" algn="l" defTabSz="685986"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9.xml"/><Relationship Id="rId3" Type="http://schemas.openxmlformats.org/officeDocument/2006/relationships/image" Target="../media/image8.png"/><Relationship Id="rId7"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 Id="rId9" Type="http://schemas.openxmlformats.org/officeDocument/2006/relationships/chart" Target="../charts/chart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ourworldindata.org/"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itu.int/net4/ITU-D/idi/2016/"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ourworldindata.org/" TargetMode="Externa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chart" Target="../charts/chart17.xml"/></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hart" Target="../charts/chart19.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hyperlink" Target="http://www.economist.com/news/briefing/21589431-bringing-end-conflicts-within-states-vexatious-history-provides-guide" TargetMode="Externa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unhcr.org/figures-at-a-glance.html"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ourworldindata.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www.fao.org/3/a-i5588e.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4.jpeg"/><Relationship Id="rId4" Type="http://schemas.openxmlformats.org/officeDocument/2006/relationships/hyperlink" Target="https://www.adb.org/sites/default/files/publication/178615/sea-economics-global-climate-stabilization.pd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unescap.org/sites/default/files/F.5-Natural-disasters.pdf"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hyperlink" Target="http://unesdoc.unesco.org/images/0023/002318/231823E.pdf"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unescap.org/sites/default/files/F.5-Natural-disasters.pdf" TargetMode="External"/><Relationship Id="rId7"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8.jpe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hyperlink" Target="https://www.adb.org/sites/default/files/publication/178615/sea-economics-global-climate-stabilization.pd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hyperlink" Target="http://www.unescap.org/sites/default/files/F.5-Natural-disasters.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chart" Target="../charts/chart23.xml"/><Relationship Id="rId1" Type="http://schemas.openxmlformats.org/officeDocument/2006/relationships/slideLayout" Target="../slideLayouts/slideLayout2.xml"/><Relationship Id="rId5" Type="http://schemas.openxmlformats.org/officeDocument/2006/relationships/chart" Target="../charts/chart26.xml"/><Relationship Id="rId4" Type="http://schemas.openxmlformats.org/officeDocument/2006/relationships/chart" Target="../charts/chart25.xml"/></Relationships>
</file>

<file path=ppt/slides/_rels/slide4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chart" Target="../charts/chart27.xml"/><Relationship Id="rId1" Type="http://schemas.openxmlformats.org/officeDocument/2006/relationships/slideLayout" Target="../slideLayouts/slideLayout2.xml"/><Relationship Id="rId4" Type="http://schemas.openxmlformats.org/officeDocument/2006/relationships/chart" Target="../charts/chart2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chart" Target="../charts/chart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uis.unesco.org/sites/default/files/documents/fs38-50th-anniversary-of-international-literacy-day-literacy-rates-are-on-the-rise-but-millions-remain-illiterate-2016-en.pdf" TargetMode="External"/><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chart" Target="../charts/chart3.xml"/><Relationship Id="rId4" Type="http://schemas.openxmlformats.org/officeDocument/2006/relationships/chart" Target="../charts/chart2.xml"/></Relationships>
</file>

<file path=ppt/slides/_rels/slide60.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image" Target="../media/image51.png"/><Relationship Id="rId16" Type="http://schemas.openxmlformats.org/officeDocument/2006/relationships/diagramColors" Target="../diagrams/colors4.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6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ourworldindata.org/" TargetMode="Externa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7012" y="2133600"/>
            <a:ext cx="11526672" cy="1524000"/>
          </a:xfrm>
        </p:spPr>
        <p:txBody>
          <a:bodyPr>
            <a:noAutofit/>
          </a:bodyPr>
          <a:lstStyle/>
          <a:p>
            <a:pPr algn="ctr"/>
            <a:r>
              <a:rPr lang="en-GB" sz="4400" b="1" cap="none" dirty="0">
                <a:solidFill>
                  <a:srgbClr val="0096E6"/>
                </a:solidFill>
              </a:rPr>
              <a:t>Opportunities, Challenges and Roles of Stakeholders</a:t>
            </a:r>
            <a:endParaRPr lang="en-US" sz="4400" b="1" cap="none" dirty="0">
              <a:solidFill>
                <a:srgbClr val="0096E6"/>
              </a:solidFill>
            </a:endParaRPr>
          </a:p>
        </p:txBody>
      </p:sp>
      <p:sp>
        <p:nvSpPr>
          <p:cNvPr id="3" name="Subtitle 2"/>
          <p:cNvSpPr>
            <a:spLocks noGrp="1"/>
          </p:cNvSpPr>
          <p:nvPr>
            <p:ph type="subTitle" idx="1"/>
          </p:nvPr>
        </p:nvSpPr>
        <p:spPr>
          <a:xfrm>
            <a:off x="684212" y="5257800"/>
            <a:ext cx="10994860" cy="628396"/>
          </a:xfrm>
        </p:spPr>
        <p:txBody>
          <a:bodyPr>
            <a:noAutofit/>
          </a:bodyPr>
          <a:lstStyle/>
          <a:p>
            <a:pPr marL="2159000" indent="-2159000">
              <a:lnSpc>
                <a:spcPct val="100000"/>
              </a:lnSpc>
            </a:pPr>
            <a:r>
              <a:rPr lang="en-US" sz="2000" b="1" dirty="0"/>
              <a:t>Gwang-Jo Kim</a:t>
            </a:r>
            <a:r>
              <a:rPr lang="en-US" sz="2000" dirty="0"/>
              <a:t> | Director | </a:t>
            </a:r>
            <a:r>
              <a:rPr lang="en-GB" sz="2000" dirty="0"/>
              <a:t>UNESCO Asia-Pacific Regional Bureau for Education Bangkok, Thailand</a:t>
            </a:r>
          </a:p>
        </p:txBody>
      </p:sp>
      <p:sp>
        <p:nvSpPr>
          <p:cNvPr id="4" name="Subtitle 2"/>
          <p:cNvSpPr txBox="1">
            <a:spLocks/>
          </p:cNvSpPr>
          <p:nvPr/>
        </p:nvSpPr>
        <p:spPr>
          <a:xfrm>
            <a:off x="684213" y="76200"/>
            <a:ext cx="11504612" cy="1752600"/>
          </a:xfrm>
          <a:prstGeom prst="rect">
            <a:avLst/>
          </a:prstGeom>
        </p:spPr>
        <p:txBody>
          <a:bodyPr vert="horz" lIns="91440" tIns="45720" rIns="91440" bIns="45720" rtlCol="0">
            <a:noAutofit/>
          </a:bodyPr>
          <a:lstStyle>
            <a:lvl1pPr marL="0" indent="0" algn="l" defTabSz="685986" rtl="0" eaLnBrk="1" latinLnBrk="0" hangingPunct="1">
              <a:lnSpc>
                <a:spcPct val="90000"/>
              </a:lnSpc>
              <a:spcBef>
                <a:spcPts val="0"/>
              </a:spcBef>
              <a:buClr>
                <a:schemeClr val="tx1"/>
              </a:buClr>
              <a:buSzPct val="80000"/>
              <a:buFont typeface="Arial" pitchFamily="34" charset="0"/>
              <a:buNone/>
              <a:defRPr sz="1500" kern="1200">
                <a:solidFill>
                  <a:schemeClr val="tx1"/>
                </a:solidFill>
                <a:latin typeface="+mn-lt"/>
                <a:ea typeface="+mn-ea"/>
                <a:cs typeface="+mn-cs"/>
              </a:defRPr>
            </a:lvl1pPr>
            <a:lvl2pPr marL="342993" indent="0" algn="ctr" defTabSz="685986" rtl="0" eaLnBrk="1" latinLnBrk="0" hangingPunct="1">
              <a:lnSpc>
                <a:spcPct val="90000"/>
              </a:lnSpc>
              <a:spcBef>
                <a:spcPts val="450"/>
              </a:spcBef>
              <a:buClr>
                <a:schemeClr val="tx1"/>
              </a:buClr>
              <a:buSzPct val="80000"/>
              <a:buFont typeface="Arial" pitchFamily="34" charset="0"/>
              <a:buNone/>
              <a:defRPr sz="1500" kern="1200">
                <a:solidFill>
                  <a:schemeClr val="tx1">
                    <a:tint val="75000"/>
                  </a:schemeClr>
                </a:solidFill>
                <a:latin typeface="+mn-lt"/>
                <a:ea typeface="+mn-ea"/>
                <a:cs typeface="+mn-cs"/>
              </a:defRPr>
            </a:lvl2pPr>
            <a:lvl3pPr marL="685986" indent="0" algn="ctr" defTabSz="685986" rtl="0" eaLnBrk="1" latinLnBrk="0" hangingPunct="1">
              <a:lnSpc>
                <a:spcPct val="90000"/>
              </a:lnSpc>
              <a:spcBef>
                <a:spcPts val="450"/>
              </a:spcBef>
              <a:buClr>
                <a:schemeClr val="tx1"/>
              </a:buClr>
              <a:buSzPct val="80000"/>
              <a:buFont typeface="Arial" pitchFamily="34" charset="0"/>
              <a:buNone/>
              <a:defRPr sz="1350" kern="1200">
                <a:solidFill>
                  <a:schemeClr val="tx1">
                    <a:tint val="75000"/>
                  </a:schemeClr>
                </a:solidFill>
                <a:latin typeface="+mn-lt"/>
                <a:ea typeface="+mn-ea"/>
                <a:cs typeface="+mn-cs"/>
              </a:defRPr>
            </a:lvl3pPr>
            <a:lvl4pPr marL="1028979" indent="0" algn="ctr" defTabSz="685986" rtl="0" eaLnBrk="1" latinLnBrk="0" hangingPunct="1">
              <a:lnSpc>
                <a:spcPct val="90000"/>
              </a:lnSpc>
              <a:spcBef>
                <a:spcPts val="450"/>
              </a:spcBef>
              <a:buClr>
                <a:schemeClr val="tx1"/>
              </a:buClr>
              <a:buSzPct val="80000"/>
              <a:buFont typeface="Arial" pitchFamily="34" charset="0"/>
              <a:buNone/>
              <a:defRPr sz="1200" kern="1200">
                <a:solidFill>
                  <a:schemeClr val="tx1">
                    <a:tint val="75000"/>
                  </a:schemeClr>
                </a:solidFill>
                <a:latin typeface="+mn-lt"/>
                <a:ea typeface="+mn-ea"/>
                <a:cs typeface="+mn-cs"/>
              </a:defRPr>
            </a:lvl4pPr>
            <a:lvl5pPr marL="1371972" indent="0" algn="ctr" defTabSz="685986" rtl="0" eaLnBrk="1" latinLnBrk="0" hangingPunct="1">
              <a:lnSpc>
                <a:spcPct val="90000"/>
              </a:lnSpc>
              <a:spcBef>
                <a:spcPts val="450"/>
              </a:spcBef>
              <a:buClr>
                <a:schemeClr val="tx1"/>
              </a:buClr>
              <a:buSzPct val="80000"/>
              <a:buFont typeface="Arial" pitchFamily="34" charset="0"/>
              <a:buNone/>
              <a:defRPr sz="1200" kern="1200">
                <a:solidFill>
                  <a:schemeClr val="tx1">
                    <a:tint val="75000"/>
                  </a:schemeClr>
                </a:solidFill>
                <a:latin typeface="+mn-lt"/>
                <a:ea typeface="+mn-ea"/>
                <a:cs typeface="+mn-cs"/>
              </a:defRPr>
            </a:lvl5pPr>
            <a:lvl6pPr marL="1714965" indent="0" algn="ctr" defTabSz="685986" rtl="0" eaLnBrk="1" latinLnBrk="0" hangingPunct="1">
              <a:spcBef>
                <a:spcPts val="450"/>
              </a:spcBef>
              <a:buSzPct val="80000"/>
              <a:buFont typeface="Arial" pitchFamily="34" charset="0"/>
              <a:buNone/>
              <a:defRPr sz="1200" kern="1200">
                <a:solidFill>
                  <a:schemeClr val="tx1">
                    <a:tint val="75000"/>
                  </a:schemeClr>
                </a:solidFill>
                <a:latin typeface="+mn-lt"/>
                <a:ea typeface="+mn-ea"/>
                <a:cs typeface="+mn-cs"/>
              </a:defRPr>
            </a:lvl6pPr>
            <a:lvl7pPr marL="2057958" indent="0" algn="ctr" defTabSz="685986" rtl="0" eaLnBrk="1" latinLnBrk="0" hangingPunct="1">
              <a:spcBef>
                <a:spcPts val="450"/>
              </a:spcBef>
              <a:buSzPct val="80000"/>
              <a:buFont typeface="Arial" pitchFamily="34" charset="0"/>
              <a:buNone/>
              <a:defRPr sz="1200" kern="1200">
                <a:solidFill>
                  <a:schemeClr val="tx1">
                    <a:tint val="75000"/>
                  </a:schemeClr>
                </a:solidFill>
                <a:latin typeface="+mn-lt"/>
                <a:ea typeface="+mn-ea"/>
                <a:cs typeface="+mn-cs"/>
              </a:defRPr>
            </a:lvl7pPr>
            <a:lvl8pPr marL="2400951" indent="0" algn="ctr" defTabSz="685986" rtl="0" eaLnBrk="1" latinLnBrk="0" hangingPunct="1">
              <a:spcBef>
                <a:spcPts val="450"/>
              </a:spcBef>
              <a:buSzPct val="80000"/>
              <a:buFont typeface="Arial" pitchFamily="34" charset="0"/>
              <a:buNone/>
              <a:defRPr sz="1200" kern="1200">
                <a:solidFill>
                  <a:schemeClr val="tx1">
                    <a:tint val="75000"/>
                  </a:schemeClr>
                </a:solidFill>
                <a:latin typeface="+mn-lt"/>
                <a:ea typeface="+mn-ea"/>
                <a:cs typeface="+mn-cs"/>
              </a:defRPr>
            </a:lvl8pPr>
            <a:lvl9pPr marL="2743944" indent="0" algn="ctr" defTabSz="685986" rtl="0" eaLnBrk="1" latinLnBrk="0" hangingPunct="1">
              <a:spcBef>
                <a:spcPts val="450"/>
              </a:spcBef>
              <a:buSzPct val="80000"/>
              <a:buFont typeface="Arial" pitchFamily="34" charset="0"/>
              <a:buNone/>
              <a:defRPr sz="1200" kern="1200" baseline="0">
                <a:solidFill>
                  <a:schemeClr val="tx1">
                    <a:tint val="75000"/>
                  </a:schemeClr>
                </a:solidFill>
                <a:latin typeface="+mn-lt"/>
                <a:ea typeface="+mn-ea"/>
                <a:cs typeface="+mn-cs"/>
              </a:defRPr>
            </a:lvl9pPr>
          </a:lstStyle>
          <a:p>
            <a:pPr algn="ctr">
              <a:lnSpc>
                <a:spcPct val="100000"/>
              </a:lnSpc>
            </a:pPr>
            <a:r>
              <a:rPr lang="en-US" sz="1750" dirty="0"/>
              <a:t>ASEM Conference on Innovative Education and Human Resources Building for Sustainable Development</a:t>
            </a:r>
          </a:p>
          <a:p>
            <a:pPr algn="ctr">
              <a:lnSpc>
                <a:spcPct val="100000"/>
              </a:lnSpc>
            </a:pPr>
            <a:r>
              <a:rPr lang="en-US" sz="1750" dirty="0"/>
              <a:t>29-31 March 2017</a:t>
            </a:r>
          </a:p>
          <a:p>
            <a:pPr algn="ctr">
              <a:lnSpc>
                <a:spcPct val="100000"/>
              </a:lnSpc>
            </a:pPr>
            <a:r>
              <a:rPr lang="en-US" sz="1750" dirty="0"/>
              <a:t>Hue City, Viet Nam</a:t>
            </a:r>
          </a:p>
          <a:p>
            <a:pPr algn="ctr">
              <a:lnSpc>
                <a:spcPct val="100000"/>
              </a:lnSpc>
            </a:pPr>
            <a:endParaRPr lang="en-US" sz="1750" dirty="0"/>
          </a:p>
          <a:p>
            <a:pPr algn="ctr">
              <a:lnSpc>
                <a:spcPct val="100000"/>
              </a:lnSpc>
            </a:pPr>
            <a:endParaRPr lang="en-GB" sz="2000" dirty="0"/>
          </a:p>
        </p:txBody>
      </p:sp>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4103935" y="1431351"/>
            <a:ext cx="3980952" cy="285714"/>
          </a:xfrm>
          <a:prstGeom prst="rect">
            <a:avLst/>
          </a:prstGeom>
        </p:spPr>
      </p:pic>
      <p:graphicFrame>
        <p:nvGraphicFramePr>
          <p:cNvPr id="5" name="Chart 4"/>
          <p:cNvGraphicFramePr>
            <a:graphicFrameLocks/>
          </p:cNvGraphicFramePr>
          <p:nvPr>
            <p:extLst/>
          </p:nvPr>
        </p:nvGraphicFramePr>
        <p:xfrm>
          <a:off x="4677091" y="1589978"/>
          <a:ext cx="2834640" cy="20116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a:graphicFrameLocks/>
          </p:cNvGraphicFramePr>
          <p:nvPr>
            <p:extLst/>
          </p:nvPr>
        </p:nvGraphicFramePr>
        <p:xfrm>
          <a:off x="902265" y="1638178"/>
          <a:ext cx="2834640" cy="20116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902265" y="3474720"/>
          <a:ext cx="2834640" cy="201168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Chart 10"/>
          <p:cNvGraphicFramePr>
            <a:graphicFrameLocks/>
          </p:cNvGraphicFramePr>
          <p:nvPr>
            <p:extLst/>
          </p:nvPr>
        </p:nvGraphicFramePr>
        <p:xfrm>
          <a:off x="8489693" y="1589978"/>
          <a:ext cx="2834640" cy="201168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2" name="Chart 11"/>
          <p:cNvGraphicFramePr>
            <a:graphicFrameLocks/>
          </p:cNvGraphicFramePr>
          <p:nvPr>
            <p:extLst/>
          </p:nvPr>
        </p:nvGraphicFramePr>
        <p:xfrm>
          <a:off x="4715844" y="3474720"/>
          <a:ext cx="2834640" cy="201168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Chart 12"/>
          <p:cNvGraphicFramePr>
            <a:graphicFrameLocks/>
          </p:cNvGraphicFramePr>
          <p:nvPr>
            <p:extLst/>
          </p:nvPr>
        </p:nvGraphicFramePr>
        <p:xfrm>
          <a:off x="8528446" y="3474720"/>
          <a:ext cx="2834640" cy="2011680"/>
        </p:xfrm>
        <a:graphic>
          <a:graphicData uri="http://schemas.openxmlformats.org/drawingml/2006/chart">
            <c:chart xmlns:c="http://schemas.openxmlformats.org/drawingml/2006/chart" xmlns:r="http://schemas.openxmlformats.org/officeDocument/2006/relationships" r:id="rId9"/>
          </a:graphicData>
        </a:graphic>
      </p:graphicFrame>
      <p:sp>
        <p:nvSpPr>
          <p:cNvPr id="15" name="TextBox 14"/>
          <p:cNvSpPr txBox="1"/>
          <p:nvPr/>
        </p:nvSpPr>
        <p:spPr>
          <a:xfrm>
            <a:off x="150812" y="6229290"/>
            <a:ext cx="11887200"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The latest for Europe &amp; Central Asia refer to 2014, Latin America &amp; Caribbean and South Asia to 2013, East Asia &amp; Pacific to 2011, North America and World to 2010</a:t>
            </a:r>
          </a:p>
          <a:p>
            <a:r>
              <a:rPr lang="en-US" sz="1000" dirty="0">
                <a:solidFill>
                  <a:schemeClr val="tx2"/>
                </a:solidFill>
                <a:latin typeface="Calibri" panose="020F0502020204030204" pitchFamily="34" charset="0"/>
              </a:rPr>
              <a:t>Source: World Bank Data, accessed in March 2017, created by UIS-AIMS, UNESCO Bangkok</a:t>
            </a:r>
          </a:p>
        </p:txBody>
      </p:sp>
      <p:sp>
        <p:nvSpPr>
          <p:cNvPr id="14" name="Content Placeholder 2"/>
          <p:cNvSpPr>
            <a:spLocks noGrp="1"/>
          </p:cNvSpPr>
          <p:nvPr>
            <p:ph idx="1"/>
          </p:nvPr>
        </p:nvSpPr>
        <p:spPr>
          <a:xfrm>
            <a:off x="227012" y="5410200"/>
            <a:ext cx="11429999" cy="845481"/>
          </a:xfrm>
        </p:spPr>
        <p:txBody>
          <a:bodyPr anchor="ctr">
            <a:noAutofit/>
          </a:bodyPr>
          <a:lstStyle/>
          <a:p>
            <a:pPr marL="0" indent="0">
              <a:buNone/>
            </a:pPr>
            <a:r>
              <a:rPr lang="en-US" sz="2000" dirty="0">
                <a:solidFill>
                  <a:schemeClr val="tx2"/>
                </a:solidFill>
                <a:latin typeface="Calibri" panose="020F0502020204030204" pitchFamily="34" charset="0"/>
              </a:rPr>
              <a:t>A growing number of people have left the agriculture sector for the service and industry sectors globally. About </a:t>
            </a:r>
            <a:r>
              <a:rPr lang="en-US" sz="2000" b="1" dirty="0">
                <a:solidFill>
                  <a:srgbClr val="F20253"/>
                </a:solidFill>
                <a:latin typeface="Calibri" panose="020F0502020204030204" pitchFamily="34" charset="0"/>
              </a:rPr>
              <a:t>48%</a:t>
            </a:r>
            <a:r>
              <a:rPr lang="en-US" sz="2000" dirty="0">
                <a:solidFill>
                  <a:srgbClr val="F20253"/>
                </a:solidFill>
                <a:latin typeface="Calibri" panose="020F0502020204030204" pitchFamily="34" charset="0"/>
              </a:rPr>
              <a:t> </a:t>
            </a:r>
            <a:r>
              <a:rPr lang="en-US" sz="2000" dirty="0">
                <a:solidFill>
                  <a:schemeClr val="tx2"/>
                </a:solidFill>
                <a:latin typeface="Calibri" panose="020F0502020204030204" pitchFamily="34" charset="0"/>
              </a:rPr>
              <a:t>of employment in East Asia and Pacific are in the service sector in 2011.</a:t>
            </a:r>
          </a:p>
        </p:txBody>
      </p:sp>
      <p:sp>
        <p:nvSpPr>
          <p:cNvPr id="16" name="Rectangle 15"/>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8"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0077D4"/>
                </a:solidFill>
                <a:latin typeface="+mn-lt"/>
              </a:rPr>
              <a:t>Changing labor markets, especially in </a:t>
            </a:r>
            <a:r>
              <a:rPr lang="en-US" b="1" dirty="0" err="1">
                <a:solidFill>
                  <a:srgbClr val="0077D4"/>
                </a:solidFill>
                <a:latin typeface="+mn-lt"/>
              </a:rPr>
              <a:t>asia</a:t>
            </a:r>
            <a:endParaRPr lang="en-US" b="1" dirty="0">
              <a:solidFill>
                <a:srgbClr val="0077D4"/>
              </a:solidFill>
              <a:latin typeface="+mn-lt"/>
            </a:endParaRPr>
          </a:p>
        </p:txBody>
      </p:sp>
      <p:sp>
        <p:nvSpPr>
          <p:cNvPr id="21"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Share of employment by sector</a:t>
            </a:r>
          </a:p>
        </p:txBody>
      </p:sp>
      <p:sp>
        <p:nvSpPr>
          <p:cNvPr id="2" name="Slide Number Placeholder 1"/>
          <p:cNvSpPr>
            <a:spLocks noGrp="1"/>
          </p:cNvSpPr>
          <p:nvPr>
            <p:ph type="sldNum" sz="quarter" idx="4"/>
          </p:nvPr>
        </p:nvSpPr>
        <p:spPr/>
        <p:txBody>
          <a:bodyPr/>
          <a:lstStyle/>
          <a:p>
            <a:fld id="{F36C87F6-986D-49E6-AF40-1B3A1EE8064D}" type="slidenum">
              <a:rPr lang="en-GB" smtClean="0"/>
              <a:pPr/>
              <a:t>10</a:t>
            </a:fld>
            <a:endParaRPr lang="en-GB" dirty="0"/>
          </a:p>
        </p:txBody>
      </p:sp>
      <p:sp>
        <p:nvSpPr>
          <p:cNvPr id="3" name="Footer Placeholder 2"/>
          <p:cNvSpPr>
            <a:spLocks noGrp="1"/>
          </p:cNvSpPr>
          <p:nvPr>
            <p:ph type="ftr" sz="quarter" idx="3"/>
          </p:nvPr>
        </p:nvSpPr>
        <p:spPr>
          <a:xfrm>
            <a:off x="150811" y="6537554"/>
            <a:ext cx="11173521"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3746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2" name="Title 3"/>
          <p:cNvSpPr>
            <a:spLocks noGrp="1"/>
          </p:cNvSpPr>
          <p:nvPr>
            <p:ph type="title"/>
          </p:nvPr>
        </p:nvSpPr>
        <p:spPr>
          <a:xfrm>
            <a:off x="-1" y="0"/>
            <a:ext cx="12188825" cy="994172"/>
          </a:xfrm>
        </p:spPr>
        <p:txBody>
          <a:bodyPr/>
          <a:lstStyle/>
          <a:p>
            <a:pPr algn="ctr"/>
            <a:r>
              <a:rPr lang="en-US" b="1" dirty="0">
                <a:solidFill>
                  <a:srgbClr val="0077D4"/>
                </a:solidFill>
                <a:latin typeface="+mn-lt"/>
              </a:rPr>
              <a:t>Significant skills mismatch</a:t>
            </a:r>
          </a:p>
        </p:txBody>
      </p:sp>
      <p:sp>
        <p:nvSpPr>
          <p:cNvPr id="3" name="Text Placeholder 2"/>
          <p:cNvSpPr>
            <a:spLocks noGrp="1"/>
          </p:cNvSpPr>
          <p:nvPr>
            <p:ph type="body" idx="1"/>
          </p:nvPr>
        </p:nvSpPr>
        <p:spPr/>
        <p:txBody>
          <a:bodyPr/>
          <a:lstStyle/>
          <a:p>
            <a:endParaRPr lang="en-GB"/>
          </a:p>
        </p:txBody>
      </p:sp>
      <p:sp>
        <p:nvSpPr>
          <p:cNvPr id="13" name="Content Placeholder 2"/>
          <p:cNvSpPr>
            <a:spLocks noGrp="1"/>
          </p:cNvSpPr>
          <p:nvPr>
            <p:ph idx="1"/>
          </p:nvPr>
        </p:nvSpPr>
        <p:spPr>
          <a:xfrm>
            <a:off x="408893" y="3859109"/>
            <a:ext cx="4375417" cy="2404717"/>
          </a:xfrm>
        </p:spPr>
        <p:txBody>
          <a:bodyPr anchor="ctr">
            <a:noAutofit/>
          </a:bodyPr>
          <a:lstStyle/>
          <a:p>
            <a:pPr marL="342900" indent="-342900">
              <a:buClr>
                <a:schemeClr val="tx2"/>
              </a:buClr>
              <a:buFont typeface="Arial" panose="020B0604020202020204" pitchFamily="34" charset="0"/>
              <a:buChar char="•"/>
            </a:pPr>
            <a:r>
              <a:rPr lang="en-US" sz="2000" cap="none" dirty="0">
                <a:solidFill>
                  <a:schemeClr val="tx2"/>
                </a:solidFill>
                <a:latin typeface="Calibri" panose="020F0502020204030204" pitchFamily="34" charset="0"/>
              </a:rPr>
              <a:t>The 2015 Talent Shortage Survey of 7,700 hiring managers in 8 Asian countries/territories revealed that </a:t>
            </a:r>
            <a:r>
              <a:rPr lang="en-US" sz="2000" b="1" cap="none" dirty="0">
                <a:solidFill>
                  <a:srgbClr val="F20253"/>
                </a:solidFill>
                <a:latin typeface="Calibri" panose="020F0502020204030204" pitchFamily="34" charset="0"/>
              </a:rPr>
              <a:t>48%</a:t>
            </a:r>
            <a:r>
              <a:rPr lang="en-US" sz="2000" cap="none" dirty="0">
                <a:solidFill>
                  <a:schemeClr val="tx2"/>
                </a:solidFill>
                <a:latin typeface="Calibri" panose="020F0502020204030204" pitchFamily="34" charset="0"/>
              </a:rPr>
              <a:t> of employers reported skill gaps</a:t>
            </a:r>
          </a:p>
          <a:p>
            <a:pPr marL="342900" indent="-342900">
              <a:buClr>
                <a:schemeClr val="tx2"/>
              </a:buClr>
              <a:buFont typeface="Arial" panose="020B0604020202020204" pitchFamily="34" charset="0"/>
              <a:buChar char="•"/>
            </a:pPr>
            <a:r>
              <a:rPr lang="en-US" sz="2000" cap="none" dirty="0">
                <a:solidFill>
                  <a:schemeClr val="tx2"/>
                </a:solidFill>
                <a:latin typeface="Calibri" panose="020F0502020204030204" pitchFamily="34" charset="0"/>
              </a:rPr>
              <a:t>35% of employers cited low levels of technical skills and 28% cited lack of soft skills</a:t>
            </a:r>
          </a:p>
        </p:txBody>
      </p:sp>
      <p:pic>
        <p:nvPicPr>
          <p:cNvPr id="14" name="Picture 13"/>
          <p:cNvPicPr>
            <a:picLocks noChangeAspect="1"/>
          </p:cNvPicPr>
          <p:nvPr/>
        </p:nvPicPr>
        <p:blipFill>
          <a:blip r:embed="rId3"/>
          <a:stretch>
            <a:fillRect/>
          </a:stretch>
        </p:blipFill>
        <p:spPr>
          <a:xfrm>
            <a:off x="408893" y="1215025"/>
            <a:ext cx="4376006" cy="2290864"/>
          </a:xfrm>
          <a:prstGeom prst="rect">
            <a:avLst/>
          </a:prstGeom>
        </p:spPr>
      </p:pic>
      <p:pic>
        <p:nvPicPr>
          <p:cNvPr id="15" name="Picture 14"/>
          <p:cNvPicPr>
            <a:picLocks noChangeAspect="1"/>
          </p:cNvPicPr>
          <p:nvPr/>
        </p:nvPicPr>
        <p:blipFill>
          <a:blip r:embed="rId4"/>
          <a:stretch>
            <a:fillRect/>
          </a:stretch>
        </p:blipFill>
        <p:spPr>
          <a:xfrm>
            <a:off x="5471346" y="1143000"/>
            <a:ext cx="6185665" cy="5120826"/>
          </a:xfrm>
          <a:prstGeom prst="rect">
            <a:avLst/>
          </a:prstGeom>
        </p:spPr>
      </p:pic>
      <p:sp>
        <p:nvSpPr>
          <p:cNvPr id="16" name="TextBox 15"/>
          <p:cNvSpPr txBox="1"/>
          <p:nvPr/>
        </p:nvSpPr>
        <p:spPr>
          <a:xfrm>
            <a:off x="379412" y="6308536"/>
            <a:ext cx="4325112" cy="246221"/>
          </a:xfrm>
          <a:prstGeom prst="rect">
            <a:avLst/>
          </a:prstGeom>
          <a:noFill/>
        </p:spPr>
        <p:txBody>
          <a:bodyPr wrap="square" rtlCol="0" anchor="ctr">
            <a:spAutoFit/>
          </a:bodyPr>
          <a:lstStyle/>
          <a:p>
            <a:r>
              <a:rPr lang="en-US" sz="1000" dirty="0">
                <a:solidFill>
                  <a:schemeClr val="tx2"/>
                </a:solidFill>
                <a:latin typeface="Calibri" panose="020F0502020204030204" pitchFamily="34" charset="0"/>
                <a:cs typeface="Arial" panose="020B0604020202020204" pitchFamily="34" charset="0"/>
              </a:rPr>
              <a:t>Source: Manpower Group. (2015). </a:t>
            </a:r>
            <a:r>
              <a:rPr lang="en-US" sz="1000" i="1" dirty="0">
                <a:solidFill>
                  <a:schemeClr val="tx2"/>
                </a:solidFill>
                <a:latin typeface="Calibri" panose="020F0502020204030204" pitchFamily="34" charset="0"/>
                <a:cs typeface="Arial" panose="020B0604020202020204" pitchFamily="34" charset="0"/>
              </a:rPr>
              <a:t>Talent Shortage Survey 2015</a:t>
            </a:r>
            <a:r>
              <a:rPr lang="en-US" sz="1000" dirty="0">
                <a:solidFill>
                  <a:schemeClr val="tx2"/>
                </a:solidFill>
                <a:latin typeface="Calibri" panose="020F0502020204030204" pitchFamily="34" charset="0"/>
                <a:cs typeface="Arial" panose="020B0604020202020204" pitchFamily="34" charset="0"/>
              </a:rPr>
              <a:t>. </a:t>
            </a:r>
          </a:p>
        </p:txBody>
      </p:sp>
      <p:sp>
        <p:nvSpPr>
          <p:cNvPr id="2" name="Slide Number Placeholder 1"/>
          <p:cNvSpPr>
            <a:spLocks noGrp="1"/>
          </p:cNvSpPr>
          <p:nvPr>
            <p:ph type="sldNum" sz="quarter" idx="11"/>
          </p:nvPr>
        </p:nvSpPr>
        <p:spPr/>
        <p:txBody>
          <a:bodyPr/>
          <a:lstStyle/>
          <a:p>
            <a:fld id="{F36C87F6-986D-49E6-AF40-1B3A1EE8064D}" type="slidenum">
              <a:rPr lang="en-GB" smtClean="0"/>
              <a:pPr/>
              <a:t>11</a:t>
            </a:fld>
            <a:endParaRPr lang="en-GB" dirty="0"/>
          </a:p>
        </p:txBody>
      </p:sp>
      <p:sp>
        <p:nvSpPr>
          <p:cNvPr id="4" name="Footer Placeholder 3"/>
          <p:cNvSpPr>
            <a:spLocks noGrp="1"/>
          </p:cNvSpPr>
          <p:nvPr>
            <p:ph type="ftr" sz="quarter" idx="10"/>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58646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391852" y="5800962"/>
            <a:ext cx="11493759" cy="752237"/>
          </a:xfrm>
        </p:spPr>
        <p:txBody>
          <a:bodyPr anchor="ctr">
            <a:noAutofit/>
          </a:bodyPr>
          <a:lstStyle/>
          <a:p>
            <a:pPr marL="0" indent="0">
              <a:buNone/>
            </a:pPr>
            <a:r>
              <a:rPr lang="en-US" sz="2000" dirty="0">
                <a:solidFill>
                  <a:schemeClr val="tx2"/>
                </a:solidFill>
                <a:latin typeface="Calibri" panose="020F0502020204030204" pitchFamily="34" charset="0"/>
              </a:rPr>
              <a:t>Globally, unemployment rate stood at </a:t>
            </a:r>
            <a:r>
              <a:rPr lang="en-US" sz="2000" b="1" dirty="0">
                <a:solidFill>
                  <a:srgbClr val="F20253"/>
                </a:solidFill>
                <a:latin typeface="Calibri" panose="020F0502020204030204" pitchFamily="34" charset="0"/>
              </a:rPr>
              <a:t>6%</a:t>
            </a:r>
            <a:r>
              <a:rPr lang="en-US" sz="2000" dirty="0">
                <a:solidFill>
                  <a:schemeClr val="tx2"/>
                </a:solidFill>
                <a:latin typeface="Calibri" panose="020F0502020204030204" pitchFamily="34" charset="0"/>
              </a:rPr>
              <a:t> and youth unemployment rate at </a:t>
            </a:r>
            <a:r>
              <a:rPr lang="en-US" sz="2000" b="1" dirty="0">
                <a:solidFill>
                  <a:srgbClr val="F20253"/>
                </a:solidFill>
                <a:latin typeface="Calibri" panose="020F0502020204030204" pitchFamily="34" charset="0"/>
              </a:rPr>
              <a:t>14%</a:t>
            </a:r>
            <a:r>
              <a:rPr lang="en-US" sz="2000" dirty="0">
                <a:solidFill>
                  <a:schemeClr val="tx2"/>
                </a:solidFill>
                <a:latin typeface="Calibri" panose="020F0502020204030204" pitchFamily="34" charset="0"/>
              </a:rPr>
              <a:t> in 2014. Tackling joblessness among youth remains a particular challenge around the world</a:t>
            </a:r>
          </a:p>
        </p:txBody>
      </p:sp>
      <p:sp>
        <p:nvSpPr>
          <p:cNvPr id="15" name="TextBox 14"/>
          <p:cNvSpPr txBox="1"/>
          <p:nvPr/>
        </p:nvSpPr>
        <p:spPr>
          <a:xfrm>
            <a:off x="5637212" y="6360916"/>
            <a:ext cx="6337041" cy="246221"/>
          </a:xfrm>
          <a:prstGeom prst="rect">
            <a:avLst/>
          </a:prstGeom>
          <a:noFill/>
        </p:spPr>
        <p:txBody>
          <a:bodyPr wrap="square" rtlCol="0" anchor="ctr">
            <a:spAutoFit/>
          </a:bodyPr>
          <a:lstStyle/>
          <a:p>
            <a:pPr algn="r"/>
            <a:r>
              <a:rPr lang="en-US" sz="1000" dirty="0">
                <a:solidFill>
                  <a:schemeClr val="tx2"/>
                </a:solidFill>
                <a:latin typeface="Calibri" panose="020F0502020204030204" pitchFamily="34" charset="0"/>
              </a:rPr>
              <a:t>Source: World Bank Data, accessed in March 2017, created by UIS-AIMS, UNESCO Bangkok</a:t>
            </a:r>
          </a:p>
        </p:txBody>
      </p:sp>
      <p:sp>
        <p:nvSpPr>
          <p:cNvPr id="9" name="Content Placeholder 2"/>
          <p:cNvSpPr txBox="1">
            <a:spLocks/>
          </p:cNvSpPr>
          <p:nvPr/>
        </p:nvSpPr>
        <p:spPr>
          <a:xfrm>
            <a:off x="7273989" y="713100"/>
            <a:ext cx="4462272"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200" i="1" dirty="0"/>
          </a:p>
        </p:txBody>
      </p:sp>
      <p:sp>
        <p:nvSpPr>
          <p:cNvPr id="11" name="Content Placeholder 2"/>
          <p:cNvSpPr txBox="1">
            <a:spLocks/>
          </p:cNvSpPr>
          <p:nvPr/>
        </p:nvSpPr>
        <p:spPr>
          <a:xfrm>
            <a:off x="6143065" y="1012641"/>
            <a:ext cx="5731438" cy="483854"/>
          </a:xfrm>
          <a:prstGeom prst="rect">
            <a:avLst/>
          </a:prstGeom>
          <a:ln>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1800" b="1" i="1" dirty="0">
                <a:solidFill>
                  <a:schemeClr val="tx2"/>
                </a:solidFill>
                <a:latin typeface="Calibri" panose="020F0502020204030204" pitchFamily="34" charset="0"/>
              </a:rPr>
              <a:t>Youth Unemployment Rate</a:t>
            </a:r>
          </a:p>
          <a:p>
            <a:pPr marL="0" indent="0" algn="ctr">
              <a:spcBef>
                <a:spcPts val="0"/>
              </a:spcBef>
              <a:buNone/>
            </a:pPr>
            <a:r>
              <a:rPr lang="en-US" sz="1400" i="1" dirty="0">
                <a:solidFill>
                  <a:schemeClr val="tx2"/>
                </a:solidFill>
                <a:latin typeface="Calibri" panose="020F0502020204030204" pitchFamily="34" charset="0"/>
              </a:rPr>
              <a:t>Percentage of total labor force aged 15 to 24 (modeled ILO estimate)</a:t>
            </a:r>
          </a:p>
        </p:txBody>
      </p:sp>
      <p:pic>
        <p:nvPicPr>
          <p:cNvPr id="2" name="Picture 1"/>
          <p:cNvPicPr>
            <a:picLocks noChangeAspect="1"/>
          </p:cNvPicPr>
          <p:nvPr/>
        </p:nvPicPr>
        <p:blipFill>
          <a:blip r:embed="rId3"/>
          <a:stretch>
            <a:fillRect/>
          </a:stretch>
        </p:blipFill>
        <p:spPr>
          <a:xfrm>
            <a:off x="2336800" y="1622278"/>
            <a:ext cx="7972425" cy="485775"/>
          </a:xfrm>
          <a:prstGeom prst="rect">
            <a:avLst/>
          </a:prstGeom>
        </p:spPr>
      </p:pic>
      <p:sp>
        <p:nvSpPr>
          <p:cNvPr id="10" name="Content Placeholder 2"/>
          <p:cNvSpPr txBox="1">
            <a:spLocks/>
          </p:cNvSpPr>
          <p:nvPr/>
        </p:nvSpPr>
        <p:spPr>
          <a:xfrm>
            <a:off x="348133" y="1013924"/>
            <a:ext cx="5731438" cy="483854"/>
          </a:xfrm>
          <a:prstGeom prst="rect">
            <a:avLst/>
          </a:prstGeom>
          <a:ln>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1800" b="1" i="1" dirty="0">
                <a:solidFill>
                  <a:schemeClr val="tx2"/>
                </a:solidFill>
                <a:latin typeface="Calibri" panose="020F0502020204030204" pitchFamily="34" charset="0"/>
                <a:cs typeface="Arial" panose="020B0604020202020204" pitchFamily="34" charset="0"/>
              </a:rPr>
              <a:t>Unemployment Rate</a:t>
            </a:r>
          </a:p>
          <a:p>
            <a:pPr marL="0" indent="0" algn="ctr">
              <a:spcBef>
                <a:spcPts val="0"/>
              </a:spcBef>
              <a:buNone/>
            </a:pPr>
            <a:r>
              <a:rPr lang="en-US" sz="1400" i="1" dirty="0">
                <a:solidFill>
                  <a:schemeClr val="tx2"/>
                </a:solidFill>
                <a:latin typeface="Calibri" panose="020F0502020204030204" pitchFamily="34" charset="0"/>
                <a:cs typeface="Arial" panose="020B0604020202020204" pitchFamily="34" charset="0"/>
              </a:rPr>
              <a:t>Percentage of total labor force (modeled ILO estimate)</a:t>
            </a:r>
          </a:p>
        </p:txBody>
      </p:sp>
      <p:graphicFrame>
        <p:nvGraphicFramePr>
          <p:cNvPr id="12" name="Chart 11"/>
          <p:cNvGraphicFramePr>
            <a:graphicFrameLocks/>
          </p:cNvGraphicFramePr>
          <p:nvPr>
            <p:extLst/>
          </p:nvPr>
        </p:nvGraphicFramePr>
        <p:xfrm>
          <a:off x="150812" y="2198991"/>
          <a:ext cx="5852160" cy="35935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p:cNvGraphicFramePr>
            <a:graphicFrameLocks/>
          </p:cNvGraphicFramePr>
          <p:nvPr>
            <p:extLst/>
          </p:nvPr>
        </p:nvGraphicFramePr>
        <p:xfrm>
          <a:off x="5964163" y="2190611"/>
          <a:ext cx="5852160" cy="3590925"/>
        </p:xfrm>
        <a:graphic>
          <a:graphicData uri="http://schemas.openxmlformats.org/drawingml/2006/chart">
            <c:chart xmlns:c="http://schemas.openxmlformats.org/drawingml/2006/chart" xmlns:r="http://schemas.openxmlformats.org/officeDocument/2006/relationships" r:id="rId5"/>
          </a:graphicData>
        </a:graphic>
      </p:graphicFrame>
      <p:sp>
        <p:nvSpPr>
          <p:cNvPr id="14" name="Rectangle 13"/>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7" name="Title 3"/>
          <p:cNvSpPr>
            <a:spLocks noGrp="1"/>
          </p:cNvSpPr>
          <p:nvPr>
            <p:ph type="title"/>
          </p:nvPr>
        </p:nvSpPr>
        <p:spPr>
          <a:xfrm>
            <a:off x="-1" y="0"/>
            <a:ext cx="12188825" cy="994172"/>
          </a:xfrm>
        </p:spPr>
        <p:txBody>
          <a:bodyPr/>
          <a:lstStyle/>
          <a:p>
            <a:pPr algn="ctr"/>
            <a:r>
              <a:rPr lang="en-US" b="1" dirty="0">
                <a:solidFill>
                  <a:srgbClr val="0077D4"/>
                </a:solidFill>
                <a:latin typeface="+mn-lt"/>
              </a:rPr>
              <a:t>Persistent unemployment and vulnerable youths</a:t>
            </a:r>
          </a:p>
        </p:txBody>
      </p:sp>
      <p:sp>
        <p:nvSpPr>
          <p:cNvPr id="3" name="Slide Number Placeholder 2"/>
          <p:cNvSpPr>
            <a:spLocks noGrp="1"/>
          </p:cNvSpPr>
          <p:nvPr>
            <p:ph type="sldNum" sz="quarter" idx="4"/>
          </p:nvPr>
        </p:nvSpPr>
        <p:spPr/>
        <p:txBody>
          <a:bodyPr/>
          <a:lstStyle/>
          <a:p>
            <a:fld id="{F36C87F6-986D-49E6-AF40-1B3A1EE8064D}" type="slidenum">
              <a:rPr lang="en-GB" smtClean="0"/>
              <a:pPr/>
              <a:t>12</a:t>
            </a:fld>
            <a:endParaRPr lang="en-GB" dirty="0"/>
          </a:p>
        </p:txBody>
      </p:sp>
      <p:sp>
        <p:nvSpPr>
          <p:cNvPr id="4" name="Footer Placeholder 3"/>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24424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a:graphicFrameLocks/>
          </p:cNvGraphicFramePr>
          <p:nvPr>
            <p:extLst>
              <p:ext uri="{D42A27DB-BD31-4B8C-83A1-F6EECF244321}">
                <p14:modId xmlns:p14="http://schemas.microsoft.com/office/powerpoint/2010/main" val="2257926211"/>
              </p:ext>
            </p:extLst>
          </p:nvPr>
        </p:nvGraphicFramePr>
        <p:xfrm>
          <a:off x="1772681" y="1575699"/>
          <a:ext cx="8229599" cy="3792078"/>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225425" y="6194047"/>
            <a:ext cx="11963400" cy="369332"/>
          </a:xfrm>
          <a:prstGeom prst="rect">
            <a:avLst/>
          </a:prstGeom>
          <a:noFill/>
        </p:spPr>
        <p:txBody>
          <a:bodyPr wrap="square" rtlCol="0" anchor="ctr">
            <a:spAutoFit/>
          </a:bodyPr>
          <a:lstStyle/>
          <a:p>
            <a:pPr>
              <a:lnSpc>
                <a:spcPct val="90000"/>
              </a:lnSpc>
            </a:pPr>
            <a:r>
              <a:rPr lang="en-US" sz="1000" dirty="0">
                <a:solidFill>
                  <a:schemeClr val="tx2"/>
                </a:solidFill>
                <a:latin typeface="Calibri (Body)"/>
              </a:rPr>
              <a:t>Note: Data range from 2008 to 2014</a:t>
            </a:r>
          </a:p>
          <a:p>
            <a:pPr>
              <a:lnSpc>
                <a:spcPct val="90000"/>
              </a:lnSpc>
            </a:pPr>
            <a:r>
              <a:rPr lang="en-US" sz="1000" dirty="0">
                <a:solidFill>
                  <a:schemeClr val="tx2"/>
                </a:solidFill>
                <a:latin typeface="Calibri (Body)"/>
              </a:rPr>
              <a:t>Source: UNDP, 2016. </a:t>
            </a:r>
            <a:r>
              <a:rPr lang="en-US" sz="1000" i="1" dirty="0">
                <a:solidFill>
                  <a:schemeClr val="tx2"/>
                </a:solidFill>
                <a:latin typeface="Calibri (Body)"/>
              </a:rPr>
              <a:t>Asia-Pacific Human Development Report</a:t>
            </a:r>
            <a:r>
              <a:rPr lang="en-US" sz="1000" dirty="0">
                <a:solidFill>
                  <a:schemeClr val="tx2"/>
                </a:solidFill>
                <a:latin typeface="Calibri (Body)"/>
              </a:rPr>
              <a:t>: World Economic Forum (2013), The Global Competitiveness Report. Geneva </a:t>
            </a:r>
          </a:p>
        </p:txBody>
      </p:sp>
      <p:sp>
        <p:nvSpPr>
          <p:cNvPr id="16" name="Content Placeholder 2"/>
          <p:cNvSpPr>
            <a:spLocks noGrp="1"/>
          </p:cNvSpPr>
          <p:nvPr>
            <p:ph idx="1"/>
          </p:nvPr>
        </p:nvSpPr>
        <p:spPr>
          <a:xfrm>
            <a:off x="255213" y="5312179"/>
            <a:ext cx="11736387" cy="1032657"/>
          </a:xfrm>
        </p:spPr>
        <p:txBody>
          <a:bodyPr anchor="ctr">
            <a:noAutofit/>
          </a:bodyPr>
          <a:lstStyle/>
          <a:p>
            <a:r>
              <a:rPr lang="en-US" sz="2200" cap="none" dirty="0">
                <a:latin typeface="Calibri" panose="020F0502020204030204" pitchFamily="34" charset="0"/>
                <a:cs typeface="Arial" panose="020B0604020202020204" pitchFamily="34" charset="0"/>
              </a:rPr>
              <a:t>Among 358 million global youth who are not in school, training or employment, </a:t>
            </a:r>
            <a:r>
              <a:rPr lang="en-US" sz="2200" cap="none" dirty="0">
                <a:solidFill>
                  <a:srgbClr val="F20253"/>
                </a:solidFill>
                <a:latin typeface="Calibri" panose="020F0502020204030204" pitchFamily="34" charset="0"/>
                <a:cs typeface="Arial" panose="020B0604020202020204" pitchFamily="34" charset="0"/>
              </a:rPr>
              <a:t>220 million </a:t>
            </a:r>
            <a:r>
              <a:rPr lang="en-US" sz="2200" cap="none" dirty="0">
                <a:latin typeface="Calibri" panose="020F0502020204030204" pitchFamily="34" charset="0"/>
                <a:cs typeface="Arial" panose="020B0604020202020204" pitchFamily="34" charset="0"/>
              </a:rPr>
              <a:t>are in Asia and the pacific, of whom 101 million live in South Asia</a:t>
            </a:r>
          </a:p>
        </p:txBody>
      </p:sp>
      <p:sp>
        <p:nvSpPr>
          <p:cNvPr id="21" name="Content Placeholder 2"/>
          <p:cNvSpPr txBox="1">
            <a:spLocks/>
          </p:cNvSpPr>
          <p:nvPr/>
        </p:nvSpPr>
        <p:spPr>
          <a:xfrm>
            <a:off x="836612" y="2401637"/>
            <a:ext cx="9143999"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600" i="1" dirty="0"/>
          </a:p>
        </p:txBody>
      </p:sp>
      <p:sp>
        <p:nvSpPr>
          <p:cNvPr id="8" name="Rectangle 7"/>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1"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Share of youth not in education, employment, or training (%  of youth population)</a:t>
            </a:r>
          </a:p>
        </p:txBody>
      </p:sp>
      <p:sp>
        <p:nvSpPr>
          <p:cNvPr id="12" name="Title 3"/>
          <p:cNvSpPr>
            <a:spLocks noGrp="1"/>
          </p:cNvSpPr>
          <p:nvPr>
            <p:ph type="title"/>
          </p:nvPr>
        </p:nvSpPr>
        <p:spPr>
          <a:xfrm>
            <a:off x="-1" y="0"/>
            <a:ext cx="12188825" cy="994172"/>
          </a:xfrm>
        </p:spPr>
        <p:txBody>
          <a:bodyPr/>
          <a:lstStyle/>
          <a:p>
            <a:pPr algn="ctr"/>
            <a:r>
              <a:rPr lang="en-US" b="1" dirty="0">
                <a:solidFill>
                  <a:srgbClr val="0077D4"/>
                </a:solidFill>
                <a:latin typeface="+mn-lt"/>
              </a:rPr>
              <a:t>Youth vulnerability – socioeconomic exclusion</a:t>
            </a:r>
          </a:p>
        </p:txBody>
      </p:sp>
      <p:sp>
        <p:nvSpPr>
          <p:cNvPr id="2" name="Slide Number Placeholder 1"/>
          <p:cNvSpPr>
            <a:spLocks noGrp="1"/>
          </p:cNvSpPr>
          <p:nvPr>
            <p:ph type="sldNum" sz="quarter" idx="11"/>
          </p:nvPr>
        </p:nvSpPr>
        <p:spPr/>
        <p:txBody>
          <a:bodyPr/>
          <a:lstStyle/>
          <a:p>
            <a:fld id="{F36C87F6-986D-49E6-AF40-1B3A1EE8064D}" type="slidenum">
              <a:rPr lang="en-GB" smtClean="0"/>
              <a:pPr/>
              <a:t>13</a:t>
            </a:fld>
            <a:endParaRPr lang="en-GB" dirty="0"/>
          </a:p>
        </p:txBody>
      </p:sp>
      <p:sp>
        <p:nvSpPr>
          <p:cNvPr id="3" name="Footer Placeholder 2"/>
          <p:cNvSpPr>
            <a:spLocks noGrp="1"/>
          </p:cNvSpPr>
          <p:nvPr>
            <p:ph type="ftr" sz="quarter" idx="10"/>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31739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274731" y="5604625"/>
            <a:ext cx="11658599" cy="754393"/>
          </a:xfrm>
        </p:spPr>
        <p:txBody>
          <a:bodyPr anchor="ctr">
            <a:noAutofit/>
          </a:bodyPr>
          <a:lstStyle/>
          <a:p>
            <a:pPr marL="0" indent="0">
              <a:spcBef>
                <a:spcPts val="0"/>
              </a:spcBef>
              <a:spcAft>
                <a:spcPts val="1000"/>
              </a:spcAft>
              <a:buNone/>
            </a:pPr>
            <a:r>
              <a:rPr lang="en-US" sz="2000" dirty="0">
                <a:solidFill>
                  <a:schemeClr val="tx2"/>
                </a:solidFill>
                <a:latin typeface="Calibri" panose="020F0502020204030204" pitchFamily="34" charset="0"/>
              </a:rPr>
              <a:t>Vulnerable forms of employment are expected to remain above </a:t>
            </a:r>
            <a:r>
              <a:rPr lang="en-US" sz="2000" b="1" dirty="0">
                <a:solidFill>
                  <a:srgbClr val="F20253"/>
                </a:solidFill>
                <a:latin typeface="Calibri" panose="020F0502020204030204" pitchFamily="34" charset="0"/>
              </a:rPr>
              <a:t>42%</a:t>
            </a:r>
            <a:r>
              <a:rPr lang="en-US" sz="2000" dirty="0">
                <a:solidFill>
                  <a:schemeClr val="tx2"/>
                </a:solidFill>
                <a:latin typeface="Calibri" panose="020F0502020204030204" pitchFamily="34" charset="0"/>
              </a:rPr>
              <a:t> of total employment in 2017, accounting for </a:t>
            </a:r>
            <a:r>
              <a:rPr lang="en-US" sz="2000" b="1" dirty="0">
                <a:solidFill>
                  <a:srgbClr val="F20253"/>
                </a:solidFill>
                <a:latin typeface="Calibri" panose="020F0502020204030204" pitchFamily="34" charset="0"/>
              </a:rPr>
              <a:t>1.4 billion people </a:t>
            </a:r>
            <a:r>
              <a:rPr lang="en-US" sz="2000" dirty="0">
                <a:solidFill>
                  <a:schemeClr val="tx2"/>
                </a:solidFill>
                <a:latin typeface="Calibri" panose="020F0502020204030204" pitchFamily="34" charset="0"/>
              </a:rPr>
              <a:t>worldwide, mainly concentrate in developing counties</a:t>
            </a:r>
          </a:p>
        </p:txBody>
      </p:sp>
      <p:sp>
        <p:nvSpPr>
          <p:cNvPr id="15" name="TextBox 14"/>
          <p:cNvSpPr txBox="1"/>
          <p:nvPr/>
        </p:nvSpPr>
        <p:spPr>
          <a:xfrm>
            <a:off x="227012" y="6306979"/>
            <a:ext cx="8915400" cy="246221"/>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Source: ILO. Maps and Charts for World Employment and Social Outlook –Trend 2017, accessed in March 2017</a:t>
            </a:r>
          </a:p>
        </p:txBody>
      </p:sp>
      <p:sp>
        <p:nvSpPr>
          <p:cNvPr id="9" name="Content Placeholder 2"/>
          <p:cNvSpPr txBox="1">
            <a:spLocks/>
          </p:cNvSpPr>
          <p:nvPr/>
        </p:nvSpPr>
        <p:spPr>
          <a:xfrm>
            <a:off x="7273989" y="713100"/>
            <a:ext cx="4462272"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200" i="1" dirty="0"/>
          </a:p>
        </p:txBody>
      </p:sp>
      <p:pic>
        <p:nvPicPr>
          <p:cNvPr id="2" name="Picture 1"/>
          <p:cNvPicPr>
            <a:picLocks noChangeAspect="1"/>
          </p:cNvPicPr>
          <p:nvPr/>
        </p:nvPicPr>
        <p:blipFill>
          <a:blip r:embed="rId3"/>
          <a:stretch>
            <a:fillRect/>
          </a:stretch>
        </p:blipFill>
        <p:spPr>
          <a:xfrm>
            <a:off x="2132012" y="1465014"/>
            <a:ext cx="7600951" cy="4249986"/>
          </a:xfrm>
          <a:prstGeom prst="rect">
            <a:avLst/>
          </a:prstGeom>
        </p:spPr>
      </p:pic>
      <p:sp>
        <p:nvSpPr>
          <p:cNvPr id="10" name="Rectangle 9"/>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4" name="Title 3"/>
          <p:cNvSpPr>
            <a:spLocks noGrp="1"/>
          </p:cNvSpPr>
          <p:nvPr>
            <p:ph type="title"/>
          </p:nvPr>
        </p:nvSpPr>
        <p:spPr>
          <a:xfrm>
            <a:off x="-1" y="0"/>
            <a:ext cx="12188825" cy="994172"/>
          </a:xfrm>
        </p:spPr>
        <p:txBody>
          <a:bodyPr/>
          <a:lstStyle/>
          <a:p>
            <a:pPr algn="ctr"/>
            <a:r>
              <a:rPr lang="en-US" b="1" dirty="0">
                <a:solidFill>
                  <a:srgbClr val="0077D4"/>
                </a:solidFill>
                <a:latin typeface="+mn-lt"/>
              </a:rPr>
              <a:t>Informal and vulnerable employment</a:t>
            </a:r>
          </a:p>
        </p:txBody>
      </p:sp>
      <p:sp>
        <p:nvSpPr>
          <p:cNvPr id="16" name="Title 3"/>
          <p:cNvSpPr txBox="1">
            <a:spLocks/>
          </p:cNvSpPr>
          <p:nvPr/>
        </p:nvSpPr>
        <p:spPr>
          <a:xfrm>
            <a:off x="0" y="609600"/>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Percentage of own-account workers contributing family workers </a:t>
            </a:r>
          </a:p>
          <a:p>
            <a:pPr algn="ctr"/>
            <a:r>
              <a:rPr lang="en-US" sz="2000" dirty="0">
                <a:solidFill>
                  <a:schemeClr val="tx2"/>
                </a:solidFill>
                <a:latin typeface="+mn-lt"/>
              </a:rPr>
              <a:t>(vulnerable employment) as share of total employment</a:t>
            </a:r>
          </a:p>
        </p:txBody>
      </p:sp>
      <p:sp>
        <p:nvSpPr>
          <p:cNvPr id="3" name="Slide Number Placeholder 2"/>
          <p:cNvSpPr>
            <a:spLocks noGrp="1"/>
          </p:cNvSpPr>
          <p:nvPr>
            <p:ph type="sldNum" sz="quarter" idx="4"/>
          </p:nvPr>
        </p:nvSpPr>
        <p:spPr/>
        <p:txBody>
          <a:bodyPr/>
          <a:lstStyle/>
          <a:p>
            <a:fld id="{F36C87F6-986D-49E6-AF40-1B3A1EE8064D}" type="slidenum">
              <a:rPr lang="en-GB" smtClean="0"/>
              <a:pPr/>
              <a:t>14</a:t>
            </a:fld>
            <a:endParaRPr lang="en-GB" dirty="0"/>
          </a:p>
        </p:txBody>
      </p:sp>
      <p:sp>
        <p:nvSpPr>
          <p:cNvPr id="4" name="Footer Placeholder 3"/>
          <p:cNvSpPr>
            <a:spLocks noGrp="1"/>
          </p:cNvSpPr>
          <p:nvPr>
            <p:ph type="ftr" sz="quarter" idx="3"/>
          </p:nvPr>
        </p:nvSpPr>
        <p:spPr>
          <a:xfrm>
            <a:off x="150811" y="6537554"/>
            <a:ext cx="11585449" cy="182333"/>
          </a:xfrm>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9126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375418" y="5581378"/>
            <a:ext cx="11357794" cy="782722"/>
          </a:xfrm>
        </p:spPr>
        <p:txBody>
          <a:bodyPr anchor="ctr">
            <a:noAutofit/>
          </a:bodyPr>
          <a:lstStyle/>
          <a:p>
            <a:pPr marL="0" indent="0">
              <a:buNone/>
            </a:pPr>
            <a:r>
              <a:rPr lang="en-US" sz="2200" dirty="0">
                <a:solidFill>
                  <a:schemeClr val="tx2"/>
                </a:solidFill>
                <a:latin typeface="Calibri" panose="020F0502020204030204" pitchFamily="34" charset="0"/>
              </a:rPr>
              <a:t>Cross-country data on child labor and economic growth suggests a strong negative correlation between economic status and child labor</a:t>
            </a:r>
          </a:p>
        </p:txBody>
      </p:sp>
      <p:pic>
        <p:nvPicPr>
          <p:cNvPr id="2" name="Picture 1"/>
          <p:cNvPicPr>
            <a:picLocks noChangeAspect="1"/>
          </p:cNvPicPr>
          <p:nvPr/>
        </p:nvPicPr>
        <p:blipFill>
          <a:blip r:embed="rId3"/>
          <a:stretch>
            <a:fillRect/>
          </a:stretch>
        </p:blipFill>
        <p:spPr>
          <a:xfrm>
            <a:off x="1622959" y="1546171"/>
            <a:ext cx="8662987" cy="3882712"/>
          </a:xfrm>
          <a:prstGeom prst="rect">
            <a:avLst/>
          </a:prstGeom>
        </p:spPr>
      </p:pic>
      <p:sp>
        <p:nvSpPr>
          <p:cNvPr id="10" name="TextBox 9"/>
          <p:cNvSpPr txBox="1"/>
          <p:nvPr/>
        </p:nvSpPr>
        <p:spPr>
          <a:xfrm>
            <a:off x="3046412" y="6094073"/>
            <a:ext cx="8915400" cy="400110"/>
          </a:xfrm>
          <a:prstGeom prst="rect">
            <a:avLst/>
          </a:prstGeom>
          <a:noFill/>
        </p:spPr>
        <p:txBody>
          <a:bodyPr wrap="square" rtlCol="0" anchor="ctr">
            <a:spAutoFit/>
          </a:bodyPr>
          <a:lstStyle/>
          <a:p>
            <a:pPr algn="r"/>
            <a:r>
              <a:rPr lang="en-US" sz="1000" dirty="0">
                <a:solidFill>
                  <a:schemeClr val="tx2"/>
                </a:solidFill>
                <a:latin typeface="Arial" panose="020B0604020202020204" pitchFamily="34" charset="0"/>
                <a:cs typeface="Arial" panose="020B0604020202020204" pitchFamily="34" charset="0"/>
              </a:rPr>
              <a:t>Note: the bubbles represent the population aged 5 to 14</a:t>
            </a:r>
          </a:p>
          <a:p>
            <a:pPr algn="r"/>
            <a:r>
              <a:rPr lang="en-US" sz="1000" dirty="0">
                <a:solidFill>
                  <a:schemeClr val="tx2"/>
                </a:solidFill>
                <a:latin typeface="Arial" panose="020B0604020202020204" pitchFamily="34" charset="0"/>
                <a:cs typeface="Arial" panose="020B0604020202020204" pitchFamily="34" charset="0"/>
              </a:rPr>
              <a:t>Source: Our World in Data, </a:t>
            </a:r>
            <a:r>
              <a:rPr lang="en-US" sz="1000" dirty="0">
                <a:solidFill>
                  <a:schemeClr val="tx2"/>
                </a:solidFill>
                <a:latin typeface="Arial" panose="020B0604020202020204" pitchFamily="34" charset="0"/>
                <a:cs typeface="Arial" panose="020B0604020202020204" pitchFamily="34" charset="0"/>
                <a:hlinkClick r:id="rId4"/>
              </a:rPr>
              <a:t>https://ourworldindata.org/</a:t>
            </a:r>
            <a:r>
              <a:rPr lang="en-US" sz="1000" dirty="0">
                <a:solidFill>
                  <a:schemeClr val="tx2"/>
                </a:solidFill>
                <a:latin typeface="Arial" panose="020B0604020202020204" pitchFamily="34" charset="0"/>
                <a:cs typeface="Arial" panose="020B0604020202020204" pitchFamily="34" charset="0"/>
              </a:rPr>
              <a:t>, accessed in March 2017</a:t>
            </a:r>
          </a:p>
        </p:txBody>
      </p:sp>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pic>
        <p:nvPicPr>
          <p:cNvPr id="4" name="Picture 3"/>
          <p:cNvPicPr>
            <a:picLocks noChangeAspect="1"/>
          </p:cNvPicPr>
          <p:nvPr/>
        </p:nvPicPr>
        <p:blipFill>
          <a:blip r:embed="rId5"/>
          <a:stretch>
            <a:fillRect/>
          </a:stretch>
        </p:blipFill>
        <p:spPr>
          <a:xfrm>
            <a:off x="7145974" y="1566934"/>
            <a:ext cx="3279932" cy="1164437"/>
          </a:xfrm>
          <a:prstGeom prst="rect">
            <a:avLst/>
          </a:prstGeom>
        </p:spPr>
      </p:pic>
      <p:sp>
        <p:nvSpPr>
          <p:cNvPr id="12" name="Title 3"/>
          <p:cNvSpPr>
            <a:spLocks noGrp="1"/>
          </p:cNvSpPr>
          <p:nvPr>
            <p:ph type="title"/>
          </p:nvPr>
        </p:nvSpPr>
        <p:spPr>
          <a:xfrm>
            <a:off x="-1" y="0"/>
            <a:ext cx="12188825" cy="994172"/>
          </a:xfrm>
        </p:spPr>
        <p:txBody>
          <a:bodyPr/>
          <a:lstStyle/>
          <a:p>
            <a:pPr algn="ctr"/>
            <a:r>
              <a:rPr lang="en-US" b="1" dirty="0">
                <a:solidFill>
                  <a:srgbClr val="0077D4"/>
                </a:solidFill>
                <a:latin typeface="+mn-lt"/>
              </a:rPr>
              <a:t>child labor in </a:t>
            </a:r>
            <a:r>
              <a:rPr lang="en-US" b="1" dirty="0" err="1">
                <a:solidFill>
                  <a:srgbClr val="0077D4"/>
                </a:solidFill>
                <a:latin typeface="+mn-lt"/>
              </a:rPr>
              <a:t>asia</a:t>
            </a:r>
            <a:r>
              <a:rPr lang="en-US" b="1" dirty="0">
                <a:solidFill>
                  <a:srgbClr val="0077D4"/>
                </a:solidFill>
                <a:latin typeface="+mn-lt"/>
              </a:rPr>
              <a:t>: remaining challenge</a:t>
            </a:r>
          </a:p>
        </p:txBody>
      </p:sp>
      <p:sp>
        <p:nvSpPr>
          <p:cNvPr id="13"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Share of children aged 7 to 14 involved in economic activity by </a:t>
            </a:r>
            <a:r>
              <a:rPr lang="en-US" sz="2000" dirty="0" err="1">
                <a:solidFill>
                  <a:schemeClr val="tx2"/>
                </a:solidFill>
                <a:latin typeface="+mn-lt"/>
              </a:rPr>
              <a:t>gdp</a:t>
            </a:r>
            <a:r>
              <a:rPr lang="en-US" sz="2000" dirty="0">
                <a:solidFill>
                  <a:schemeClr val="tx2"/>
                </a:solidFill>
                <a:latin typeface="+mn-lt"/>
              </a:rPr>
              <a:t> per capita</a:t>
            </a:r>
          </a:p>
        </p:txBody>
      </p:sp>
      <p:sp>
        <p:nvSpPr>
          <p:cNvPr id="3" name="Slide Number Placeholder 2"/>
          <p:cNvSpPr>
            <a:spLocks noGrp="1"/>
          </p:cNvSpPr>
          <p:nvPr>
            <p:ph type="sldNum" sz="quarter" idx="4"/>
          </p:nvPr>
        </p:nvSpPr>
        <p:spPr/>
        <p:txBody>
          <a:bodyPr/>
          <a:lstStyle/>
          <a:p>
            <a:fld id="{F36C87F6-986D-49E6-AF40-1B3A1EE8064D}" type="slidenum">
              <a:rPr lang="en-GB" smtClean="0"/>
              <a:pPr/>
              <a:t>15</a:t>
            </a:fld>
            <a:endParaRPr lang="en-GB" dirty="0"/>
          </a:p>
        </p:txBody>
      </p:sp>
      <p:sp>
        <p:nvSpPr>
          <p:cNvPr id="5" name="Footer Placeholder 4"/>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
        <p:nvSpPr>
          <p:cNvPr id="14" name="Oval 13"/>
          <p:cNvSpPr/>
          <p:nvPr/>
        </p:nvSpPr>
        <p:spPr>
          <a:xfrm>
            <a:off x="3218995" y="3774699"/>
            <a:ext cx="762000" cy="30480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400"/>
          </a:p>
        </p:txBody>
      </p:sp>
    </p:spTree>
    <p:extLst>
      <p:ext uri="{BB962C8B-B14F-4D97-AF65-F5344CB8AC3E}">
        <p14:creationId xmlns:p14="http://schemas.microsoft.com/office/powerpoint/2010/main" val="3396690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1" y="0"/>
            <a:ext cx="12188825" cy="994172"/>
          </a:xfrm>
        </p:spPr>
        <p:txBody>
          <a:bodyPr/>
          <a:lstStyle/>
          <a:p>
            <a:pPr algn="ctr"/>
            <a:r>
              <a:rPr lang="en-US" b="1" dirty="0">
                <a:solidFill>
                  <a:srgbClr val="0077D4"/>
                </a:solidFill>
                <a:latin typeface="+mn-lt"/>
              </a:rPr>
              <a:t>Technological Advances and divide</a:t>
            </a:r>
          </a:p>
        </p:txBody>
      </p:sp>
      <p:sp>
        <p:nvSpPr>
          <p:cNvPr id="13" name="TextBox 12"/>
          <p:cNvSpPr txBox="1"/>
          <p:nvPr/>
        </p:nvSpPr>
        <p:spPr>
          <a:xfrm>
            <a:off x="260952" y="6117603"/>
            <a:ext cx="10515600"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ICT development index consists of three broad concepts: ICT readiness, ICT use, and ICT capability. Combining the total 11 indicators one benchmark measure.</a:t>
            </a:r>
          </a:p>
          <a:p>
            <a:r>
              <a:rPr lang="en-US" sz="1000" dirty="0">
                <a:solidFill>
                  <a:schemeClr val="tx2"/>
                </a:solidFill>
                <a:latin typeface="Calibri" panose="020F0502020204030204" pitchFamily="34" charset="0"/>
              </a:rPr>
              <a:t>Source: ICT Development Index 2016, </a:t>
            </a:r>
            <a:r>
              <a:rPr lang="en-US" sz="1000" dirty="0">
                <a:solidFill>
                  <a:schemeClr val="tx2"/>
                </a:solidFill>
                <a:latin typeface="Calibri" panose="020F0502020204030204" pitchFamily="34" charset="0"/>
                <a:hlinkClick r:id="rId3"/>
              </a:rPr>
              <a:t>http://www.itu.int/net4/ITU-D/idi/2016/</a:t>
            </a:r>
            <a:r>
              <a:rPr lang="en-US" sz="1000" dirty="0">
                <a:solidFill>
                  <a:schemeClr val="tx2"/>
                </a:solidFill>
                <a:latin typeface="Calibri" panose="020F0502020204030204" pitchFamily="34" charset="0"/>
              </a:rPr>
              <a:t>, accessed in March 2017, created by UIS-AIMS, UNESCO Bangkok</a:t>
            </a:r>
          </a:p>
        </p:txBody>
      </p:sp>
      <p:graphicFrame>
        <p:nvGraphicFramePr>
          <p:cNvPr id="14" name="Chart 13"/>
          <p:cNvGraphicFramePr>
            <a:graphicFrameLocks/>
          </p:cNvGraphicFramePr>
          <p:nvPr>
            <p:extLst/>
          </p:nvPr>
        </p:nvGraphicFramePr>
        <p:xfrm>
          <a:off x="1584444" y="1041386"/>
          <a:ext cx="4441389" cy="345441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Table 14"/>
          <p:cNvGraphicFramePr>
            <a:graphicFrameLocks noGrp="1"/>
          </p:cNvGraphicFramePr>
          <p:nvPr>
            <p:extLst/>
          </p:nvPr>
        </p:nvGraphicFramePr>
        <p:xfrm>
          <a:off x="6399212" y="1346918"/>
          <a:ext cx="4567427" cy="2652249"/>
        </p:xfrm>
        <a:graphic>
          <a:graphicData uri="http://schemas.openxmlformats.org/drawingml/2006/table">
            <a:tbl>
              <a:tblPr firstRow="1" bandRow="1">
                <a:tableStyleId>{74C1A8A3-306A-4EB7-A6B1-4F7E0EB9C5D6}</a:tableStyleId>
              </a:tblPr>
              <a:tblGrid>
                <a:gridCol w="535626">
                  <a:extLst>
                    <a:ext uri="{9D8B030D-6E8A-4147-A177-3AD203B41FA5}">
                      <a16:colId xmlns:a16="http://schemas.microsoft.com/office/drawing/2014/main" val="2025366810"/>
                    </a:ext>
                  </a:extLst>
                </a:gridCol>
                <a:gridCol w="1200513">
                  <a:extLst>
                    <a:ext uri="{9D8B030D-6E8A-4147-A177-3AD203B41FA5}">
                      <a16:colId xmlns:a16="http://schemas.microsoft.com/office/drawing/2014/main" val="296647686"/>
                    </a:ext>
                  </a:extLst>
                </a:gridCol>
                <a:gridCol w="668308">
                  <a:extLst>
                    <a:ext uri="{9D8B030D-6E8A-4147-A177-3AD203B41FA5}">
                      <a16:colId xmlns:a16="http://schemas.microsoft.com/office/drawing/2014/main" val="171949951"/>
                    </a:ext>
                  </a:extLst>
                </a:gridCol>
                <a:gridCol w="1495394">
                  <a:extLst>
                    <a:ext uri="{9D8B030D-6E8A-4147-A177-3AD203B41FA5}">
                      <a16:colId xmlns:a16="http://schemas.microsoft.com/office/drawing/2014/main" val="3657106647"/>
                    </a:ext>
                  </a:extLst>
                </a:gridCol>
                <a:gridCol w="667586">
                  <a:extLst>
                    <a:ext uri="{9D8B030D-6E8A-4147-A177-3AD203B41FA5}">
                      <a16:colId xmlns:a16="http://schemas.microsoft.com/office/drawing/2014/main" val="2683960200"/>
                    </a:ext>
                  </a:extLst>
                </a:gridCol>
              </a:tblGrid>
              <a:tr h="395939">
                <a:tc>
                  <a:txBody>
                    <a:bodyPr/>
                    <a:lstStyle/>
                    <a:p>
                      <a:pPr algn="ctr"/>
                      <a:r>
                        <a:rPr lang="en-US" sz="1100" dirty="0"/>
                        <a:t>Rank</a:t>
                      </a:r>
                    </a:p>
                  </a:txBody>
                  <a:tcPr anchor="ctr">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7D4"/>
                    </a:solidFill>
                  </a:tcPr>
                </a:tc>
                <a:tc gridSpan="2">
                  <a:txBody>
                    <a:bodyPr/>
                    <a:lstStyle/>
                    <a:p>
                      <a:pPr algn="ctr"/>
                      <a:r>
                        <a:rPr lang="en-US" sz="1200" dirty="0"/>
                        <a:t>Asia &amp; Pacific</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7D4"/>
                    </a:solidFill>
                  </a:tcPr>
                </a:tc>
                <a:tc hMerge="1">
                  <a:txBody>
                    <a:bodyPr/>
                    <a:lstStyle/>
                    <a:p>
                      <a:pPr algn="l"/>
                      <a:endParaRPr lang="en-US" sz="1200" dirty="0"/>
                    </a:p>
                  </a:txBody>
                  <a:tcPr anchor="ct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7D4"/>
                    </a:solidFill>
                  </a:tcPr>
                </a:tc>
                <a:tc gridSpan="2">
                  <a:txBody>
                    <a:bodyPr/>
                    <a:lstStyle/>
                    <a:p>
                      <a:pPr algn="ctr"/>
                      <a:r>
                        <a:rPr lang="en-US" sz="1200" dirty="0"/>
                        <a:t>Europe</a:t>
                      </a:r>
                    </a:p>
                  </a:txBody>
                  <a:tcPr anchor="ctr">
                    <a:lnL w="12700" cap="flat" cmpd="sng" algn="ctr">
                      <a:solidFill>
                        <a:schemeClr val="bg1"/>
                      </a:solid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7D4"/>
                    </a:solidFill>
                  </a:tcPr>
                </a:tc>
                <a:tc hMerge="1">
                  <a:txBody>
                    <a:bodyPr/>
                    <a:lstStyle/>
                    <a:p>
                      <a:pPr algn="l"/>
                      <a:endParaRPr lang="en-US" sz="1200" dirty="0"/>
                    </a:p>
                  </a:txBody>
                  <a:tcPr anchor="ct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7D4"/>
                    </a:solidFill>
                  </a:tcPr>
                </a:tc>
                <a:extLst>
                  <a:ext uri="{0D108BD9-81ED-4DB2-BD59-A6C34878D82A}">
                    <a16:rowId xmlns:a16="http://schemas.microsoft.com/office/drawing/2014/main" val="110467859"/>
                  </a:ext>
                </a:extLst>
              </a:tr>
              <a:tr h="488144">
                <a:tc>
                  <a:txBody>
                    <a:bodyPr/>
                    <a:lstStyle/>
                    <a:p>
                      <a:pPr algn="ctr"/>
                      <a:r>
                        <a:rPr lang="en-US" sz="1200" dirty="0"/>
                        <a:t>1.</a:t>
                      </a:r>
                    </a:p>
                  </a:txBody>
                  <a:tcPr anchor="ctr">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Republic of Korea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8.84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Iceland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8.83</a:t>
                      </a:r>
                    </a:p>
                  </a:txBody>
                  <a:tcPr anchor="ctr">
                    <a:lnL w="12700" cap="flat" cmpd="sng" algn="ctr">
                      <a:solidFill>
                        <a:schemeClr val="bg1"/>
                      </a:solidFill>
                      <a:prstDash val="solid"/>
                      <a:round/>
                      <a:headEnd type="none" w="med" len="med"/>
                      <a:tailEnd type="none" w="med" len="med"/>
                    </a:lnL>
                    <a:lnT w="1905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08708124"/>
                  </a:ext>
                </a:extLst>
              </a:tr>
              <a:tr h="488144">
                <a:tc>
                  <a:txBody>
                    <a:bodyPr/>
                    <a:lstStyle/>
                    <a:p>
                      <a:pPr algn="ctr"/>
                      <a:r>
                        <a:rPr lang="en-US" sz="1200" dirty="0"/>
                        <a:t>2.</a:t>
                      </a: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Hong Kong SAR</a:t>
                      </a:r>
                      <a:r>
                        <a:rPr lang="en-US" sz="1200" baseline="0" dirty="0"/>
                        <a:t> of China </a:t>
                      </a:r>
                      <a:endParaRPr lang="en-US" sz="12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8.46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Denmark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8.74</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58850638"/>
                  </a:ext>
                </a:extLst>
              </a:tr>
              <a:tr h="395939">
                <a:tc>
                  <a:txBody>
                    <a:bodyPr/>
                    <a:lstStyle/>
                    <a:p>
                      <a:pPr algn="ctr"/>
                      <a:r>
                        <a:rPr lang="en-US" sz="1200" dirty="0"/>
                        <a:t>3.</a:t>
                      </a: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Japan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8.37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Switzerland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8.68</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92154341"/>
                  </a:ext>
                </a:extLst>
              </a:tr>
              <a:tr h="488144">
                <a:tc>
                  <a:txBody>
                    <a:bodyPr/>
                    <a:lstStyle/>
                    <a:p>
                      <a:pPr algn="ctr"/>
                      <a:r>
                        <a:rPr lang="en-US" sz="1200" dirty="0"/>
                        <a:t>4.</a:t>
                      </a: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New Zealand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8.29</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United Kingdom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r>
                        <a:rPr lang="en-US" sz="1200" dirty="0"/>
                        <a:t>8.57</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79992901"/>
                  </a:ext>
                </a:extLst>
              </a:tr>
              <a:tr h="395939">
                <a:tc>
                  <a:txBody>
                    <a:bodyPr/>
                    <a:lstStyle/>
                    <a:p>
                      <a:pPr algn="ctr"/>
                      <a:r>
                        <a:rPr lang="en-US" sz="1200" dirty="0"/>
                        <a:t>5.</a:t>
                      </a: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l"/>
                      <a:r>
                        <a:rPr lang="en-US" sz="1200" dirty="0"/>
                        <a:t>Australia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l"/>
                      <a:r>
                        <a:rPr lang="en-US" sz="1200" dirty="0"/>
                        <a:t>8.19</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l"/>
                      <a:r>
                        <a:rPr lang="en-US" sz="1200" dirty="0"/>
                        <a:t>Sweden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l"/>
                      <a:r>
                        <a:rPr lang="en-US" sz="1200" dirty="0"/>
                        <a:t>8.45</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2186933"/>
                  </a:ext>
                </a:extLst>
              </a:tr>
            </a:tbl>
          </a:graphicData>
        </a:graphic>
      </p:graphicFrame>
      <p:sp>
        <p:nvSpPr>
          <p:cNvPr id="16" name="Content Placeholder 2"/>
          <p:cNvSpPr>
            <a:spLocks noGrp="1"/>
          </p:cNvSpPr>
          <p:nvPr>
            <p:ph idx="1"/>
          </p:nvPr>
        </p:nvSpPr>
        <p:spPr>
          <a:xfrm>
            <a:off x="234633" y="4383572"/>
            <a:ext cx="11582400" cy="1722774"/>
          </a:xfrm>
        </p:spPr>
        <p:txBody>
          <a:bodyPr anchor="ctr">
            <a:noAutofit/>
          </a:bodyPr>
          <a:lstStyle/>
          <a:p>
            <a:pPr>
              <a:buClr>
                <a:schemeClr val="tx2"/>
              </a:buClr>
            </a:pPr>
            <a:r>
              <a:rPr lang="en-US" sz="2200" dirty="0">
                <a:solidFill>
                  <a:schemeClr val="tx2"/>
                </a:solidFill>
                <a:latin typeface="Calibri" panose="020F0502020204030204" pitchFamily="34" charset="0"/>
              </a:rPr>
              <a:t>The Asia and the Pacific region is the most heterogeneous. It includes a number of top performers in the index alongside least connected countries.</a:t>
            </a:r>
          </a:p>
          <a:p>
            <a:pPr>
              <a:buClr>
                <a:schemeClr val="tx2"/>
              </a:buClr>
            </a:pPr>
            <a:endParaRPr lang="en-US" sz="200" dirty="0">
              <a:solidFill>
                <a:schemeClr val="tx2"/>
              </a:solidFill>
              <a:latin typeface="Calibri" panose="020F0502020204030204" pitchFamily="34" charset="0"/>
            </a:endParaRPr>
          </a:p>
          <a:p>
            <a:pPr>
              <a:spcBef>
                <a:spcPts val="0"/>
              </a:spcBef>
              <a:buClr>
                <a:schemeClr val="tx2"/>
              </a:buClr>
            </a:pPr>
            <a:r>
              <a:rPr lang="en-US" sz="2200" dirty="0">
                <a:solidFill>
                  <a:schemeClr val="tx2"/>
                </a:solidFill>
                <a:latin typeface="Calibri" panose="020F0502020204030204" pitchFamily="34" charset="0"/>
              </a:rPr>
              <a:t>Europe continues to lead the way in ICT development. It had the highest average IDI value among world regions (</a:t>
            </a:r>
            <a:r>
              <a:rPr lang="en-US" sz="2200" b="1" dirty="0">
                <a:solidFill>
                  <a:srgbClr val="F20253"/>
                </a:solidFill>
                <a:latin typeface="Calibri" panose="020F0502020204030204" pitchFamily="34" charset="0"/>
              </a:rPr>
              <a:t>7.35</a:t>
            </a:r>
            <a:r>
              <a:rPr lang="en-US" sz="2200" dirty="0">
                <a:solidFill>
                  <a:schemeClr val="tx2"/>
                </a:solidFill>
                <a:latin typeface="Calibri" panose="020F0502020204030204" pitchFamily="34" charset="0"/>
              </a:rPr>
              <a:t> points).</a:t>
            </a:r>
          </a:p>
        </p:txBody>
      </p:sp>
      <p:sp>
        <p:nvSpPr>
          <p:cNvPr id="7" name="Rectangle 6"/>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 name="Slide Number Placeholder 1"/>
          <p:cNvSpPr>
            <a:spLocks noGrp="1"/>
          </p:cNvSpPr>
          <p:nvPr>
            <p:ph type="sldNum" sz="quarter" idx="4"/>
          </p:nvPr>
        </p:nvSpPr>
        <p:spPr/>
        <p:txBody>
          <a:bodyPr/>
          <a:lstStyle/>
          <a:p>
            <a:fld id="{F36C87F6-986D-49E6-AF40-1B3A1EE8064D}" type="slidenum">
              <a:rPr lang="en-GB" smtClean="0"/>
              <a:pPr/>
              <a:t>16</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97108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637212" y="6310405"/>
            <a:ext cx="6324600" cy="246221"/>
          </a:xfrm>
          <a:prstGeom prst="rect">
            <a:avLst/>
          </a:prstGeom>
          <a:noFill/>
        </p:spPr>
        <p:txBody>
          <a:bodyPr wrap="square" rtlCol="0" anchor="ctr">
            <a:spAutoFit/>
          </a:bodyPr>
          <a:lstStyle/>
          <a:p>
            <a:pPr algn="r"/>
            <a:r>
              <a:rPr lang="en-US" sz="1000" dirty="0">
                <a:solidFill>
                  <a:schemeClr val="tx2"/>
                </a:solidFill>
                <a:latin typeface="Calibri" panose="020F0502020204030204" pitchFamily="34" charset="0"/>
              </a:rPr>
              <a:t>Source: International Telecommunication Union (2016).</a:t>
            </a:r>
            <a:r>
              <a:rPr lang="en-US" sz="1000" i="1" dirty="0">
                <a:solidFill>
                  <a:schemeClr val="tx2"/>
                </a:solidFill>
                <a:latin typeface="Calibri" panose="020F0502020204030204" pitchFamily="34" charset="0"/>
              </a:rPr>
              <a:t> ICT Facts and Figures 2016</a:t>
            </a:r>
            <a:r>
              <a:rPr lang="en-US" sz="1000" dirty="0">
                <a:solidFill>
                  <a:schemeClr val="tx2"/>
                </a:solidFill>
                <a:latin typeface="Calibri" panose="020F0502020204030204" pitchFamily="34" charset="0"/>
              </a:rPr>
              <a:t>.</a:t>
            </a:r>
          </a:p>
        </p:txBody>
      </p:sp>
      <p:sp>
        <p:nvSpPr>
          <p:cNvPr id="14" name="Content Placeholder 2"/>
          <p:cNvSpPr>
            <a:spLocks noGrp="1"/>
          </p:cNvSpPr>
          <p:nvPr>
            <p:ph idx="1"/>
          </p:nvPr>
        </p:nvSpPr>
        <p:spPr>
          <a:xfrm>
            <a:off x="296862" y="5388761"/>
            <a:ext cx="11506200" cy="1185183"/>
          </a:xfrm>
        </p:spPr>
        <p:txBody>
          <a:bodyPr anchor="ctr">
            <a:noAutofit/>
          </a:bodyPr>
          <a:lstStyle/>
          <a:p>
            <a:pPr>
              <a:spcBef>
                <a:spcPts val="0"/>
              </a:spcBef>
              <a:spcAft>
                <a:spcPts val="1000"/>
              </a:spcAft>
              <a:buClr>
                <a:schemeClr val="tx2"/>
              </a:buClr>
            </a:pPr>
            <a:r>
              <a:rPr lang="en-US" sz="2200" dirty="0">
                <a:solidFill>
                  <a:schemeClr val="tx2"/>
                </a:solidFill>
                <a:latin typeface="Calibri" panose="020F0502020204030204" pitchFamily="34" charset="0"/>
              </a:rPr>
              <a:t>By the end of 2016, </a:t>
            </a:r>
            <a:r>
              <a:rPr lang="en-US" sz="2200" b="1" dirty="0">
                <a:solidFill>
                  <a:srgbClr val="F20253"/>
                </a:solidFill>
                <a:latin typeface="Calibri" panose="020F0502020204030204" pitchFamily="34" charset="0"/>
              </a:rPr>
              <a:t>53%</a:t>
            </a:r>
            <a:r>
              <a:rPr lang="en-US" sz="2200" dirty="0">
                <a:solidFill>
                  <a:schemeClr val="tx2"/>
                </a:solidFill>
                <a:latin typeface="Calibri" panose="020F0502020204030204" pitchFamily="34" charset="0"/>
              </a:rPr>
              <a:t> of the world’s population (or 3.9 billion) is not using the Internet.</a:t>
            </a:r>
          </a:p>
          <a:p>
            <a:pPr>
              <a:spcBef>
                <a:spcPts val="0"/>
              </a:spcBef>
              <a:spcAft>
                <a:spcPts val="1000"/>
              </a:spcAft>
              <a:buClr>
                <a:schemeClr val="tx2"/>
              </a:buClr>
            </a:pPr>
            <a:r>
              <a:rPr lang="en-US" sz="2200" dirty="0">
                <a:solidFill>
                  <a:schemeClr val="tx2"/>
                </a:solidFill>
                <a:latin typeface="Calibri" panose="020F0502020204030204" pitchFamily="34" charset="0"/>
              </a:rPr>
              <a:t>In Asia and the Pacific, </a:t>
            </a:r>
            <a:r>
              <a:rPr lang="en-US" sz="2200" b="1" dirty="0">
                <a:solidFill>
                  <a:srgbClr val="F20253"/>
                </a:solidFill>
                <a:latin typeface="Calibri" panose="020F0502020204030204" pitchFamily="34" charset="0"/>
              </a:rPr>
              <a:t>58%</a:t>
            </a:r>
            <a:r>
              <a:rPr lang="en-US" sz="2200" dirty="0">
                <a:solidFill>
                  <a:schemeClr val="tx2"/>
                </a:solidFill>
                <a:latin typeface="Calibri" panose="020F0502020204030204" pitchFamily="34" charset="0"/>
              </a:rPr>
              <a:t> of the population is not using the Internet</a:t>
            </a:r>
          </a:p>
        </p:txBody>
      </p:sp>
      <p:pic>
        <p:nvPicPr>
          <p:cNvPr id="2" name="Picture 1"/>
          <p:cNvPicPr>
            <a:picLocks noChangeAspect="1"/>
          </p:cNvPicPr>
          <p:nvPr/>
        </p:nvPicPr>
        <p:blipFill>
          <a:blip r:embed="rId3"/>
          <a:stretch>
            <a:fillRect/>
          </a:stretch>
        </p:blipFill>
        <p:spPr>
          <a:xfrm>
            <a:off x="2404268" y="1372603"/>
            <a:ext cx="7291387" cy="4109169"/>
          </a:xfrm>
          <a:prstGeom prst="rect">
            <a:avLst/>
          </a:prstGeom>
        </p:spPr>
      </p:pic>
      <p:pic>
        <p:nvPicPr>
          <p:cNvPr id="3" name="Picture 2"/>
          <p:cNvPicPr>
            <a:picLocks noChangeAspect="1"/>
          </p:cNvPicPr>
          <p:nvPr/>
        </p:nvPicPr>
        <p:blipFill>
          <a:blip r:embed="rId4"/>
          <a:stretch>
            <a:fillRect/>
          </a:stretch>
        </p:blipFill>
        <p:spPr>
          <a:xfrm>
            <a:off x="9814392" y="4786728"/>
            <a:ext cx="637713" cy="708570"/>
          </a:xfrm>
          <a:prstGeom prst="rect">
            <a:avLst/>
          </a:prstGeom>
        </p:spPr>
      </p:pic>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1" name="Title 3"/>
          <p:cNvSpPr>
            <a:spLocks noGrp="1"/>
          </p:cNvSpPr>
          <p:nvPr>
            <p:ph type="title"/>
          </p:nvPr>
        </p:nvSpPr>
        <p:spPr>
          <a:xfrm>
            <a:off x="-1" y="0"/>
            <a:ext cx="12188825" cy="994172"/>
          </a:xfrm>
        </p:spPr>
        <p:txBody>
          <a:bodyPr/>
          <a:lstStyle/>
          <a:p>
            <a:pPr algn="ctr"/>
            <a:r>
              <a:rPr lang="en-US" b="1" dirty="0">
                <a:solidFill>
                  <a:srgbClr val="0077D4"/>
                </a:solidFill>
              </a:rPr>
              <a:t>Unequal access to information</a:t>
            </a:r>
            <a:endParaRPr lang="en-US" b="1" dirty="0">
              <a:solidFill>
                <a:srgbClr val="0077D4"/>
              </a:solidFill>
              <a:latin typeface="+mn-lt"/>
            </a:endParaRPr>
          </a:p>
        </p:txBody>
      </p:sp>
      <p:sp>
        <p:nvSpPr>
          <p:cNvPr id="12"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Percentage of population not using the internet</a:t>
            </a:r>
          </a:p>
        </p:txBody>
      </p:sp>
      <p:sp>
        <p:nvSpPr>
          <p:cNvPr id="4" name="Slide Number Placeholder 3"/>
          <p:cNvSpPr>
            <a:spLocks noGrp="1"/>
          </p:cNvSpPr>
          <p:nvPr>
            <p:ph type="sldNum" sz="quarter" idx="4"/>
          </p:nvPr>
        </p:nvSpPr>
        <p:spPr/>
        <p:txBody>
          <a:bodyPr/>
          <a:lstStyle/>
          <a:p>
            <a:fld id="{F36C87F6-986D-49E6-AF40-1B3A1EE8064D}" type="slidenum">
              <a:rPr lang="en-GB" smtClean="0"/>
              <a:pPr/>
              <a:t>17</a:t>
            </a:fld>
            <a:endParaRPr lang="en-GB" dirty="0"/>
          </a:p>
        </p:txBody>
      </p:sp>
      <p:sp>
        <p:nvSpPr>
          <p:cNvPr id="5" name="Footer Placeholder 4"/>
          <p:cNvSpPr>
            <a:spLocks noGrp="1"/>
          </p:cNvSpPr>
          <p:nvPr>
            <p:ph type="ftr" sz="quarter" idx="3"/>
          </p:nvPr>
        </p:nvSpPr>
        <p:spPr>
          <a:xfrm>
            <a:off x="150812" y="6537554"/>
            <a:ext cx="11049000" cy="182333"/>
          </a:xfrm>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53557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1" name="Title 3"/>
          <p:cNvSpPr>
            <a:spLocks noGrp="1"/>
          </p:cNvSpPr>
          <p:nvPr>
            <p:ph type="title"/>
          </p:nvPr>
        </p:nvSpPr>
        <p:spPr>
          <a:xfrm>
            <a:off x="-1" y="0"/>
            <a:ext cx="12188825" cy="994172"/>
          </a:xfrm>
        </p:spPr>
        <p:txBody>
          <a:bodyPr/>
          <a:lstStyle/>
          <a:p>
            <a:pPr algn="ctr"/>
            <a:r>
              <a:rPr lang="en-US" b="1" dirty="0">
                <a:solidFill>
                  <a:srgbClr val="0077D4"/>
                </a:solidFill>
                <a:latin typeface="+mn-lt"/>
              </a:rPr>
              <a:t>Machines replacing jobs, also changing the nature</a:t>
            </a:r>
          </a:p>
        </p:txBody>
      </p:sp>
      <p:pic>
        <p:nvPicPr>
          <p:cNvPr id="7" name="Picture 6"/>
          <p:cNvPicPr>
            <a:picLocks noChangeAspect="1"/>
          </p:cNvPicPr>
          <p:nvPr/>
        </p:nvPicPr>
        <p:blipFill>
          <a:blip r:embed="rId3"/>
          <a:stretch>
            <a:fillRect/>
          </a:stretch>
        </p:blipFill>
        <p:spPr>
          <a:xfrm>
            <a:off x="1484311" y="943467"/>
            <a:ext cx="9220200" cy="5698500"/>
          </a:xfrm>
          <a:prstGeom prst="rect">
            <a:avLst/>
          </a:prstGeom>
        </p:spPr>
      </p:pic>
      <p:sp>
        <p:nvSpPr>
          <p:cNvPr id="2" name="Slide Number Placeholder 1"/>
          <p:cNvSpPr>
            <a:spLocks noGrp="1"/>
          </p:cNvSpPr>
          <p:nvPr>
            <p:ph type="sldNum" sz="quarter" idx="4"/>
          </p:nvPr>
        </p:nvSpPr>
        <p:spPr/>
        <p:txBody>
          <a:bodyPr/>
          <a:lstStyle/>
          <a:p>
            <a:fld id="{F36C87F6-986D-49E6-AF40-1B3A1EE8064D}" type="slidenum">
              <a:rPr lang="en-GB" smtClean="0"/>
              <a:pPr/>
              <a:t>18</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21938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934991" y="6022534"/>
            <a:ext cx="5053584"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cs typeface="Arial" panose="020B0604020202020204" pitchFamily="34" charset="0"/>
              </a:rPr>
              <a:t>Source: UNESCO Institute for Statistics, Data Centre, accessed in March 2017, created by UIS-AIMS, UNESCO Bangkok</a:t>
            </a:r>
          </a:p>
        </p:txBody>
      </p:sp>
      <p:sp>
        <p:nvSpPr>
          <p:cNvPr id="16" name="Content Placeholder 2"/>
          <p:cNvSpPr>
            <a:spLocks noGrp="1"/>
          </p:cNvSpPr>
          <p:nvPr>
            <p:ph idx="1"/>
          </p:nvPr>
        </p:nvSpPr>
        <p:spPr>
          <a:xfrm>
            <a:off x="5678959" y="1937339"/>
            <a:ext cx="5565648" cy="2941974"/>
          </a:xfrm>
        </p:spPr>
        <p:txBody>
          <a:bodyPr anchor="ctr">
            <a:noAutofit/>
          </a:bodyPr>
          <a:lstStyle/>
          <a:p>
            <a:pPr>
              <a:buClr>
                <a:schemeClr val="tx2"/>
              </a:buClr>
              <a:buSzPct val="100000"/>
            </a:pPr>
            <a:r>
              <a:rPr lang="en-US" sz="2200" dirty="0">
                <a:solidFill>
                  <a:schemeClr val="tx2"/>
                </a:solidFill>
                <a:latin typeface="Calibri" panose="020F0502020204030204" pitchFamily="34" charset="0"/>
              </a:rPr>
              <a:t>Investment in R&amp;D has increased in many parts of the world in the past decade.</a:t>
            </a:r>
          </a:p>
          <a:p>
            <a:pPr>
              <a:buClr>
                <a:schemeClr val="tx2"/>
              </a:buClr>
              <a:buSzPct val="100000"/>
            </a:pPr>
            <a:r>
              <a:rPr lang="en-US" sz="2200" dirty="0">
                <a:solidFill>
                  <a:schemeClr val="tx2"/>
                </a:solidFill>
                <a:latin typeface="Calibri" panose="020F0502020204030204" pitchFamily="34" charset="0"/>
              </a:rPr>
              <a:t>The significant increase was seen in East Asia and the Pacific where GERD grew by </a:t>
            </a:r>
            <a:r>
              <a:rPr lang="en-US" sz="2200" b="1" dirty="0">
                <a:solidFill>
                  <a:srgbClr val="F20253"/>
                </a:solidFill>
                <a:latin typeface="Calibri" panose="020F0502020204030204" pitchFamily="34" charset="0"/>
              </a:rPr>
              <a:t>0.7 percentage points</a:t>
            </a:r>
            <a:r>
              <a:rPr lang="en-US" sz="2200" b="1" dirty="0">
                <a:solidFill>
                  <a:schemeClr val="tx2"/>
                </a:solidFill>
                <a:latin typeface="Calibri" panose="020F0502020204030204" pitchFamily="34" charset="0"/>
              </a:rPr>
              <a:t> </a:t>
            </a:r>
            <a:r>
              <a:rPr lang="en-US" sz="2200" dirty="0">
                <a:solidFill>
                  <a:schemeClr val="tx2"/>
                </a:solidFill>
                <a:latin typeface="Calibri" panose="020F0502020204030204" pitchFamily="34" charset="0"/>
              </a:rPr>
              <a:t>between 1996 and 2014</a:t>
            </a:r>
          </a:p>
          <a:p>
            <a:pPr>
              <a:buClr>
                <a:schemeClr val="tx2"/>
              </a:buClr>
              <a:buSzPct val="100000"/>
            </a:pPr>
            <a:endParaRPr lang="en-US" sz="2200" dirty="0">
              <a:solidFill>
                <a:schemeClr val="tx2"/>
              </a:solidFill>
              <a:latin typeface="Calibri" panose="020F0502020204030204" pitchFamily="34" charset="0"/>
            </a:endParaRPr>
          </a:p>
        </p:txBody>
      </p:sp>
      <p:graphicFrame>
        <p:nvGraphicFramePr>
          <p:cNvPr id="7" name="Chart 6"/>
          <p:cNvGraphicFramePr>
            <a:graphicFrameLocks/>
          </p:cNvGraphicFramePr>
          <p:nvPr>
            <p:extLst/>
          </p:nvPr>
        </p:nvGraphicFramePr>
        <p:xfrm>
          <a:off x="720788" y="1438315"/>
          <a:ext cx="4572000" cy="5037327"/>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1" name="Title 3"/>
          <p:cNvSpPr>
            <a:spLocks noGrp="1"/>
          </p:cNvSpPr>
          <p:nvPr>
            <p:ph type="title"/>
          </p:nvPr>
        </p:nvSpPr>
        <p:spPr>
          <a:xfrm>
            <a:off x="-1" y="0"/>
            <a:ext cx="12188825" cy="994172"/>
          </a:xfrm>
        </p:spPr>
        <p:txBody>
          <a:bodyPr>
            <a:normAutofit/>
          </a:bodyPr>
          <a:lstStyle/>
          <a:p>
            <a:pPr algn="ctr"/>
            <a:r>
              <a:rPr lang="en-US" sz="3200" b="1" dirty="0">
                <a:solidFill>
                  <a:srgbClr val="0077D4"/>
                </a:solidFill>
                <a:latin typeface="+mn-lt"/>
              </a:rPr>
              <a:t>Innovation as a key: significant investment</a:t>
            </a:r>
          </a:p>
        </p:txBody>
      </p:sp>
      <p:sp>
        <p:nvSpPr>
          <p:cNvPr id="12"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Gross Domestic expenditure on R&amp;D as a percentage of </a:t>
            </a:r>
            <a:r>
              <a:rPr lang="en-US" sz="2000" dirty="0" err="1">
                <a:solidFill>
                  <a:schemeClr val="tx2"/>
                </a:solidFill>
                <a:latin typeface="+mn-lt"/>
              </a:rPr>
              <a:t>Gdp</a:t>
            </a:r>
            <a:endParaRPr lang="en-US" sz="2000" dirty="0">
              <a:solidFill>
                <a:schemeClr val="tx2"/>
              </a:solidFill>
              <a:latin typeface="+mn-lt"/>
            </a:endParaRPr>
          </a:p>
        </p:txBody>
      </p:sp>
      <p:sp>
        <p:nvSpPr>
          <p:cNvPr id="2" name="Slide Number Placeholder 1"/>
          <p:cNvSpPr>
            <a:spLocks noGrp="1"/>
          </p:cNvSpPr>
          <p:nvPr>
            <p:ph type="sldNum" sz="quarter" idx="4"/>
          </p:nvPr>
        </p:nvSpPr>
        <p:spPr/>
        <p:txBody>
          <a:bodyPr/>
          <a:lstStyle/>
          <a:p>
            <a:fld id="{F36C87F6-986D-49E6-AF40-1B3A1EE8064D}" type="slidenum">
              <a:rPr lang="en-GB" smtClean="0"/>
              <a:pPr/>
              <a:t>19</a:t>
            </a:fld>
            <a:endParaRPr lang="en-GB" dirty="0"/>
          </a:p>
        </p:txBody>
      </p:sp>
      <p:sp>
        <p:nvSpPr>
          <p:cNvPr id="3" name="Footer Placeholder 2"/>
          <p:cNvSpPr>
            <a:spLocks noGrp="1"/>
          </p:cNvSpPr>
          <p:nvPr>
            <p:ph type="ftr" sz="quarter" idx="3"/>
          </p:nvPr>
        </p:nvSpPr>
        <p:spPr>
          <a:xfrm>
            <a:off x="150811" y="6537554"/>
            <a:ext cx="11093795"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2715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2</a:t>
            </a:fld>
            <a:endParaRPr lang="en-GB" dirty="0"/>
          </a:p>
        </p:txBody>
      </p:sp>
      <p:sp>
        <p:nvSpPr>
          <p:cNvPr id="6" name="Title 1"/>
          <p:cNvSpPr>
            <a:spLocks noGrp="1"/>
          </p:cNvSpPr>
          <p:nvPr>
            <p:ph type="title"/>
          </p:nvPr>
        </p:nvSpPr>
        <p:spPr>
          <a:xfrm>
            <a:off x="1008062" y="304800"/>
            <a:ext cx="9029700" cy="533400"/>
          </a:xfrm>
        </p:spPr>
        <p:txBody>
          <a:bodyPr>
            <a:normAutofit fontScale="90000"/>
          </a:bodyPr>
          <a:lstStyle/>
          <a:p>
            <a:r>
              <a:rPr lang="en-US" sz="3600" b="1" cap="none" dirty="0">
                <a:solidFill>
                  <a:srgbClr val="0096E6"/>
                </a:solidFill>
              </a:rPr>
              <a:t>OVERVIEW</a:t>
            </a:r>
          </a:p>
        </p:txBody>
      </p:sp>
      <p:sp>
        <p:nvSpPr>
          <p:cNvPr id="7" name="Content Placeholder 2"/>
          <p:cNvSpPr txBox="1">
            <a:spLocks/>
          </p:cNvSpPr>
          <p:nvPr/>
        </p:nvSpPr>
        <p:spPr>
          <a:xfrm>
            <a:off x="379412" y="1447800"/>
            <a:ext cx="12268200" cy="3886200"/>
          </a:xfrm>
          <a:prstGeom prst="rect">
            <a:avLst/>
          </a:prstGeom>
        </p:spPr>
        <p:txBody>
          <a:bodyPr vert="horz" lIns="91440" tIns="45720" rIns="91440" bIns="45720" rtlCol="0" anchor="t">
            <a:noAutofit/>
          </a:bodyPr>
          <a:lstStyle>
            <a:lvl1pPr marL="0" indent="0" algn="l" defTabSz="685986" rtl="0" eaLnBrk="1" latinLnBrk="0" hangingPunct="1">
              <a:lnSpc>
                <a:spcPct val="90000"/>
              </a:lnSpc>
              <a:spcBef>
                <a:spcPts val="0"/>
              </a:spcBef>
              <a:buClr>
                <a:schemeClr val="tx1"/>
              </a:buClr>
              <a:buSzPct val="80000"/>
              <a:buFont typeface="Arial" pitchFamily="34" charset="0"/>
              <a:buNone/>
              <a:defRPr sz="1500" kern="1200">
                <a:solidFill>
                  <a:schemeClr val="tx1"/>
                </a:solidFill>
                <a:latin typeface="+mn-lt"/>
                <a:ea typeface="+mn-ea"/>
                <a:cs typeface="+mn-cs"/>
              </a:defRPr>
            </a:lvl1pPr>
            <a:lvl2pPr marL="342993" indent="0" algn="l" defTabSz="685986" rtl="0" eaLnBrk="1" latinLnBrk="0" hangingPunct="1">
              <a:lnSpc>
                <a:spcPct val="90000"/>
              </a:lnSpc>
              <a:spcBef>
                <a:spcPts val="450"/>
              </a:spcBef>
              <a:buClr>
                <a:schemeClr val="tx1"/>
              </a:buClr>
              <a:buSzPct val="80000"/>
              <a:buFont typeface="Arial" pitchFamily="34" charset="0"/>
              <a:buNone/>
              <a:defRPr sz="1350" kern="1200">
                <a:solidFill>
                  <a:schemeClr val="tx1">
                    <a:tint val="75000"/>
                  </a:schemeClr>
                </a:solidFill>
                <a:latin typeface="+mn-lt"/>
                <a:ea typeface="+mn-ea"/>
                <a:cs typeface="+mn-cs"/>
              </a:defRPr>
            </a:lvl2pPr>
            <a:lvl3pPr marL="685986" indent="0" algn="l" defTabSz="685986" rtl="0" eaLnBrk="1" latinLnBrk="0" hangingPunct="1">
              <a:lnSpc>
                <a:spcPct val="90000"/>
              </a:lnSpc>
              <a:spcBef>
                <a:spcPts val="450"/>
              </a:spcBef>
              <a:buClr>
                <a:schemeClr val="tx1"/>
              </a:buClr>
              <a:buSzPct val="80000"/>
              <a:buFont typeface="Arial" pitchFamily="34" charset="0"/>
              <a:buNone/>
              <a:defRPr sz="1200" kern="1200">
                <a:solidFill>
                  <a:schemeClr val="tx1">
                    <a:tint val="75000"/>
                  </a:schemeClr>
                </a:solidFill>
                <a:latin typeface="+mn-lt"/>
                <a:ea typeface="+mn-ea"/>
                <a:cs typeface="+mn-cs"/>
              </a:defRPr>
            </a:lvl3pPr>
            <a:lvl4pPr marL="1028979" indent="0" algn="l" defTabSz="685986" rtl="0" eaLnBrk="1" latinLnBrk="0" hangingPunct="1">
              <a:lnSpc>
                <a:spcPct val="90000"/>
              </a:lnSpc>
              <a:spcBef>
                <a:spcPts val="450"/>
              </a:spcBef>
              <a:buClr>
                <a:schemeClr val="tx1"/>
              </a:buClr>
              <a:buSzPct val="80000"/>
              <a:buFont typeface="Arial" pitchFamily="34" charset="0"/>
              <a:buNone/>
              <a:defRPr sz="1050" kern="1200">
                <a:solidFill>
                  <a:schemeClr val="tx1">
                    <a:tint val="75000"/>
                  </a:schemeClr>
                </a:solidFill>
                <a:latin typeface="+mn-lt"/>
                <a:ea typeface="+mn-ea"/>
                <a:cs typeface="+mn-cs"/>
              </a:defRPr>
            </a:lvl4pPr>
            <a:lvl5pPr marL="1371972" indent="0" algn="l" defTabSz="685986" rtl="0" eaLnBrk="1" latinLnBrk="0" hangingPunct="1">
              <a:lnSpc>
                <a:spcPct val="90000"/>
              </a:lnSpc>
              <a:spcBef>
                <a:spcPts val="450"/>
              </a:spcBef>
              <a:buClr>
                <a:schemeClr val="tx1"/>
              </a:buClr>
              <a:buSzPct val="80000"/>
              <a:buFont typeface="Arial" pitchFamily="34" charset="0"/>
              <a:buNone/>
              <a:defRPr sz="1050" kern="1200">
                <a:solidFill>
                  <a:schemeClr val="tx1">
                    <a:tint val="75000"/>
                  </a:schemeClr>
                </a:solidFill>
                <a:latin typeface="+mn-lt"/>
                <a:ea typeface="+mn-ea"/>
                <a:cs typeface="+mn-cs"/>
              </a:defRPr>
            </a:lvl5pPr>
            <a:lvl6pPr marL="1714965" indent="0" algn="l" defTabSz="685986" rtl="0" eaLnBrk="1" latinLnBrk="0" hangingPunct="1">
              <a:spcBef>
                <a:spcPts val="450"/>
              </a:spcBef>
              <a:buSzPct val="80000"/>
              <a:buFont typeface="Arial" pitchFamily="34" charset="0"/>
              <a:buNone/>
              <a:defRPr sz="1050" kern="1200">
                <a:solidFill>
                  <a:schemeClr val="tx1">
                    <a:tint val="75000"/>
                  </a:schemeClr>
                </a:solidFill>
                <a:latin typeface="+mn-lt"/>
                <a:ea typeface="+mn-ea"/>
                <a:cs typeface="+mn-cs"/>
              </a:defRPr>
            </a:lvl6pPr>
            <a:lvl7pPr marL="2057958" indent="0" algn="l" defTabSz="685986" rtl="0" eaLnBrk="1" latinLnBrk="0" hangingPunct="1">
              <a:spcBef>
                <a:spcPts val="450"/>
              </a:spcBef>
              <a:buSzPct val="80000"/>
              <a:buFont typeface="Arial" pitchFamily="34" charset="0"/>
              <a:buNone/>
              <a:defRPr sz="1050" kern="1200">
                <a:solidFill>
                  <a:schemeClr val="tx1">
                    <a:tint val="75000"/>
                  </a:schemeClr>
                </a:solidFill>
                <a:latin typeface="+mn-lt"/>
                <a:ea typeface="+mn-ea"/>
                <a:cs typeface="+mn-cs"/>
              </a:defRPr>
            </a:lvl7pPr>
            <a:lvl8pPr marL="2400951" indent="0" algn="l" defTabSz="685986" rtl="0" eaLnBrk="1" latinLnBrk="0" hangingPunct="1">
              <a:spcBef>
                <a:spcPts val="450"/>
              </a:spcBef>
              <a:buSzPct val="80000"/>
              <a:buFont typeface="Arial" pitchFamily="34" charset="0"/>
              <a:buNone/>
              <a:defRPr sz="1050" kern="1200">
                <a:solidFill>
                  <a:schemeClr val="tx1">
                    <a:tint val="75000"/>
                  </a:schemeClr>
                </a:solidFill>
                <a:latin typeface="+mn-lt"/>
                <a:ea typeface="+mn-ea"/>
                <a:cs typeface="+mn-cs"/>
              </a:defRPr>
            </a:lvl8pPr>
            <a:lvl9pPr marL="2743944" indent="0" algn="l" defTabSz="685986" rtl="0" eaLnBrk="1" latinLnBrk="0" hangingPunct="1">
              <a:spcBef>
                <a:spcPts val="450"/>
              </a:spcBef>
              <a:buSzPct val="80000"/>
              <a:buFont typeface="Arial" pitchFamily="34" charset="0"/>
              <a:buNone/>
              <a:defRPr sz="1050" kern="1200" baseline="0">
                <a:solidFill>
                  <a:schemeClr val="tx1">
                    <a:tint val="75000"/>
                  </a:schemeClr>
                </a:solidFill>
                <a:latin typeface="+mn-lt"/>
                <a:ea typeface="+mn-ea"/>
                <a:cs typeface="+mn-cs"/>
              </a:defRPr>
            </a:lvl9pPr>
          </a:lstStyle>
          <a:p>
            <a:pPr marL="627063" indent="-593725">
              <a:lnSpc>
                <a:spcPct val="150000"/>
              </a:lnSpc>
              <a:buFont typeface="+mj-lt"/>
              <a:buAutoNum type="romanUcPeriod"/>
            </a:pPr>
            <a:r>
              <a:rPr lang="en-US" sz="2400" b="1" dirty="0"/>
              <a:t>Major trends/changes impacting education</a:t>
            </a:r>
          </a:p>
          <a:p>
            <a:pPr marL="627063" indent="-593725">
              <a:lnSpc>
                <a:spcPct val="150000"/>
              </a:lnSpc>
              <a:buFont typeface="+mj-lt"/>
              <a:buAutoNum type="romanUcPeriod"/>
            </a:pPr>
            <a:r>
              <a:rPr lang="en-US" sz="2400" b="1" dirty="0"/>
              <a:t>State of education in Asia and the Pacific </a:t>
            </a:r>
          </a:p>
          <a:p>
            <a:pPr marL="627063" indent="-593725">
              <a:lnSpc>
                <a:spcPct val="150000"/>
              </a:lnSpc>
              <a:buFont typeface="+mj-lt"/>
              <a:buAutoNum type="romanUcPeriod"/>
            </a:pPr>
            <a:r>
              <a:rPr lang="en-US" sz="2400" b="1" dirty="0"/>
              <a:t>Sustainable Development Goals (SDGs) and Education 2030 (SDG4)</a:t>
            </a:r>
          </a:p>
          <a:p>
            <a:pPr marL="627063" indent="-593725">
              <a:lnSpc>
                <a:spcPct val="150000"/>
              </a:lnSpc>
              <a:buFont typeface="+mj-lt"/>
              <a:buAutoNum type="romanUcPeriod"/>
            </a:pPr>
            <a:r>
              <a:rPr lang="en-US" sz="2400" b="1" dirty="0"/>
              <a:t>UNESCO’s roles in advancing education and human resources building for sustainable development</a:t>
            </a:r>
          </a:p>
          <a:p>
            <a:pPr marL="627063" indent="-593725">
              <a:lnSpc>
                <a:spcPct val="150000"/>
              </a:lnSpc>
              <a:buFont typeface="+mj-lt"/>
              <a:buAutoNum type="romanUcPeriod"/>
            </a:pPr>
            <a:r>
              <a:rPr lang="en-GB" sz="2400" b="1" dirty="0"/>
              <a:t>Final thoughts and conclusions</a:t>
            </a:r>
          </a:p>
        </p:txBody>
      </p:sp>
      <p:sp>
        <p:nvSpPr>
          <p:cNvPr id="2" name="Footer Placeholder 1"/>
          <p:cNvSpPr>
            <a:spLocks noGrp="1"/>
          </p:cNvSpPr>
          <p:nvPr>
            <p:ph type="ftr" sz="quarter" idx="3"/>
          </p:nvPr>
        </p:nvSpPr>
        <p:spPr>
          <a:xfrm>
            <a:off x="150812" y="6537554"/>
            <a:ext cx="11277600" cy="320446"/>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332947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170612" y="4934643"/>
            <a:ext cx="5486401" cy="400110"/>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Note: The figure shows the international applications filed under the Patent Cooperation Treaty (PCT)</a:t>
            </a:r>
          </a:p>
        </p:txBody>
      </p:sp>
      <p:sp>
        <p:nvSpPr>
          <p:cNvPr id="8" name="Content Placeholder 2"/>
          <p:cNvSpPr txBox="1">
            <a:spLocks/>
          </p:cNvSpPr>
          <p:nvPr/>
        </p:nvSpPr>
        <p:spPr>
          <a:xfrm>
            <a:off x="6170612" y="2057400"/>
            <a:ext cx="5105399" cy="65851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sz="1400" b="0" i="0" u="none" strike="noStrike" kern="1200" spc="0" baseline="0">
                <a:solidFill>
                  <a:prstClr val="black"/>
                </a:solidFill>
                <a:latin typeface="Arial" panose="020B0604020202020204" pitchFamily="34" charset="0"/>
                <a:ea typeface="+mn-ea"/>
                <a:cs typeface="Arial" panose="020B0604020202020204" pitchFamily="34" charset="0"/>
              </a:defRPr>
            </a:pPr>
            <a:r>
              <a:rPr lang="en-US" sz="1600" i="1" dirty="0"/>
              <a:t>Number of patent applications in 2016 by country</a:t>
            </a:r>
          </a:p>
        </p:txBody>
      </p:sp>
      <p:sp>
        <p:nvSpPr>
          <p:cNvPr id="10" name="Rectangle 9"/>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1" name="Title 3"/>
          <p:cNvSpPr>
            <a:spLocks noGrp="1"/>
          </p:cNvSpPr>
          <p:nvPr>
            <p:ph type="title"/>
          </p:nvPr>
        </p:nvSpPr>
        <p:spPr>
          <a:xfrm>
            <a:off x="-1" y="0"/>
            <a:ext cx="12188825" cy="994172"/>
          </a:xfrm>
        </p:spPr>
        <p:txBody>
          <a:bodyPr/>
          <a:lstStyle/>
          <a:p>
            <a:pPr algn="ctr"/>
            <a:r>
              <a:rPr lang="en-US" b="1" dirty="0">
                <a:solidFill>
                  <a:srgbClr val="0077D4"/>
                </a:solidFill>
                <a:latin typeface="+mn-lt"/>
              </a:rPr>
              <a:t>Asia and Europe leading Science and technology </a:t>
            </a:r>
          </a:p>
        </p:txBody>
      </p:sp>
      <p:pic>
        <p:nvPicPr>
          <p:cNvPr id="3" name="Picture 2"/>
          <p:cNvPicPr>
            <a:picLocks noChangeAspect="1"/>
          </p:cNvPicPr>
          <p:nvPr/>
        </p:nvPicPr>
        <p:blipFill>
          <a:blip r:embed="rId3"/>
          <a:stretch>
            <a:fillRect/>
          </a:stretch>
        </p:blipFill>
        <p:spPr>
          <a:xfrm>
            <a:off x="5873749" y="2762899"/>
            <a:ext cx="6093874" cy="2001460"/>
          </a:xfrm>
          <a:prstGeom prst="rect">
            <a:avLst/>
          </a:prstGeom>
        </p:spPr>
      </p:pic>
      <p:pic>
        <p:nvPicPr>
          <p:cNvPr id="4" name="Picture 3"/>
          <p:cNvPicPr>
            <a:picLocks noChangeAspect="1"/>
          </p:cNvPicPr>
          <p:nvPr/>
        </p:nvPicPr>
        <p:blipFill>
          <a:blip r:embed="rId4"/>
          <a:stretch>
            <a:fillRect/>
          </a:stretch>
        </p:blipFill>
        <p:spPr>
          <a:xfrm>
            <a:off x="19236" y="1844942"/>
            <a:ext cx="5788152" cy="3760633"/>
          </a:xfrm>
          <a:prstGeom prst="rect">
            <a:avLst/>
          </a:prstGeom>
        </p:spPr>
      </p:pic>
      <p:sp>
        <p:nvSpPr>
          <p:cNvPr id="12" name="Content Placeholder 2"/>
          <p:cNvSpPr txBox="1">
            <a:spLocks/>
          </p:cNvSpPr>
          <p:nvPr/>
        </p:nvSpPr>
        <p:spPr>
          <a:xfrm>
            <a:off x="74612" y="1377296"/>
            <a:ext cx="5791200"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defRPr sz="1400" b="0" i="0" u="none" strike="noStrike" kern="1200" spc="0" baseline="0">
                <a:solidFill>
                  <a:prstClr val="black"/>
                </a:solidFill>
                <a:latin typeface="Arial" panose="020B0604020202020204" pitchFamily="34" charset="0"/>
                <a:ea typeface="+mn-ea"/>
                <a:cs typeface="Arial" panose="020B0604020202020204" pitchFamily="34" charset="0"/>
              </a:defRPr>
            </a:pPr>
            <a:r>
              <a:rPr lang="en-US" sz="1600" i="1" dirty="0"/>
              <a:t>Number of global citations in scientific journals, </a:t>
            </a:r>
          </a:p>
          <a:p>
            <a:pPr marL="0" indent="0" algn="ctr">
              <a:spcBef>
                <a:spcPts val="0"/>
              </a:spcBef>
              <a:buNone/>
              <a:defRPr sz="1400" b="0" i="0" u="none" strike="noStrike" kern="1200" spc="0" baseline="0">
                <a:solidFill>
                  <a:prstClr val="black"/>
                </a:solidFill>
                <a:latin typeface="Arial" panose="020B0604020202020204" pitchFamily="34" charset="0"/>
                <a:ea typeface="+mn-ea"/>
                <a:cs typeface="Arial" panose="020B0604020202020204" pitchFamily="34" charset="0"/>
              </a:defRPr>
            </a:pPr>
            <a:r>
              <a:rPr lang="en-US" sz="1600" i="1" dirty="0"/>
              <a:t>1999-2003, 2004-2008</a:t>
            </a:r>
          </a:p>
        </p:txBody>
      </p:sp>
      <p:sp>
        <p:nvSpPr>
          <p:cNvPr id="17" name="TextBox 16"/>
          <p:cNvSpPr txBox="1"/>
          <p:nvPr/>
        </p:nvSpPr>
        <p:spPr>
          <a:xfrm>
            <a:off x="227012" y="5577247"/>
            <a:ext cx="5410200" cy="400110"/>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Our World in Data, </a:t>
            </a:r>
            <a:r>
              <a:rPr lang="en-US" sz="1000" dirty="0">
                <a:solidFill>
                  <a:schemeClr val="tx2"/>
                </a:solidFill>
                <a:latin typeface="Arial" panose="020B0604020202020204" pitchFamily="34" charset="0"/>
                <a:cs typeface="Arial" panose="020B0604020202020204" pitchFamily="34" charset="0"/>
                <a:hlinkClick r:id="rId5"/>
              </a:rPr>
              <a:t>https://ourworldindata.org/</a:t>
            </a:r>
            <a:r>
              <a:rPr lang="en-US" sz="1000" dirty="0">
                <a:solidFill>
                  <a:schemeClr val="tx2"/>
                </a:solidFill>
                <a:latin typeface="Arial" panose="020B0604020202020204" pitchFamily="34" charset="0"/>
                <a:cs typeface="Arial" panose="020B0604020202020204" pitchFamily="34" charset="0"/>
              </a:rPr>
              <a:t>, accessed in March 2017; WIPO (2016). </a:t>
            </a:r>
            <a:r>
              <a:rPr lang="en-US" sz="1000" i="1" dirty="0">
                <a:solidFill>
                  <a:schemeClr val="tx2"/>
                </a:solidFill>
                <a:latin typeface="Arial" panose="020B0604020202020204" pitchFamily="34" charset="0"/>
                <a:cs typeface="Arial" panose="020B0604020202020204" pitchFamily="34" charset="0"/>
              </a:rPr>
              <a:t>Who field the most PCT Patent Applications in 2016?</a:t>
            </a:r>
            <a:r>
              <a:rPr lang="en-US" sz="1000" dirty="0">
                <a:solidFill>
                  <a:schemeClr val="tx2"/>
                </a:solidFill>
                <a:latin typeface="Arial" panose="020B0604020202020204" pitchFamily="34" charset="0"/>
                <a:cs typeface="Arial" panose="020B0604020202020204" pitchFamily="34" charset="0"/>
              </a:rPr>
              <a:t>.</a:t>
            </a:r>
          </a:p>
        </p:txBody>
      </p:sp>
      <p:sp>
        <p:nvSpPr>
          <p:cNvPr id="2" name="Slide Number Placeholder 1"/>
          <p:cNvSpPr>
            <a:spLocks noGrp="1"/>
          </p:cNvSpPr>
          <p:nvPr>
            <p:ph type="sldNum" sz="quarter" idx="4"/>
          </p:nvPr>
        </p:nvSpPr>
        <p:spPr/>
        <p:txBody>
          <a:bodyPr/>
          <a:lstStyle/>
          <a:p>
            <a:fld id="{F36C87F6-986D-49E6-AF40-1B3A1EE8064D}" type="slidenum">
              <a:rPr lang="en-GB" smtClean="0"/>
              <a:pPr/>
              <a:t>20</a:t>
            </a:fld>
            <a:endParaRPr lang="en-GB" dirty="0"/>
          </a:p>
        </p:txBody>
      </p:sp>
      <p:sp>
        <p:nvSpPr>
          <p:cNvPr id="5" name="Footer Placeholder 4"/>
          <p:cNvSpPr>
            <a:spLocks noGrp="1"/>
          </p:cNvSpPr>
          <p:nvPr>
            <p:ph type="ftr" sz="quarter" idx="3"/>
          </p:nvPr>
        </p:nvSpPr>
        <p:spPr>
          <a:xfrm>
            <a:off x="150811" y="6537554"/>
            <a:ext cx="11125199" cy="131249"/>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99328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522413" y="1136905"/>
            <a:ext cx="9143999" cy="4620767"/>
          </a:xfrm>
          <a:prstGeom prst="rect">
            <a:avLst/>
          </a:prstGeom>
          <a:noFill/>
          <a:ln>
            <a:noFill/>
          </a:ln>
        </p:spPr>
      </p:pic>
      <p:sp>
        <p:nvSpPr>
          <p:cNvPr id="2" name="Title 1"/>
          <p:cNvSpPr>
            <a:spLocks noGrp="1"/>
          </p:cNvSpPr>
          <p:nvPr>
            <p:ph type="ctrTitle"/>
          </p:nvPr>
        </p:nvSpPr>
        <p:spPr>
          <a:xfrm>
            <a:off x="-1" y="0"/>
            <a:ext cx="12188825" cy="6858000"/>
          </a:xfrm>
        </p:spPr>
        <p:txBody>
          <a:bodyPr anchor="ctr">
            <a:normAutofit/>
          </a:bodyPr>
          <a:lstStyle/>
          <a:p>
            <a:pPr algn="ctr"/>
            <a:r>
              <a:rPr lang="en-US" sz="4400" b="1" i="1" dirty="0">
                <a:solidFill>
                  <a:srgbClr val="C51929"/>
                </a:solidFill>
              </a:rPr>
              <a:t>Major Trends in</a:t>
            </a:r>
            <a:br>
              <a:rPr lang="en-US" sz="4400" b="1" i="1" dirty="0">
                <a:solidFill>
                  <a:srgbClr val="C51929"/>
                </a:solidFill>
              </a:rPr>
            </a:br>
            <a:r>
              <a:rPr lang="en-US" sz="4400" b="1" i="1" dirty="0">
                <a:solidFill>
                  <a:srgbClr val="C51929"/>
                </a:solidFill>
              </a:rPr>
              <a:t>Social Development</a:t>
            </a:r>
          </a:p>
        </p:txBody>
      </p:sp>
    </p:spTree>
    <p:extLst>
      <p:ext uri="{BB962C8B-B14F-4D97-AF65-F5344CB8AC3E}">
        <p14:creationId xmlns:p14="http://schemas.microsoft.com/office/powerpoint/2010/main" val="282805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0"/>
            <a:ext cx="9144000" cy="994172"/>
          </a:xfrm>
        </p:spPr>
        <p:txBody>
          <a:bodyPr/>
          <a:lstStyle/>
          <a:p>
            <a:pPr algn="ctr"/>
            <a:r>
              <a:rPr lang="en-US" b="1" dirty="0">
                <a:solidFill>
                  <a:srgbClr val="BB192D"/>
                </a:solidFill>
                <a:latin typeface="+mn-lt"/>
              </a:rPr>
              <a:t>Overall positive human development</a:t>
            </a:r>
          </a:p>
        </p:txBody>
      </p:sp>
      <p:sp>
        <p:nvSpPr>
          <p:cNvPr id="7" name="TextBox 6"/>
          <p:cNvSpPr txBox="1"/>
          <p:nvPr/>
        </p:nvSpPr>
        <p:spPr>
          <a:xfrm>
            <a:off x="6003372" y="6248400"/>
            <a:ext cx="6096000" cy="246221"/>
          </a:xfrm>
          <a:prstGeom prst="rect">
            <a:avLst/>
          </a:prstGeom>
          <a:noFill/>
        </p:spPr>
        <p:txBody>
          <a:bodyPr wrap="square" rtlCol="0" anchor="ctr">
            <a:spAutoFit/>
          </a:bodyPr>
          <a:lstStyle/>
          <a:p>
            <a:pPr algn="r"/>
            <a:r>
              <a:rPr lang="en-US" sz="1000" dirty="0">
                <a:solidFill>
                  <a:schemeClr val="tx2"/>
                </a:solidFill>
                <a:latin typeface="Calibri" panose="020F0502020204030204" pitchFamily="34" charset="0"/>
              </a:rPr>
              <a:t>Source: UNPD. (2017). </a:t>
            </a:r>
            <a:r>
              <a:rPr lang="en-US" sz="1000" i="1" dirty="0">
                <a:solidFill>
                  <a:schemeClr val="tx2"/>
                </a:solidFill>
                <a:latin typeface="Calibri" panose="020F0502020204030204" pitchFamily="34" charset="0"/>
              </a:rPr>
              <a:t>Human Development Report 2016: Human Development for Everyone</a:t>
            </a:r>
            <a:r>
              <a:rPr lang="en-US" sz="1000" dirty="0">
                <a:solidFill>
                  <a:schemeClr val="tx2"/>
                </a:solidFill>
                <a:latin typeface="Calibri" panose="020F0502020204030204" pitchFamily="34" charset="0"/>
              </a:rPr>
              <a:t>.</a:t>
            </a:r>
          </a:p>
        </p:txBody>
      </p:sp>
      <p:sp>
        <p:nvSpPr>
          <p:cNvPr id="8" name="Content Placeholder 2"/>
          <p:cNvSpPr>
            <a:spLocks noGrp="1"/>
          </p:cNvSpPr>
          <p:nvPr>
            <p:ph idx="1"/>
          </p:nvPr>
        </p:nvSpPr>
        <p:spPr>
          <a:xfrm>
            <a:off x="288620" y="5501835"/>
            <a:ext cx="11611584" cy="1031069"/>
          </a:xfrm>
        </p:spPr>
        <p:txBody>
          <a:bodyPr anchor="ctr">
            <a:noAutofit/>
          </a:bodyPr>
          <a:lstStyle/>
          <a:p>
            <a:pPr>
              <a:buClr>
                <a:schemeClr val="tx2"/>
              </a:buClr>
            </a:pPr>
            <a:r>
              <a:rPr lang="en-US" sz="2200" dirty="0">
                <a:solidFill>
                  <a:schemeClr val="tx2"/>
                </a:solidFill>
                <a:latin typeface="Calibri" panose="020F0502020204030204" pitchFamily="34" charset="0"/>
              </a:rPr>
              <a:t>The global average of HDI has been improving since 1990, reaching </a:t>
            </a:r>
            <a:r>
              <a:rPr lang="en-US" sz="2200" b="1" dirty="0">
                <a:solidFill>
                  <a:srgbClr val="F20253"/>
                </a:solidFill>
                <a:latin typeface="Calibri" panose="020F0502020204030204" pitchFamily="34" charset="0"/>
              </a:rPr>
              <a:t>0.717</a:t>
            </a:r>
            <a:r>
              <a:rPr lang="en-US" sz="2200" dirty="0">
                <a:solidFill>
                  <a:schemeClr val="tx2"/>
                </a:solidFill>
                <a:latin typeface="Calibri" panose="020F0502020204030204" pitchFamily="34" charset="0"/>
              </a:rPr>
              <a:t> (high) in 2015.</a:t>
            </a:r>
          </a:p>
          <a:p>
            <a:pPr>
              <a:buClr>
                <a:schemeClr val="tx2"/>
              </a:buClr>
            </a:pPr>
            <a:r>
              <a:rPr lang="en-US" sz="2200" dirty="0">
                <a:solidFill>
                  <a:schemeClr val="tx2"/>
                </a:solidFill>
                <a:latin typeface="Calibri" panose="020F0502020204030204" pitchFamily="34" charset="0"/>
              </a:rPr>
              <a:t>East Asia &amp; the Pacific made the most significant improvement in the world, moving from low HDI to high between 1990 and 2015</a:t>
            </a:r>
          </a:p>
        </p:txBody>
      </p:sp>
      <p:pic>
        <p:nvPicPr>
          <p:cNvPr id="2" name="Picture 1"/>
          <p:cNvPicPr>
            <a:picLocks noChangeAspect="1"/>
          </p:cNvPicPr>
          <p:nvPr/>
        </p:nvPicPr>
        <p:blipFill>
          <a:blip r:embed="rId3"/>
          <a:stretch>
            <a:fillRect/>
          </a:stretch>
        </p:blipFill>
        <p:spPr>
          <a:xfrm>
            <a:off x="4341812" y="1447800"/>
            <a:ext cx="7362082" cy="3754995"/>
          </a:xfrm>
          <a:prstGeom prst="rect">
            <a:avLst/>
          </a:prstGeom>
        </p:spPr>
      </p:pic>
      <p:sp>
        <p:nvSpPr>
          <p:cNvPr id="11" name="Rectangle 10"/>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pic>
        <p:nvPicPr>
          <p:cNvPr id="1026" name="Picture 2" descr="Image result for human development index"/>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406" y="1471548"/>
            <a:ext cx="3754438" cy="3754438"/>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4"/>
          </p:nvPr>
        </p:nvSpPr>
        <p:spPr/>
        <p:txBody>
          <a:bodyPr/>
          <a:lstStyle/>
          <a:p>
            <a:fld id="{F36C87F6-986D-49E6-AF40-1B3A1EE8064D}" type="slidenum">
              <a:rPr lang="en-GB" smtClean="0"/>
              <a:pPr/>
              <a:t>22</a:t>
            </a:fld>
            <a:endParaRPr lang="en-GB" dirty="0"/>
          </a:p>
        </p:txBody>
      </p:sp>
      <p:sp>
        <p:nvSpPr>
          <p:cNvPr id="4" name="Footer Placeholder 3"/>
          <p:cNvSpPr>
            <a:spLocks noGrp="1"/>
          </p:cNvSpPr>
          <p:nvPr>
            <p:ph type="ftr" sz="quarter" idx="3"/>
          </p:nvPr>
        </p:nvSpPr>
        <p:spPr>
          <a:xfrm>
            <a:off x="150812" y="6537553"/>
            <a:ext cx="11277600" cy="271199"/>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60631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1" y="0"/>
            <a:ext cx="12188825" cy="994172"/>
          </a:xfrm>
        </p:spPr>
        <p:txBody>
          <a:bodyPr/>
          <a:lstStyle/>
          <a:p>
            <a:pPr algn="ctr"/>
            <a:r>
              <a:rPr lang="en-US" b="1" dirty="0">
                <a:solidFill>
                  <a:srgbClr val="BB192D"/>
                </a:solidFill>
                <a:latin typeface="+mn-lt"/>
              </a:rPr>
              <a:t>Declining poverty, yet challenges remain</a:t>
            </a:r>
          </a:p>
        </p:txBody>
      </p:sp>
      <p:sp>
        <p:nvSpPr>
          <p:cNvPr id="15" name="TextBox 14"/>
          <p:cNvSpPr txBox="1"/>
          <p:nvPr/>
        </p:nvSpPr>
        <p:spPr>
          <a:xfrm>
            <a:off x="227012" y="6140413"/>
            <a:ext cx="6934200"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Data for Middle East &amp; North America (1999 &amp; 2013) and North America (2013) are not available</a:t>
            </a:r>
          </a:p>
          <a:p>
            <a:r>
              <a:rPr lang="en-US" sz="1000" dirty="0">
                <a:solidFill>
                  <a:schemeClr val="tx2"/>
                </a:solidFill>
                <a:latin typeface="Calibri" panose="020F0502020204030204" pitchFamily="34" charset="0"/>
              </a:rPr>
              <a:t>Source: World Bank Data, accessed in March 2017, created by UIS-AIMS, UNESCO Bangkok</a:t>
            </a:r>
          </a:p>
        </p:txBody>
      </p:sp>
      <p:sp>
        <p:nvSpPr>
          <p:cNvPr id="9" name="Content Placeholder 2"/>
          <p:cNvSpPr txBox="1">
            <a:spLocks/>
          </p:cNvSpPr>
          <p:nvPr/>
        </p:nvSpPr>
        <p:spPr>
          <a:xfrm>
            <a:off x="7273989" y="713100"/>
            <a:ext cx="4462272"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200" i="1" dirty="0"/>
          </a:p>
        </p:txBody>
      </p:sp>
      <p:graphicFrame>
        <p:nvGraphicFramePr>
          <p:cNvPr id="19" name="Chart 18"/>
          <p:cNvGraphicFramePr>
            <a:graphicFrameLocks/>
          </p:cNvGraphicFramePr>
          <p:nvPr>
            <p:extLst/>
          </p:nvPr>
        </p:nvGraphicFramePr>
        <p:xfrm>
          <a:off x="6178966" y="1802030"/>
          <a:ext cx="5943600" cy="33706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p:cNvGraphicFramePr>
            <a:graphicFrameLocks/>
          </p:cNvGraphicFramePr>
          <p:nvPr>
            <p:extLst/>
          </p:nvPr>
        </p:nvGraphicFramePr>
        <p:xfrm>
          <a:off x="78177" y="1802749"/>
          <a:ext cx="5943600" cy="3367458"/>
        </p:xfrm>
        <a:graphic>
          <a:graphicData uri="http://schemas.openxmlformats.org/drawingml/2006/chart">
            <c:chart xmlns:c="http://schemas.openxmlformats.org/drawingml/2006/chart" xmlns:r="http://schemas.openxmlformats.org/officeDocument/2006/relationships" r:id="rId4"/>
          </a:graphicData>
        </a:graphic>
      </p:graphicFrame>
      <p:pic>
        <p:nvPicPr>
          <p:cNvPr id="5" name="Picture 4"/>
          <p:cNvPicPr>
            <a:picLocks noChangeAspect="1"/>
          </p:cNvPicPr>
          <p:nvPr/>
        </p:nvPicPr>
        <p:blipFill>
          <a:blip r:embed="rId5"/>
          <a:stretch>
            <a:fillRect/>
          </a:stretch>
        </p:blipFill>
        <p:spPr>
          <a:xfrm>
            <a:off x="5175248" y="1412224"/>
            <a:ext cx="1838325" cy="390525"/>
          </a:xfrm>
          <a:prstGeom prst="rect">
            <a:avLst/>
          </a:prstGeom>
        </p:spPr>
      </p:pic>
      <p:sp>
        <p:nvSpPr>
          <p:cNvPr id="25" name="TextBox 24"/>
          <p:cNvSpPr txBox="1"/>
          <p:nvPr/>
        </p:nvSpPr>
        <p:spPr>
          <a:xfrm>
            <a:off x="6470860" y="2100264"/>
            <a:ext cx="934278" cy="36933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nchor="ctr">
            <a:spAutoFit/>
          </a:bodyPr>
          <a:lstStyle/>
          <a:p>
            <a:pPr algn="ctr"/>
            <a:r>
              <a:rPr lang="en-US" dirty="0">
                <a:solidFill>
                  <a:schemeClr val="tx2"/>
                </a:solidFill>
              </a:rPr>
              <a:t>2013</a:t>
            </a:r>
          </a:p>
        </p:txBody>
      </p:sp>
      <p:sp>
        <p:nvSpPr>
          <p:cNvPr id="27" name="TextBox 26"/>
          <p:cNvSpPr txBox="1"/>
          <p:nvPr/>
        </p:nvSpPr>
        <p:spPr>
          <a:xfrm>
            <a:off x="1048070" y="2105361"/>
            <a:ext cx="934278" cy="36933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nchor="ctr">
            <a:spAutoFit/>
          </a:bodyPr>
          <a:lstStyle/>
          <a:p>
            <a:pPr algn="ctr"/>
            <a:r>
              <a:rPr lang="en-US" dirty="0">
                <a:solidFill>
                  <a:schemeClr val="tx2"/>
                </a:solidFill>
              </a:rPr>
              <a:t>1999</a:t>
            </a:r>
          </a:p>
        </p:txBody>
      </p:sp>
      <p:sp>
        <p:nvSpPr>
          <p:cNvPr id="28" name="Content Placeholder 2"/>
          <p:cNvSpPr>
            <a:spLocks noGrp="1"/>
          </p:cNvSpPr>
          <p:nvPr>
            <p:ph idx="1"/>
          </p:nvPr>
        </p:nvSpPr>
        <p:spPr>
          <a:xfrm>
            <a:off x="227012" y="5013587"/>
            <a:ext cx="11961812" cy="1228610"/>
          </a:xfrm>
        </p:spPr>
        <p:txBody>
          <a:bodyPr anchor="ctr">
            <a:noAutofit/>
          </a:bodyPr>
          <a:lstStyle/>
          <a:p>
            <a:pPr>
              <a:spcBef>
                <a:spcPts val="0"/>
              </a:spcBef>
              <a:spcAft>
                <a:spcPts val="1000"/>
              </a:spcAft>
              <a:buClr>
                <a:schemeClr val="tx2"/>
              </a:buClr>
              <a:buSzPct val="100000"/>
            </a:pPr>
            <a:r>
              <a:rPr lang="en-US" sz="2200" dirty="0">
                <a:solidFill>
                  <a:schemeClr val="tx2"/>
                </a:solidFill>
                <a:latin typeface="Calibri" panose="020F0502020204030204" pitchFamily="34" charset="0"/>
                <a:cs typeface="Arial" panose="020B0604020202020204" pitchFamily="34" charset="0"/>
              </a:rPr>
              <a:t>Globally, the population living at the extreme poverty rate ($1.9 a day) decreased in the past decade.</a:t>
            </a:r>
          </a:p>
          <a:p>
            <a:pPr>
              <a:spcBef>
                <a:spcPts val="0"/>
              </a:spcBef>
              <a:spcAft>
                <a:spcPts val="1000"/>
              </a:spcAft>
              <a:buClr>
                <a:schemeClr val="tx2"/>
              </a:buClr>
              <a:buSzPct val="100000"/>
            </a:pPr>
            <a:r>
              <a:rPr lang="en-US" sz="2200" dirty="0">
                <a:solidFill>
                  <a:schemeClr val="tx2"/>
                </a:solidFill>
                <a:latin typeface="Calibri" panose="020F0502020204030204" pitchFamily="34" charset="0"/>
                <a:cs typeface="Arial" panose="020B0604020202020204" pitchFamily="34" charset="0"/>
              </a:rPr>
              <a:t>Despite the improvement, in South Asia, </a:t>
            </a:r>
            <a:r>
              <a:rPr lang="en-US" sz="2200" b="1" dirty="0">
                <a:solidFill>
                  <a:srgbClr val="F20253"/>
                </a:solidFill>
                <a:latin typeface="Calibri" panose="020F0502020204030204" pitchFamily="34" charset="0"/>
                <a:cs typeface="Arial" panose="020B0604020202020204" pitchFamily="34" charset="0"/>
              </a:rPr>
              <a:t>50%</a:t>
            </a:r>
            <a:r>
              <a:rPr lang="en-US" sz="2200" dirty="0">
                <a:solidFill>
                  <a:schemeClr val="tx2"/>
                </a:solidFill>
                <a:latin typeface="Calibri" panose="020F0502020204030204" pitchFamily="34" charset="0"/>
                <a:cs typeface="Arial" panose="020B0604020202020204" pitchFamily="34" charset="0"/>
              </a:rPr>
              <a:t> of the population still live on $3.10 a day in 2013</a:t>
            </a:r>
          </a:p>
        </p:txBody>
      </p:sp>
      <p:sp>
        <p:nvSpPr>
          <p:cNvPr id="13" name="Rectangle 12"/>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4"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Poverty headcount ratio at $1.90 and $3.10 a day (2011 </a:t>
            </a:r>
            <a:r>
              <a:rPr lang="en-US" sz="2000" dirty="0" err="1">
                <a:solidFill>
                  <a:schemeClr val="tx2"/>
                </a:solidFill>
                <a:latin typeface="+mn-lt"/>
              </a:rPr>
              <a:t>ppP</a:t>
            </a:r>
            <a:r>
              <a:rPr lang="en-US" sz="2000" dirty="0">
                <a:solidFill>
                  <a:schemeClr val="tx2"/>
                </a:solidFill>
                <a:latin typeface="+mn-lt"/>
              </a:rPr>
              <a:t>) (% of population)</a:t>
            </a:r>
          </a:p>
        </p:txBody>
      </p:sp>
      <p:sp>
        <p:nvSpPr>
          <p:cNvPr id="2" name="Slide Number Placeholder 1"/>
          <p:cNvSpPr>
            <a:spLocks noGrp="1"/>
          </p:cNvSpPr>
          <p:nvPr>
            <p:ph type="sldNum" sz="quarter" idx="4"/>
          </p:nvPr>
        </p:nvSpPr>
        <p:spPr/>
        <p:txBody>
          <a:bodyPr/>
          <a:lstStyle/>
          <a:p>
            <a:fld id="{F36C87F6-986D-49E6-AF40-1B3A1EE8064D}" type="slidenum">
              <a:rPr lang="en-GB" smtClean="0"/>
              <a:pPr/>
              <a:t>23</a:t>
            </a:fld>
            <a:endParaRPr lang="en-GB" dirty="0"/>
          </a:p>
        </p:txBody>
      </p:sp>
      <p:sp>
        <p:nvSpPr>
          <p:cNvPr id="3" name="Footer Placeholder 2"/>
          <p:cNvSpPr>
            <a:spLocks noGrp="1"/>
          </p:cNvSpPr>
          <p:nvPr>
            <p:ph type="ftr" sz="quarter" idx="3"/>
          </p:nvPr>
        </p:nvSpPr>
        <p:spPr>
          <a:xfrm>
            <a:off x="150812" y="6537554"/>
            <a:ext cx="11049000" cy="182333"/>
          </a:xfrm>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08515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27012" y="6167857"/>
            <a:ext cx="8915400"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Data for Europe &amp; Central Asia and North America are not available for prevalence of undernourishment</a:t>
            </a:r>
          </a:p>
          <a:p>
            <a:r>
              <a:rPr lang="en-US" sz="1000" dirty="0">
                <a:solidFill>
                  <a:schemeClr val="tx2"/>
                </a:solidFill>
                <a:latin typeface="Calibri" panose="020F0502020204030204" pitchFamily="34" charset="0"/>
              </a:rPr>
              <a:t>Source: World Bank Data, accessed in March 2017, created by UIS-AIMS, UNESCO Bangkok</a:t>
            </a:r>
          </a:p>
        </p:txBody>
      </p:sp>
      <p:sp>
        <p:nvSpPr>
          <p:cNvPr id="9" name="Content Placeholder 2"/>
          <p:cNvSpPr txBox="1">
            <a:spLocks/>
          </p:cNvSpPr>
          <p:nvPr/>
        </p:nvSpPr>
        <p:spPr>
          <a:xfrm>
            <a:off x="7273989" y="713100"/>
            <a:ext cx="4462272"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200" i="1" dirty="0"/>
          </a:p>
        </p:txBody>
      </p:sp>
      <p:sp>
        <p:nvSpPr>
          <p:cNvPr id="11" name="Content Placeholder 2"/>
          <p:cNvSpPr txBox="1">
            <a:spLocks/>
          </p:cNvSpPr>
          <p:nvPr/>
        </p:nvSpPr>
        <p:spPr>
          <a:xfrm>
            <a:off x="5865812" y="1219200"/>
            <a:ext cx="5486400" cy="483854"/>
          </a:xfrm>
          <a:prstGeom prst="rect">
            <a:avLst/>
          </a:prstGeom>
          <a:ln>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1600" b="1" i="1" dirty="0">
                <a:solidFill>
                  <a:schemeClr val="tx2"/>
                </a:solidFill>
                <a:latin typeface="Calibri" panose="020F0502020204030204" pitchFamily="34" charset="0"/>
              </a:rPr>
              <a:t>Prevalence of Underweight</a:t>
            </a:r>
          </a:p>
          <a:p>
            <a:pPr marL="0" indent="0" algn="ctr">
              <a:spcBef>
                <a:spcPts val="0"/>
              </a:spcBef>
              <a:buNone/>
            </a:pPr>
            <a:r>
              <a:rPr lang="en-US" sz="1200" i="1" dirty="0">
                <a:solidFill>
                  <a:schemeClr val="tx2"/>
                </a:solidFill>
                <a:latin typeface="Calibri" panose="020F0502020204030204" pitchFamily="34" charset="0"/>
              </a:rPr>
              <a:t>Percentage of children under 5 (weight for age)</a:t>
            </a:r>
          </a:p>
        </p:txBody>
      </p:sp>
      <p:sp>
        <p:nvSpPr>
          <p:cNvPr id="10" name="Content Placeholder 2"/>
          <p:cNvSpPr txBox="1">
            <a:spLocks/>
          </p:cNvSpPr>
          <p:nvPr/>
        </p:nvSpPr>
        <p:spPr>
          <a:xfrm>
            <a:off x="379412" y="1284161"/>
            <a:ext cx="5486400" cy="483854"/>
          </a:xfrm>
          <a:prstGeom prst="rect">
            <a:avLst/>
          </a:prstGeom>
          <a:ln>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1600" b="1" i="1" dirty="0">
                <a:solidFill>
                  <a:schemeClr val="tx2"/>
                </a:solidFill>
                <a:latin typeface="Calibri" panose="020F0502020204030204" pitchFamily="34" charset="0"/>
              </a:rPr>
              <a:t>Prevalence of Undernourishment</a:t>
            </a:r>
          </a:p>
          <a:p>
            <a:pPr marL="0" indent="0" algn="ctr">
              <a:spcBef>
                <a:spcPts val="0"/>
              </a:spcBef>
              <a:buNone/>
            </a:pPr>
            <a:r>
              <a:rPr lang="en-US" sz="1200" i="1" dirty="0">
                <a:solidFill>
                  <a:schemeClr val="tx2"/>
                </a:solidFill>
                <a:latin typeface="Calibri" panose="020F0502020204030204" pitchFamily="34" charset="0"/>
              </a:rPr>
              <a:t>Percentage of total population</a:t>
            </a:r>
          </a:p>
        </p:txBody>
      </p:sp>
      <p:graphicFrame>
        <p:nvGraphicFramePr>
          <p:cNvPr id="14" name="Chart 13"/>
          <p:cNvGraphicFramePr>
            <a:graphicFrameLocks/>
          </p:cNvGraphicFramePr>
          <p:nvPr>
            <p:extLst/>
          </p:nvPr>
        </p:nvGraphicFramePr>
        <p:xfrm>
          <a:off x="379412" y="1844222"/>
          <a:ext cx="5486400" cy="43104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a:graphicFrameLocks/>
          </p:cNvGraphicFramePr>
          <p:nvPr>
            <p:extLst/>
          </p:nvPr>
        </p:nvGraphicFramePr>
        <p:xfrm>
          <a:off x="5865812" y="1812732"/>
          <a:ext cx="5486400" cy="4310476"/>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12"/>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8"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Poverty and well-being: regional disparities</a:t>
            </a:r>
          </a:p>
        </p:txBody>
      </p:sp>
      <p:sp>
        <p:nvSpPr>
          <p:cNvPr id="2" name="Slide Number Placeholder 1"/>
          <p:cNvSpPr>
            <a:spLocks noGrp="1"/>
          </p:cNvSpPr>
          <p:nvPr>
            <p:ph type="sldNum" sz="quarter" idx="4"/>
          </p:nvPr>
        </p:nvSpPr>
        <p:spPr/>
        <p:txBody>
          <a:bodyPr/>
          <a:lstStyle/>
          <a:p>
            <a:fld id="{F36C87F6-986D-49E6-AF40-1B3A1EE8064D}" type="slidenum">
              <a:rPr lang="en-GB" smtClean="0"/>
              <a:pPr/>
              <a:t>24</a:t>
            </a:fld>
            <a:endParaRPr lang="en-GB" dirty="0"/>
          </a:p>
        </p:txBody>
      </p:sp>
      <p:sp>
        <p:nvSpPr>
          <p:cNvPr id="3" name="Footer Placeholder 2"/>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74066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2" name="Rectangle 11"/>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pic>
        <p:nvPicPr>
          <p:cNvPr id="2" name="Picture 1"/>
          <p:cNvPicPr>
            <a:picLocks noChangeAspect="1"/>
          </p:cNvPicPr>
          <p:nvPr/>
        </p:nvPicPr>
        <p:blipFill>
          <a:blip r:embed="rId3"/>
          <a:stretch>
            <a:fillRect/>
          </a:stretch>
        </p:blipFill>
        <p:spPr>
          <a:xfrm>
            <a:off x="684212" y="1600200"/>
            <a:ext cx="5268351" cy="4572000"/>
          </a:xfrm>
          <a:prstGeom prst="rect">
            <a:avLst/>
          </a:prstGeom>
          <a:ln>
            <a:noFill/>
          </a:ln>
        </p:spPr>
      </p:pic>
      <p:pic>
        <p:nvPicPr>
          <p:cNvPr id="3" name="Picture 2"/>
          <p:cNvPicPr>
            <a:picLocks noChangeAspect="1"/>
          </p:cNvPicPr>
          <p:nvPr/>
        </p:nvPicPr>
        <p:blipFill>
          <a:blip r:embed="rId4"/>
          <a:stretch>
            <a:fillRect/>
          </a:stretch>
        </p:blipFill>
        <p:spPr>
          <a:xfrm>
            <a:off x="5952563" y="1626854"/>
            <a:ext cx="5224072" cy="4572000"/>
          </a:xfrm>
          <a:prstGeom prst="rect">
            <a:avLst/>
          </a:prstGeom>
          <a:ln>
            <a:noFill/>
          </a:ln>
        </p:spPr>
      </p:pic>
      <p:sp>
        <p:nvSpPr>
          <p:cNvPr id="15" name="TextBox 14"/>
          <p:cNvSpPr txBox="1"/>
          <p:nvPr/>
        </p:nvSpPr>
        <p:spPr>
          <a:xfrm>
            <a:off x="150811" y="6338653"/>
            <a:ext cx="12038013" cy="246221"/>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Source: Institute for Economics &amp; Peace. </a:t>
            </a:r>
            <a:r>
              <a:rPr lang="en-US" sz="1000" i="1" dirty="0">
                <a:solidFill>
                  <a:schemeClr val="tx2"/>
                </a:solidFill>
                <a:latin typeface="Calibri" panose="020F0502020204030204" pitchFamily="34" charset="0"/>
              </a:rPr>
              <a:t>Global Peace Index 2016</a:t>
            </a:r>
            <a:r>
              <a:rPr lang="en-US" sz="1000" dirty="0">
                <a:solidFill>
                  <a:schemeClr val="tx2"/>
                </a:solidFill>
                <a:latin typeface="Calibri" panose="020F0502020204030204" pitchFamily="34" charset="0"/>
              </a:rPr>
              <a:t>.</a:t>
            </a:r>
          </a:p>
        </p:txBody>
      </p:sp>
      <p:sp>
        <p:nvSpPr>
          <p:cNvPr id="5" name="TextBox 4"/>
          <p:cNvSpPr txBox="1"/>
          <p:nvPr/>
        </p:nvSpPr>
        <p:spPr>
          <a:xfrm>
            <a:off x="760412" y="5794864"/>
            <a:ext cx="1219200" cy="424732"/>
          </a:xfrm>
          <a:prstGeom prst="rect">
            <a:avLst/>
          </a:prstGeom>
          <a:solidFill>
            <a:schemeClr val="bg1"/>
          </a:solidFill>
          <a:ln>
            <a:noFill/>
          </a:ln>
        </p:spPr>
        <p:txBody>
          <a:bodyPr wrap="square" rtlCol="0">
            <a:spAutoFit/>
          </a:bodyPr>
          <a:lstStyle/>
          <a:p>
            <a:pPr>
              <a:lnSpc>
                <a:spcPct val="90000"/>
              </a:lnSpc>
            </a:pPr>
            <a:endParaRPr lang="en-US" sz="2400" dirty="0">
              <a:solidFill>
                <a:schemeClr val="bg1"/>
              </a:solidFill>
            </a:endParaRPr>
          </a:p>
        </p:txBody>
      </p:sp>
      <p:sp>
        <p:nvSpPr>
          <p:cNvPr id="13"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State of peace</a:t>
            </a:r>
          </a:p>
        </p:txBody>
      </p:sp>
      <p:sp>
        <p:nvSpPr>
          <p:cNvPr id="4" name="Slide Number Placeholder 3"/>
          <p:cNvSpPr>
            <a:spLocks noGrp="1"/>
          </p:cNvSpPr>
          <p:nvPr>
            <p:ph type="sldNum" sz="quarter" idx="4"/>
          </p:nvPr>
        </p:nvSpPr>
        <p:spPr/>
        <p:txBody>
          <a:bodyPr/>
          <a:lstStyle/>
          <a:p>
            <a:fld id="{F36C87F6-986D-49E6-AF40-1B3A1EE8064D}" type="slidenum">
              <a:rPr lang="en-GB" smtClean="0"/>
              <a:pPr/>
              <a:t>25</a:t>
            </a:fld>
            <a:endParaRPr lang="en-GB" dirty="0"/>
          </a:p>
        </p:txBody>
      </p:sp>
      <p:sp>
        <p:nvSpPr>
          <p:cNvPr id="6" name="Footer Placeholder 5"/>
          <p:cNvSpPr>
            <a:spLocks noGrp="1"/>
          </p:cNvSpPr>
          <p:nvPr>
            <p:ph type="ftr" sz="quarter" idx="3"/>
          </p:nvPr>
        </p:nvSpPr>
        <p:spPr>
          <a:xfrm>
            <a:off x="150811" y="6537554"/>
            <a:ext cx="11025823"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666765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4" name="Title 3"/>
          <p:cNvSpPr>
            <a:spLocks noGrp="1"/>
          </p:cNvSpPr>
          <p:nvPr>
            <p:ph type="title"/>
          </p:nvPr>
        </p:nvSpPr>
        <p:spPr>
          <a:xfrm>
            <a:off x="-1" y="148828"/>
            <a:ext cx="12188825" cy="994172"/>
          </a:xfrm>
        </p:spPr>
        <p:txBody>
          <a:bodyPr/>
          <a:lstStyle/>
          <a:p>
            <a:pPr algn="ctr"/>
            <a:r>
              <a:rPr lang="en-US" b="1" dirty="0">
                <a:solidFill>
                  <a:srgbClr val="BB192D"/>
                </a:solidFill>
                <a:latin typeface="+mn-lt"/>
              </a:rPr>
              <a:t>WARS and Conflicts</a:t>
            </a:r>
          </a:p>
        </p:txBody>
      </p:sp>
      <p:sp>
        <p:nvSpPr>
          <p:cNvPr id="5" name="TextBox 4"/>
          <p:cNvSpPr txBox="1"/>
          <p:nvPr/>
        </p:nvSpPr>
        <p:spPr>
          <a:xfrm>
            <a:off x="760412" y="5794864"/>
            <a:ext cx="1219200" cy="424732"/>
          </a:xfrm>
          <a:prstGeom prst="rect">
            <a:avLst/>
          </a:prstGeom>
          <a:solidFill>
            <a:schemeClr val="bg1"/>
          </a:solidFill>
          <a:ln>
            <a:noFill/>
          </a:ln>
        </p:spPr>
        <p:txBody>
          <a:bodyPr wrap="square" rtlCol="0">
            <a:spAutoFit/>
          </a:bodyPr>
          <a:lstStyle/>
          <a:p>
            <a:pPr>
              <a:lnSpc>
                <a:spcPct val="90000"/>
              </a:lnSpc>
            </a:pPr>
            <a:endParaRPr lang="en-US" sz="2400" dirty="0">
              <a:solidFill>
                <a:schemeClr val="bg1"/>
              </a:solidFill>
            </a:endParaRPr>
          </a:p>
        </p:txBody>
      </p:sp>
      <p:pic>
        <p:nvPicPr>
          <p:cNvPr id="7" name="Picture 6"/>
          <p:cNvPicPr>
            <a:picLocks noChangeAspect="1"/>
          </p:cNvPicPr>
          <p:nvPr/>
        </p:nvPicPr>
        <p:blipFill>
          <a:blip r:embed="rId2"/>
          <a:stretch>
            <a:fillRect/>
          </a:stretch>
        </p:blipFill>
        <p:spPr>
          <a:xfrm>
            <a:off x="1522412" y="1192963"/>
            <a:ext cx="8534400" cy="4894916"/>
          </a:xfrm>
          <a:prstGeom prst="rect">
            <a:avLst/>
          </a:prstGeom>
        </p:spPr>
      </p:pic>
      <p:sp>
        <p:nvSpPr>
          <p:cNvPr id="16" name="TextBox 15"/>
          <p:cNvSpPr txBox="1"/>
          <p:nvPr/>
        </p:nvSpPr>
        <p:spPr>
          <a:xfrm>
            <a:off x="2284412" y="6072172"/>
            <a:ext cx="11886407" cy="553998"/>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Source: Civil War: How to Stop the Fighting, Sometimes. (2013 November). </a:t>
            </a:r>
            <a:r>
              <a:rPr lang="en-US" sz="1000" i="1" dirty="0">
                <a:solidFill>
                  <a:schemeClr val="tx2"/>
                </a:solidFill>
                <a:latin typeface="Calibri" panose="020F0502020204030204" pitchFamily="34" charset="0"/>
              </a:rPr>
              <a:t>The Economist</a:t>
            </a:r>
            <a:r>
              <a:rPr lang="en-US" sz="1000" dirty="0">
                <a:solidFill>
                  <a:schemeClr val="tx2"/>
                </a:solidFill>
                <a:latin typeface="Calibri" panose="020F0502020204030204" pitchFamily="34" charset="0"/>
              </a:rPr>
              <a:t>. </a:t>
            </a:r>
          </a:p>
          <a:p>
            <a:r>
              <a:rPr lang="en-US" sz="1000" dirty="0">
                <a:solidFill>
                  <a:schemeClr val="tx2"/>
                </a:solidFill>
                <a:latin typeface="Calibri" panose="020F0502020204030204" pitchFamily="34" charset="0"/>
              </a:rPr>
              <a:t>Retrieved from </a:t>
            </a:r>
            <a:r>
              <a:rPr lang="en-US" sz="1000" dirty="0">
                <a:solidFill>
                  <a:schemeClr val="tx2"/>
                </a:solidFill>
                <a:latin typeface="Calibri" panose="020F0502020204030204" pitchFamily="34" charset="0"/>
                <a:hlinkClick r:id="rId3"/>
              </a:rPr>
              <a:t>http://www.economist.com/news/briefing/21589431-bringing-end-conflicts-within-states-vexatious-history-provides-guide</a:t>
            </a:r>
            <a:endParaRPr lang="en-US" sz="1000" dirty="0">
              <a:solidFill>
                <a:schemeClr val="tx2"/>
              </a:solidFill>
              <a:latin typeface="Calibri" panose="020F0502020204030204" pitchFamily="34" charset="0"/>
            </a:endParaRPr>
          </a:p>
          <a:p>
            <a:endParaRPr lang="en-US" sz="1000" dirty="0">
              <a:solidFill>
                <a:schemeClr val="tx2"/>
              </a:solidFill>
              <a:latin typeface="Calibri" panose="020F0502020204030204" pitchFamily="34" charset="0"/>
            </a:endParaRPr>
          </a:p>
        </p:txBody>
      </p:sp>
      <p:sp>
        <p:nvSpPr>
          <p:cNvPr id="2" name="Slide Number Placeholder 1"/>
          <p:cNvSpPr>
            <a:spLocks noGrp="1"/>
          </p:cNvSpPr>
          <p:nvPr>
            <p:ph type="sldNum" sz="quarter" idx="4"/>
          </p:nvPr>
        </p:nvSpPr>
        <p:spPr/>
        <p:txBody>
          <a:bodyPr/>
          <a:lstStyle/>
          <a:p>
            <a:fld id="{F36C87F6-986D-49E6-AF40-1B3A1EE8064D}" type="slidenum">
              <a:rPr lang="en-GB" smtClean="0"/>
              <a:pPr/>
              <a:t>26</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93765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4" name="Title 3"/>
          <p:cNvSpPr>
            <a:spLocks noGrp="1"/>
          </p:cNvSpPr>
          <p:nvPr>
            <p:ph type="title"/>
          </p:nvPr>
        </p:nvSpPr>
        <p:spPr>
          <a:xfrm>
            <a:off x="-1" y="72628"/>
            <a:ext cx="12188825" cy="994172"/>
          </a:xfrm>
        </p:spPr>
        <p:txBody>
          <a:bodyPr/>
          <a:lstStyle/>
          <a:p>
            <a:pPr algn="ctr"/>
            <a:r>
              <a:rPr lang="en-US" b="1" dirty="0">
                <a:solidFill>
                  <a:srgbClr val="BB192D"/>
                </a:solidFill>
                <a:latin typeface="+mn-lt"/>
              </a:rPr>
              <a:t>Growing number of people fleeing countries</a:t>
            </a:r>
          </a:p>
        </p:txBody>
      </p:sp>
      <p:sp>
        <p:nvSpPr>
          <p:cNvPr id="5" name="TextBox 4"/>
          <p:cNvSpPr txBox="1"/>
          <p:nvPr/>
        </p:nvSpPr>
        <p:spPr>
          <a:xfrm>
            <a:off x="760412" y="5794864"/>
            <a:ext cx="1219200" cy="424732"/>
          </a:xfrm>
          <a:prstGeom prst="rect">
            <a:avLst/>
          </a:prstGeom>
          <a:solidFill>
            <a:schemeClr val="bg1"/>
          </a:solidFill>
          <a:ln>
            <a:noFill/>
          </a:ln>
        </p:spPr>
        <p:txBody>
          <a:bodyPr wrap="square" rtlCol="0">
            <a:spAutoFit/>
          </a:bodyPr>
          <a:lstStyle/>
          <a:p>
            <a:pPr>
              <a:lnSpc>
                <a:spcPct val="90000"/>
              </a:lnSpc>
            </a:pPr>
            <a:endParaRPr lang="en-US" sz="2400" dirty="0">
              <a:solidFill>
                <a:schemeClr val="bg1"/>
              </a:solidFill>
            </a:endParaRPr>
          </a:p>
        </p:txBody>
      </p:sp>
      <p:sp>
        <p:nvSpPr>
          <p:cNvPr id="16" name="TextBox 15"/>
          <p:cNvSpPr txBox="1"/>
          <p:nvPr/>
        </p:nvSpPr>
        <p:spPr>
          <a:xfrm>
            <a:off x="303212" y="6019800"/>
            <a:ext cx="11886407"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Source: UNHCR Figures at a Glance 2016</a:t>
            </a:r>
          </a:p>
          <a:p>
            <a:r>
              <a:rPr lang="en-US" sz="1000" dirty="0">
                <a:solidFill>
                  <a:schemeClr val="tx2"/>
                </a:solidFill>
                <a:latin typeface="Calibri" panose="020F0502020204030204" pitchFamily="34" charset="0"/>
              </a:rPr>
              <a:t>Retrieved from </a:t>
            </a:r>
            <a:r>
              <a:rPr lang="en-US" sz="1000" dirty="0">
                <a:solidFill>
                  <a:schemeClr val="tx2"/>
                </a:solidFill>
                <a:latin typeface="Calibri" panose="020F0502020204030204" pitchFamily="34" charset="0"/>
                <a:hlinkClick r:id="rId2"/>
              </a:rPr>
              <a:t>http://www.unhcr.org/figures-at-a-glance.html</a:t>
            </a:r>
            <a:endParaRPr lang="en-US" sz="1000" dirty="0">
              <a:solidFill>
                <a:schemeClr val="tx2"/>
              </a:solidFill>
              <a:latin typeface="Calibri" panose="020F0502020204030204" pitchFamily="34" charset="0"/>
            </a:endParaRPr>
          </a:p>
        </p:txBody>
      </p:sp>
      <p:pic>
        <p:nvPicPr>
          <p:cNvPr id="9" name="Picture 8" descr="Figures ata glance"/>
          <p:cNvPicPr/>
          <p:nvPr/>
        </p:nvPicPr>
        <p:blipFill rotWithShape="1">
          <a:blip r:embed="rId3">
            <a:extLst>
              <a:ext uri="{28A0092B-C50C-407E-A947-70E740481C1C}">
                <a14:useLocalDpi xmlns:a14="http://schemas.microsoft.com/office/drawing/2010/main" val="0"/>
              </a:ext>
            </a:extLst>
          </a:blip>
          <a:srcRect b="56651"/>
          <a:stretch/>
        </p:blipFill>
        <p:spPr bwMode="auto">
          <a:xfrm>
            <a:off x="760412" y="1295400"/>
            <a:ext cx="7239000" cy="3048000"/>
          </a:xfrm>
          <a:prstGeom prst="rect">
            <a:avLst/>
          </a:prstGeom>
          <a:noFill/>
          <a:ln>
            <a:noFill/>
          </a:ln>
          <a:extLst>
            <a:ext uri="{53640926-AAD7-44D8-BBD7-CCE9431645EC}">
              <a14:shadowObscured xmlns:a14="http://schemas.microsoft.com/office/drawing/2010/main"/>
            </a:ext>
          </a:extLst>
        </p:spPr>
      </p:pic>
      <p:pic>
        <p:nvPicPr>
          <p:cNvPr id="10" name="Picture 9" descr="Figures ata glance"/>
          <p:cNvPicPr/>
          <p:nvPr/>
        </p:nvPicPr>
        <p:blipFill rotWithShape="1">
          <a:blip r:embed="rId3">
            <a:extLst>
              <a:ext uri="{28A0092B-C50C-407E-A947-70E740481C1C}">
                <a14:useLocalDpi xmlns:a14="http://schemas.microsoft.com/office/drawing/2010/main" val="0"/>
              </a:ext>
            </a:extLst>
          </a:blip>
          <a:srcRect l="162" t="43929" r="-11" b="16971"/>
          <a:stretch/>
        </p:blipFill>
        <p:spPr bwMode="auto">
          <a:xfrm>
            <a:off x="3732212" y="3124200"/>
            <a:ext cx="7239000" cy="2783132"/>
          </a:xfrm>
          <a:prstGeom prst="rect">
            <a:avLst/>
          </a:prstGeom>
          <a:noFill/>
          <a:ln>
            <a:noFill/>
          </a:ln>
          <a:extLst>
            <a:ext uri="{53640926-AAD7-44D8-BBD7-CCE9431645EC}">
              <a14:shadowObscured xmlns:a14="http://schemas.microsoft.com/office/drawing/2010/main"/>
            </a:ext>
          </a:extLst>
        </p:spPr>
      </p:pic>
      <p:sp>
        <p:nvSpPr>
          <p:cNvPr id="2" name="Slide Number Placeholder 1"/>
          <p:cNvSpPr>
            <a:spLocks noGrp="1"/>
          </p:cNvSpPr>
          <p:nvPr>
            <p:ph type="sldNum" sz="quarter" idx="4"/>
          </p:nvPr>
        </p:nvSpPr>
        <p:spPr/>
        <p:txBody>
          <a:bodyPr/>
          <a:lstStyle/>
          <a:p>
            <a:fld id="{F36C87F6-986D-49E6-AF40-1B3A1EE8064D}" type="slidenum">
              <a:rPr lang="en-GB" smtClean="0"/>
              <a:pPr/>
              <a:t>27</a:t>
            </a:fld>
            <a:endParaRPr lang="en-GB" dirty="0"/>
          </a:p>
        </p:txBody>
      </p:sp>
      <p:sp>
        <p:nvSpPr>
          <p:cNvPr id="3" name="Footer Placeholder 2"/>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60221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2" name="Rectangle 11"/>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3"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Rapid urbanization in </a:t>
            </a:r>
            <a:r>
              <a:rPr lang="en-US" b="1" dirty="0" err="1">
                <a:solidFill>
                  <a:srgbClr val="BB192D"/>
                </a:solidFill>
                <a:latin typeface="+mn-lt"/>
              </a:rPr>
              <a:t>asia</a:t>
            </a:r>
            <a:endParaRPr lang="en-US" b="1" dirty="0">
              <a:solidFill>
                <a:srgbClr val="BB192D"/>
              </a:solidFill>
              <a:latin typeface="+mn-lt"/>
            </a:endParaRPr>
          </a:p>
        </p:txBody>
      </p:sp>
      <p:sp>
        <p:nvSpPr>
          <p:cNvPr id="14"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Percentage of urban population</a:t>
            </a:r>
          </a:p>
        </p:txBody>
      </p:sp>
      <p:graphicFrame>
        <p:nvGraphicFramePr>
          <p:cNvPr id="15" name="Chart 14"/>
          <p:cNvGraphicFramePr>
            <a:graphicFrameLocks/>
          </p:cNvGraphicFramePr>
          <p:nvPr>
            <p:extLst/>
          </p:nvPr>
        </p:nvGraphicFramePr>
        <p:xfrm>
          <a:off x="608013" y="2145220"/>
          <a:ext cx="8229600" cy="4038600"/>
        </p:xfrm>
        <a:graphic>
          <a:graphicData uri="http://schemas.openxmlformats.org/drawingml/2006/chart">
            <c:chart xmlns:c="http://schemas.openxmlformats.org/drawingml/2006/chart" xmlns:r="http://schemas.openxmlformats.org/officeDocument/2006/relationships" r:id="rId2"/>
          </a:graphicData>
        </a:graphic>
      </p:graphicFrame>
      <p:pic>
        <p:nvPicPr>
          <p:cNvPr id="16" name="Picture 15"/>
          <p:cNvPicPr>
            <a:picLocks noChangeAspect="1"/>
          </p:cNvPicPr>
          <p:nvPr/>
        </p:nvPicPr>
        <p:blipFill>
          <a:blip r:embed="rId3"/>
          <a:stretch>
            <a:fillRect/>
          </a:stretch>
        </p:blipFill>
        <p:spPr>
          <a:xfrm>
            <a:off x="2108198" y="1575699"/>
            <a:ext cx="7972425" cy="485775"/>
          </a:xfrm>
          <a:prstGeom prst="rect">
            <a:avLst/>
          </a:prstGeom>
        </p:spPr>
      </p:pic>
      <p:sp>
        <p:nvSpPr>
          <p:cNvPr id="17" name="Content Placeholder 2"/>
          <p:cNvSpPr>
            <a:spLocks noGrp="1"/>
          </p:cNvSpPr>
          <p:nvPr>
            <p:ph idx="1"/>
          </p:nvPr>
        </p:nvSpPr>
        <p:spPr>
          <a:xfrm>
            <a:off x="9021553" y="2294403"/>
            <a:ext cx="2940259" cy="3649197"/>
          </a:xfrm>
        </p:spPr>
        <p:txBody>
          <a:bodyPr anchor="ctr">
            <a:noAutofit/>
          </a:bodyPr>
          <a:lstStyle/>
          <a:p>
            <a:pPr marL="0" indent="0">
              <a:lnSpc>
                <a:spcPct val="100000"/>
              </a:lnSpc>
              <a:spcBef>
                <a:spcPts val="0"/>
              </a:spcBef>
              <a:spcAft>
                <a:spcPts val="1000"/>
              </a:spcAft>
              <a:buNone/>
            </a:pPr>
            <a:r>
              <a:rPr lang="en-US" sz="2200" dirty="0">
                <a:solidFill>
                  <a:schemeClr val="tx2"/>
                </a:solidFill>
                <a:latin typeface="Calibri" panose="020F0502020204030204" pitchFamily="34" charset="0"/>
              </a:rPr>
              <a:t>East Asia &amp; the Pacific has experienced the most significant urbanization in the world, where the urban population increased by </a:t>
            </a:r>
            <a:r>
              <a:rPr lang="en-US" sz="2200" b="1" dirty="0">
                <a:solidFill>
                  <a:srgbClr val="F20253"/>
                </a:solidFill>
                <a:latin typeface="Calibri" panose="020F0502020204030204" pitchFamily="34" charset="0"/>
              </a:rPr>
              <a:t>23 percentage points </a:t>
            </a:r>
            <a:r>
              <a:rPr lang="en-US" sz="2200" dirty="0">
                <a:solidFill>
                  <a:schemeClr val="tx2"/>
                </a:solidFill>
                <a:latin typeface="Calibri" panose="020F0502020204030204" pitchFamily="34" charset="0"/>
              </a:rPr>
              <a:t>between 1990 and 2015</a:t>
            </a:r>
          </a:p>
        </p:txBody>
      </p:sp>
      <p:sp>
        <p:nvSpPr>
          <p:cNvPr id="2" name="Slide Number Placeholder 1"/>
          <p:cNvSpPr>
            <a:spLocks noGrp="1"/>
          </p:cNvSpPr>
          <p:nvPr>
            <p:ph type="sldNum" sz="quarter" idx="4"/>
          </p:nvPr>
        </p:nvSpPr>
        <p:spPr/>
        <p:txBody>
          <a:bodyPr/>
          <a:lstStyle/>
          <a:p>
            <a:fld id="{F36C87F6-986D-49E6-AF40-1B3A1EE8064D}" type="slidenum">
              <a:rPr lang="en-GB" smtClean="0"/>
              <a:pPr/>
              <a:t>28</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6916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8553" y="5999202"/>
            <a:ext cx="11017459" cy="553998"/>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Total fertility rate means </a:t>
            </a:r>
            <a:r>
              <a:rPr lang="en-US" sz="1000" dirty="0">
                <a:solidFill>
                  <a:schemeClr val="tx2"/>
                </a:solidFill>
                <a:latin typeface="Calibri" panose="020F0502020204030204" pitchFamily="34" charset="0"/>
                <a:cs typeface="Arial" panose="020B0604020202020204" pitchFamily="34" charset="0"/>
              </a:rPr>
              <a:t>the number of children that would be born to a woman if she were to live to the end of her childbearing years and bear children in accordance with age-specific fertility rates of the specified year; </a:t>
            </a:r>
            <a:r>
              <a:rPr lang="en-US" sz="1000" dirty="0">
                <a:solidFill>
                  <a:schemeClr val="tx2"/>
                </a:solidFill>
                <a:latin typeface="Calibri" panose="020F0502020204030204" pitchFamily="34" charset="0"/>
              </a:rPr>
              <a:t>The atlas data refer to 2015</a:t>
            </a:r>
          </a:p>
          <a:p>
            <a:r>
              <a:rPr lang="en-US" sz="1000" dirty="0">
                <a:solidFill>
                  <a:schemeClr val="tx2"/>
                </a:solidFill>
                <a:latin typeface="Calibri" panose="020F0502020204030204" pitchFamily="34" charset="0"/>
              </a:rPr>
              <a:t>Source: Our World in Data, </a:t>
            </a:r>
            <a:r>
              <a:rPr lang="en-US" sz="1000" dirty="0">
                <a:solidFill>
                  <a:schemeClr val="tx2"/>
                </a:solidFill>
                <a:latin typeface="Calibri" panose="020F0502020204030204" pitchFamily="34" charset="0"/>
                <a:hlinkClick r:id="rId2"/>
              </a:rPr>
              <a:t>https://ourworldindata.org/</a:t>
            </a:r>
            <a:r>
              <a:rPr lang="en-US" sz="1000" dirty="0">
                <a:solidFill>
                  <a:schemeClr val="tx2"/>
                </a:solidFill>
                <a:latin typeface="Calibri" panose="020F0502020204030204" pitchFamily="34" charset="0"/>
              </a:rPr>
              <a:t>, accessed in March 2017</a:t>
            </a:r>
          </a:p>
        </p:txBody>
      </p:sp>
      <p:sp>
        <p:nvSpPr>
          <p:cNvPr id="8" name="Content Placeholder 2"/>
          <p:cNvSpPr>
            <a:spLocks noGrp="1"/>
          </p:cNvSpPr>
          <p:nvPr>
            <p:ph idx="1"/>
          </p:nvPr>
        </p:nvSpPr>
        <p:spPr>
          <a:xfrm>
            <a:off x="227011" y="5213759"/>
            <a:ext cx="11734800" cy="729841"/>
          </a:xfrm>
        </p:spPr>
        <p:txBody>
          <a:bodyPr anchor="ctr">
            <a:noAutofit/>
          </a:bodyPr>
          <a:lstStyle/>
          <a:p>
            <a:pPr marL="0" indent="0">
              <a:lnSpc>
                <a:spcPct val="100000"/>
              </a:lnSpc>
              <a:spcBef>
                <a:spcPts val="0"/>
              </a:spcBef>
              <a:spcAft>
                <a:spcPts val="1000"/>
              </a:spcAft>
              <a:buNone/>
            </a:pPr>
            <a:r>
              <a:rPr lang="en-US" sz="2200" dirty="0">
                <a:solidFill>
                  <a:schemeClr val="tx2"/>
                </a:solidFill>
                <a:latin typeface="Calibri" panose="020F0502020204030204" pitchFamily="34" charset="0"/>
              </a:rPr>
              <a:t>The global average of fertility rate has been decreasing, reaching </a:t>
            </a:r>
            <a:r>
              <a:rPr lang="en-US" sz="2200" b="1" dirty="0">
                <a:solidFill>
                  <a:srgbClr val="F20253"/>
                </a:solidFill>
                <a:latin typeface="Calibri" panose="020F0502020204030204" pitchFamily="34" charset="0"/>
              </a:rPr>
              <a:t>2.5</a:t>
            </a:r>
            <a:r>
              <a:rPr lang="en-US" sz="2200" dirty="0">
                <a:solidFill>
                  <a:schemeClr val="tx2"/>
                </a:solidFill>
                <a:latin typeface="Calibri" panose="020F0502020204030204" pitchFamily="34" charset="0"/>
              </a:rPr>
              <a:t> in 2014. 1.8 children are born per woman in East Asia &amp; Pacific and 2.6 in South Asia.</a:t>
            </a: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0" name="Content Placeholder 2"/>
          <p:cNvSpPr txBox="1">
            <a:spLocks/>
          </p:cNvSpPr>
          <p:nvPr/>
        </p:nvSpPr>
        <p:spPr>
          <a:xfrm>
            <a:off x="1979612" y="1287003"/>
            <a:ext cx="8610600"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200" i="1" dirty="0">
              <a:solidFill>
                <a:schemeClr val="tx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2074067" y="1447800"/>
            <a:ext cx="8267700" cy="3695700"/>
          </a:xfrm>
          <a:prstGeom prst="rect">
            <a:avLst/>
          </a:prstGeom>
        </p:spPr>
      </p:pic>
      <p:sp>
        <p:nvSpPr>
          <p:cNvPr id="12" name="Rectangle 11"/>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4"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Total fertility rate</a:t>
            </a:r>
          </a:p>
        </p:txBody>
      </p:sp>
      <p:sp>
        <p:nvSpPr>
          <p:cNvPr id="15"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Decreasing fertility rate in </a:t>
            </a:r>
            <a:r>
              <a:rPr lang="en-US" b="1" dirty="0" err="1">
                <a:solidFill>
                  <a:srgbClr val="BB192D"/>
                </a:solidFill>
                <a:latin typeface="+mn-lt"/>
              </a:rPr>
              <a:t>asia</a:t>
            </a:r>
            <a:r>
              <a:rPr lang="en-US" b="1" dirty="0">
                <a:solidFill>
                  <a:srgbClr val="BB192D"/>
                </a:solidFill>
                <a:latin typeface="+mn-lt"/>
              </a:rPr>
              <a:t> and </a:t>
            </a:r>
            <a:r>
              <a:rPr lang="en-US" b="1" dirty="0" err="1">
                <a:solidFill>
                  <a:srgbClr val="BB192D"/>
                </a:solidFill>
                <a:latin typeface="+mn-lt"/>
              </a:rPr>
              <a:t>europe</a:t>
            </a:r>
            <a:endParaRPr lang="en-US" b="1" dirty="0">
              <a:solidFill>
                <a:srgbClr val="BB192D"/>
              </a:solidFill>
              <a:latin typeface="+mn-lt"/>
            </a:endParaRPr>
          </a:p>
        </p:txBody>
      </p:sp>
      <p:sp>
        <p:nvSpPr>
          <p:cNvPr id="2" name="Slide Number Placeholder 1"/>
          <p:cNvSpPr>
            <a:spLocks noGrp="1"/>
          </p:cNvSpPr>
          <p:nvPr>
            <p:ph type="sldNum" sz="quarter" idx="4"/>
          </p:nvPr>
        </p:nvSpPr>
        <p:spPr/>
        <p:txBody>
          <a:bodyPr/>
          <a:lstStyle/>
          <a:p>
            <a:fld id="{F36C87F6-986D-49E6-AF40-1B3A1EE8064D}" type="slidenum">
              <a:rPr lang="en-GB" smtClean="0"/>
              <a:pPr/>
              <a:t>29</a:t>
            </a:fld>
            <a:endParaRPr lang="en-GB" dirty="0"/>
          </a:p>
        </p:txBody>
      </p:sp>
      <p:sp>
        <p:nvSpPr>
          <p:cNvPr id="3" name="Footer Placeholder 2"/>
          <p:cNvSpPr>
            <a:spLocks noGrp="1"/>
          </p:cNvSpPr>
          <p:nvPr>
            <p:ph type="ftr" sz="quarter" idx="3"/>
          </p:nvPr>
        </p:nvSpPr>
        <p:spPr>
          <a:xfrm>
            <a:off x="150812" y="6537555"/>
            <a:ext cx="11125200" cy="146522"/>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7529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495887" y="1066800"/>
            <a:ext cx="9143999" cy="4620767"/>
          </a:xfrm>
          <a:prstGeom prst="rect">
            <a:avLst/>
          </a:prstGeom>
          <a:noFill/>
          <a:ln>
            <a:noFill/>
          </a:ln>
        </p:spPr>
      </p:pic>
      <p:sp>
        <p:nvSpPr>
          <p:cNvPr id="2" name="Title 1"/>
          <p:cNvSpPr>
            <a:spLocks noGrp="1"/>
          </p:cNvSpPr>
          <p:nvPr>
            <p:ph type="ctrTitle"/>
          </p:nvPr>
        </p:nvSpPr>
        <p:spPr>
          <a:xfrm>
            <a:off x="-1" y="0"/>
            <a:ext cx="12188825" cy="6858000"/>
          </a:xfrm>
        </p:spPr>
        <p:txBody>
          <a:bodyPr anchor="ctr">
            <a:normAutofit/>
          </a:bodyPr>
          <a:lstStyle/>
          <a:p>
            <a:pPr marL="33338" algn="ctr">
              <a:lnSpc>
                <a:spcPct val="150000"/>
              </a:lnSpc>
            </a:pPr>
            <a:r>
              <a:rPr lang="en-US" sz="3200" b="1" dirty="0">
                <a:solidFill>
                  <a:srgbClr val="0096E6"/>
                </a:solidFill>
              </a:rPr>
              <a:t>I. MAJOR TRENDS/CHANGES IMPACTING EDUCATION</a:t>
            </a:r>
          </a:p>
        </p:txBody>
      </p:sp>
    </p:spTree>
    <p:extLst>
      <p:ext uri="{BB962C8B-B14F-4D97-AF65-F5344CB8AC3E}">
        <p14:creationId xmlns:p14="http://schemas.microsoft.com/office/powerpoint/2010/main" val="1119781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nvPr>
        </p:nvGraphicFramePr>
        <p:xfrm>
          <a:off x="1827212" y="1154096"/>
          <a:ext cx="8010939" cy="3657600"/>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a:spLocks noGrp="1"/>
          </p:cNvSpPr>
          <p:nvPr>
            <p:ph idx="1"/>
          </p:nvPr>
        </p:nvSpPr>
        <p:spPr>
          <a:xfrm>
            <a:off x="379412" y="4876800"/>
            <a:ext cx="11353800" cy="1298755"/>
          </a:xfrm>
        </p:spPr>
        <p:txBody>
          <a:bodyPr anchor="ctr">
            <a:noAutofit/>
          </a:bodyPr>
          <a:lstStyle/>
          <a:p>
            <a:pPr>
              <a:spcBef>
                <a:spcPts val="0"/>
              </a:spcBef>
              <a:spcAft>
                <a:spcPts val="1000"/>
              </a:spcAft>
              <a:buClr>
                <a:schemeClr val="tx2"/>
              </a:buClr>
              <a:buSzPct val="100000"/>
            </a:pPr>
            <a:r>
              <a:rPr lang="en-US" sz="2200" dirty="0">
                <a:solidFill>
                  <a:schemeClr val="tx2"/>
                </a:solidFill>
                <a:latin typeface="Calibri" panose="020F0502020204030204" pitchFamily="34" charset="0"/>
                <a:cs typeface="Arial" panose="020B0604020202020204" pitchFamily="34" charset="0"/>
              </a:rPr>
              <a:t>In 2015, the youth population (aged 15-24) stands at </a:t>
            </a:r>
            <a:r>
              <a:rPr lang="en-US" sz="2200" b="1" dirty="0">
                <a:solidFill>
                  <a:srgbClr val="F20253"/>
                </a:solidFill>
                <a:latin typeface="Calibri" panose="020F0502020204030204" pitchFamily="34" charset="0"/>
                <a:cs typeface="Arial" panose="020B0604020202020204" pitchFamily="34" charset="0"/>
              </a:rPr>
              <a:t>16% </a:t>
            </a:r>
            <a:r>
              <a:rPr lang="en-US" sz="2200" dirty="0">
                <a:solidFill>
                  <a:schemeClr val="tx2"/>
                </a:solidFill>
                <a:latin typeface="Calibri" panose="020F0502020204030204" pitchFamily="34" charset="0"/>
                <a:cs typeface="Arial" panose="020B0604020202020204" pitchFamily="34" charset="0"/>
              </a:rPr>
              <a:t>and the elderly population (aged 65+) accounts for </a:t>
            </a:r>
            <a:r>
              <a:rPr lang="en-US" sz="2200" b="1" dirty="0">
                <a:solidFill>
                  <a:srgbClr val="F20253"/>
                </a:solidFill>
                <a:latin typeface="Calibri" panose="020F0502020204030204" pitchFamily="34" charset="0"/>
                <a:cs typeface="Arial" panose="020B0604020202020204" pitchFamily="34" charset="0"/>
              </a:rPr>
              <a:t>8%</a:t>
            </a:r>
            <a:r>
              <a:rPr lang="en-US" sz="2200" dirty="0">
                <a:solidFill>
                  <a:schemeClr val="tx2"/>
                </a:solidFill>
                <a:latin typeface="Calibri" panose="020F0502020204030204" pitchFamily="34" charset="0"/>
                <a:cs typeface="Arial" panose="020B0604020202020204" pitchFamily="34" charset="0"/>
              </a:rPr>
              <a:t> of the total global population</a:t>
            </a:r>
          </a:p>
          <a:p>
            <a:pPr>
              <a:spcBef>
                <a:spcPts val="0"/>
              </a:spcBef>
              <a:spcAft>
                <a:spcPts val="1000"/>
              </a:spcAft>
              <a:buClr>
                <a:schemeClr val="tx2"/>
              </a:buClr>
              <a:buSzPct val="100000"/>
            </a:pPr>
            <a:r>
              <a:rPr lang="en-US" sz="2200" dirty="0">
                <a:solidFill>
                  <a:schemeClr val="tx2"/>
                </a:solidFill>
                <a:latin typeface="Calibri" panose="020F0502020204030204" pitchFamily="34" charset="0"/>
                <a:cs typeface="Arial" panose="020B0604020202020204" pitchFamily="34" charset="0"/>
              </a:rPr>
              <a:t>By 2100, the share of youth population will shrink and the elderly population will takes up </a:t>
            </a:r>
            <a:r>
              <a:rPr lang="en-US" sz="2200" b="1" dirty="0">
                <a:solidFill>
                  <a:srgbClr val="F20253"/>
                </a:solidFill>
                <a:latin typeface="Calibri" panose="020F0502020204030204" pitchFamily="34" charset="0"/>
                <a:cs typeface="Arial" panose="020B0604020202020204" pitchFamily="34" charset="0"/>
              </a:rPr>
              <a:t>23%</a:t>
            </a:r>
            <a:r>
              <a:rPr lang="en-US" sz="2200" dirty="0">
                <a:solidFill>
                  <a:schemeClr val="tx2"/>
                </a:solidFill>
                <a:latin typeface="Calibri" panose="020F0502020204030204" pitchFamily="34" charset="0"/>
                <a:cs typeface="Arial" panose="020B0604020202020204" pitchFamily="34" charset="0"/>
              </a:rPr>
              <a:t> of the total population in the world</a:t>
            </a:r>
          </a:p>
        </p:txBody>
      </p:sp>
      <p:sp>
        <p:nvSpPr>
          <p:cNvPr id="15" name="TextBox 14"/>
          <p:cNvSpPr txBox="1"/>
          <p:nvPr/>
        </p:nvSpPr>
        <p:spPr>
          <a:xfrm>
            <a:off x="227012" y="6250260"/>
            <a:ext cx="10552112" cy="246221"/>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Source: United Nations, Department of Economic and Social Affairs, Population Division. </a:t>
            </a:r>
            <a:r>
              <a:rPr lang="en-US" sz="1000" i="1" dirty="0">
                <a:solidFill>
                  <a:schemeClr val="tx2"/>
                </a:solidFill>
                <a:latin typeface="Calibri" panose="020F0502020204030204" pitchFamily="34" charset="0"/>
              </a:rPr>
              <a:t>World Population Prospects: The 2015 Revision</a:t>
            </a:r>
            <a:r>
              <a:rPr lang="en-US" sz="1000" dirty="0">
                <a:solidFill>
                  <a:schemeClr val="tx2"/>
                </a:solidFill>
                <a:latin typeface="Calibri" panose="020F0502020204030204" pitchFamily="34" charset="0"/>
              </a:rPr>
              <a:t>, accessed in March 2017, created by UIS-AIMS, UNESCO Bangkok</a:t>
            </a:r>
          </a:p>
        </p:txBody>
      </p:sp>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0"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Ageing society (1)</a:t>
            </a:r>
          </a:p>
        </p:txBody>
      </p:sp>
      <p:sp>
        <p:nvSpPr>
          <p:cNvPr id="11"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Share of the elderly population (aged 65+), 2015-2100</a:t>
            </a:r>
          </a:p>
        </p:txBody>
      </p:sp>
      <p:sp>
        <p:nvSpPr>
          <p:cNvPr id="2" name="Slide Number Placeholder 1"/>
          <p:cNvSpPr>
            <a:spLocks noGrp="1"/>
          </p:cNvSpPr>
          <p:nvPr>
            <p:ph type="sldNum" sz="quarter" idx="4"/>
          </p:nvPr>
        </p:nvSpPr>
        <p:spPr/>
        <p:txBody>
          <a:bodyPr/>
          <a:lstStyle/>
          <a:p>
            <a:fld id="{F36C87F6-986D-49E6-AF40-1B3A1EE8064D}" type="slidenum">
              <a:rPr lang="en-GB" smtClean="0"/>
              <a:pPr/>
              <a:t>30</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27406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035186" y="1289495"/>
            <a:ext cx="2281030" cy="2286000"/>
          </a:xfrm>
          <a:prstGeom prst="rect">
            <a:avLst/>
          </a:prstGeom>
        </p:spPr>
      </p:pic>
      <p:sp>
        <p:nvSpPr>
          <p:cNvPr id="7" name="TextBox 6"/>
          <p:cNvSpPr txBox="1"/>
          <p:nvPr/>
        </p:nvSpPr>
        <p:spPr>
          <a:xfrm>
            <a:off x="2054593" y="959823"/>
            <a:ext cx="2257253" cy="369332"/>
          </a:xfrm>
          <a:prstGeom prst="rect">
            <a:avLst/>
          </a:prstGeom>
          <a:noFill/>
          <a:ln>
            <a:noFill/>
          </a:ln>
        </p:spPr>
        <p:txBody>
          <a:bodyPr wrap="square" rtlCol="0" anchor="ctr">
            <a:spAutoFit/>
          </a:bodyPr>
          <a:lstStyle/>
          <a:p>
            <a:pPr algn="ctr"/>
            <a:r>
              <a:rPr lang="en-US" b="1" dirty="0">
                <a:latin typeface="Arial" panose="020B0604020202020204" pitchFamily="34" charset="0"/>
                <a:cs typeface="Arial" panose="020B0604020202020204" pitchFamily="34" charset="0"/>
              </a:rPr>
              <a:t>Asia</a:t>
            </a:r>
          </a:p>
        </p:txBody>
      </p:sp>
      <p:pic>
        <p:nvPicPr>
          <p:cNvPr id="8" name="Picture 7"/>
          <p:cNvPicPr>
            <a:picLocks noChangeAspect="1"/>
          </p:cNvPicPr>
          <p:nvPr/>
        </p:nvPicPr>
        <p:blipFill>
          <a:blip r:embed="rId4"/>
          <a:stretch>
            <a:fillRect/>
          </a:stretch>
        </p:blipFill>
        <p:spPr>
          <a:xfrm>
            <a:off x="4880324" y="1299325"/>
            <a:ext cx="2275776" cy="2286000"/>
          </a:xfrm>
          <a:prstGeom prst="rect">
            <a:avLst/>
          </a:prstGeom>
        </p:spPr>
      </p:pic>
      <p:sp>
        <p:nvSpPr>
          <p:cNvPr id="9" name="TextBox 8"/>
          <p:cNvSpPr txBox="1"/>
          <p:nvPr/>
        </p:nvSpPr>
        <p:spPr>
          <a:xfrm>
            <a:off x="4903959" y="959823"/>
            <a:ext cx="2257253" cy="369332"/>
          </a:xfrm>
          <a:prstGeom prst="rect">
            <a:avLst/>
          </a:prstGeom>
          <a:noFill/>
          <a:ln>
            <a:noFill/>
          </a:ln>
        </p:spPr>
        <p:txBody>
          <a:bodyPr wrap="square" rtlCol="0" anchor="ctr">
            <a:spAutoFit/>
          </a:bodyPr>
          <a:lstStyle/>
          <a:p>
            <a:pPr algn="ctr"/>
            <a:r>
              <a:rPr lang="en-US" b="1" dirty="0">
                <a:latin typeface="Arial" panose="020B0604020202020204" pitchFamily="34" charset="0"/>
                <a:cs typeface="Arial" panose="020B0604020202020204" pitchFamily="34" charset="0"/>
              </a:rPr>
              <a:t>Europe</a:t>
            </a:r>
          </a:p>
        </p:txBody>
      </p:sp>
      <p:sp>
        <p:nvSpPr>
          <p:cNvPr id="15" name="TextBox 14"/>
          <p:cNvSpPr txBox="1"/>
          <p:nvPr/>
        </p:nvSpPr>
        <p:spPr>
          <a:xfrm>
            <a:off x="379369" y="6159753"/>
            <a:ext cx="11176664" cy="400110"/>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Population data refer to 2016</a:t>
            </a:r>
          </a:p>
          <a:p>
            <a:r>
              <a:rPr lang="en-US" sz="1000" dirty="0">
                <a:solidFill>
                  <a:schemeClr val="tx2"/>
                </a:solidFill>
                <a:latin typeface="Calibri" panose="020F0502020204030204" pitchFamily="34" charset="0"/>
              </a:rPr>
              <a:t>Source: United Nations, Department of Economic and Social Affairs, Population Division. </a:t>
            </a:r>
            <a:r>
              <a:rPr lang="en-US" sz="1000" i="1" dirty="0">
                <a:solidFill>
                  <a:schemeClr val="tx2"/>
                </a:solidFill>
                <a:latin typeface="Calibri" panose="020F0502020204030204" pitchFamily="34" charset="0"/>
              </a:rPr>
              <a:t>World Population Prospects: The 2015 Revision</a:t>
            </a:r>
            <a:r>
              <a:rPr lang="en-US" sz="1000" dirty="0">
                <a:solidFill>
                  <a:schemeClr val="tx2"/>
                </a:solidFill>
                <a:latin typeface="Calibri" panose="020F0502020204030204" pitchFamily="34" charset="0"/>
              </a:rPr>
              <a:t>, accessed in March 2017</a:t>
            </a:r>
          </a:p>
        </p:txBody>
      </p:sp>
      <p:pic>
        <p:nvPicPr>
          <p:cNvPr id="2" name="Picture 1"/>
          <p:cNvPicPr>
            <a:picLocks noChangeAspect="1"/>
          </p:cNvPicPr>
          <p:nvPr/>
        </p:nvPicPr>
        <p:blipFill>
          <a:blip r:embed="rId5"/>
          <a:stretch>
            <a:fillRect/>
          </a:stretch>
        </p:blipFill>
        <p:spPr>
          <a:xfrm>
            <a:off x="7720208" y="1314430"/>
            <a:ext cx="2281030" cy="2286000"/>
          </a:xfrm>
          <a:prstGeom prst="rect">
            <a:avLst/>
          </a:prstGeom>
        </p:spPr>
      </p:pic>
      <p:sp>
        <p:nvSpPr>
          <p:cNvPr id="16" name="TextBox 15"/>
          <p:cNvSpPr txBox="1"/>
          <p:nvPr/>
        </p:nvSpPr>
        <p:spPr>
          <a:xfrm>
            <a:off x="7720207" y="959823"/>
            <a:ext cx="2281031" cy="369332"/>
          </a:xfrm>
          <a:prstGeom prst="rect">
            <a:avLst/>
          </a:prstGeom>
          <a:noFill/>
          <a:ln>
            <a:noFill/>
          </a:ln>
        </p:spPr>
        <p:txBody>
          <a:bodyPr wrap="square" rtlCol="0" anchor="ctr">
            <a:spAutoFit/>
          </a:bodyPr>
          <a:lstStyle/>
          <a:p>
            <a:pPr algn="ctr"/>
            <a:r>
              <a:rPr lang="en-US" b="1" dirty="0">
                <a:latin typeface="Arial" panose="020B0604020202020204" pitchFamily="34" charset="0"/>
                <a:cs typeface="Arial" panose="020B0604020202020204" pitchFamily="34" charset="0"/>
              </a:rPr>
              <a:t>World</a:t>
            </a:r>
          </a:p>
        </p:txBody>
      </p:sp>
      <p:sp>
        <p:nvSpPr>
          <p:cNvPr id="23" name="Rectangle 22"/>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4"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Ageing society (2)</a:t>
            </a:r>
          </a:p>
        </p:txBody>
      </p:sp>
      <p:pic>
        <p:nvPicPr>
          <p:cNvPr id="4" name="Picture 3"/>
          <p:cNvPicPr>
            <a:picLocks noChangeAspect="1"/>
          </p:cNvPicPr>
          <p:nvPr/>
        </p:nvPicPr>
        <p:blipFill>
          <a:blip r:embed="rId6"/>
          <a:stretch>
            <a:fillRect/>
          </a:stretch>
        </p:blipFill>
        <p:spPr>
          <a:xfrm>
            <a:off x="7703061" y="3767846"/>
            <a:ext cx="2286000" cy="2286000"/>
          </a:xfrm>
          <a:prstGeom prst="rect">
            <a:avLst/>
          </a:prstGeom>
        </p:spPr>
      </p:pic>
      <p:pic>
        <p:nvPicPr>
          <p:cNvPr id="6" name="Picture 5"/>
          <p:cNvPicPr>
            <a:picLocks noChangeAspect="1"/>
          </p:cNvPicPr>
          <p:nvPr/>
        </p:nvPicPr>
        <p:blipFill>
          <a:blip r:embed="rId7"/>
          <a:stretch>
            <a:fillRect/>
          </a:stretch>
        </p:blipFill>
        <p:spPr>
          <a:xfrm>
            <a:off x="2035186" y="3790952"/>
            <a:ext cx="2296069" cy="2286000"/>
          </a:xfrm>
          <a:prstGeom prst="rect">
            <a:avLst/>
          </a:prstGeom>
        </p:spPr>
      </p:pic>
      <p:pic>
        <p:nvPicPr>
          <p:cNvPr id="10" name="Picture 9"/>
          <p:cNvPicPr>
            <a:picLocks noChangeAspect="1"/>
          </p:cNvPicPr>
          <p:nvPr/>
        </p:nvPicPr>
        <p:blipFill>
          <a:blip r:embed="rId8"/>
          <a:stretch>
            <a:fillRect/>
          </a:stretch>
        </p:blipFill>
        <p:spPr>
          <a:xfrm>
            <a:off x="4876664" y="3793747"/>
            <a:ext cx="2280988" cy="2286000"/>
          </a:xfrm>
          <a:prstGeom prst="rect">
            <a:avLst/>
          </a:prstGeom>
        </p:spPr>
      </p:pic>
      <p:sp>
        <p:nvSpPr>
          <p:cNvPr id="25" name="TextBox 24"/>
          <p:cNvSpPr txBox="1"/>
          <p:nvPr/>
        </p:nvSpPr>
        <p:spPr>
          <a:xfrm>
            <a:off x="379369" y="2108698"/>
            <a:ext cx="1323169" cy="646331"/>
          </a:xfrm>
          <a:prstGeom prst="rect">
            <a:avLst/>
          </a:prstGeom>
          <a:noFill/>
          <a:ln>
            <a:noFill/>
          </a:ln>
        </p:spPr>
        <p:txBody>
          <a:bodyPr wrap="square" rtlCol="0" anchor="ctr">
            <a:spAutoFit/>
          </a:bodyPr>
          <a:lstStyle/>
          <a:p>
            <a:pPr algn="ctr"/>
            <a:r>
              <a:rPr lang="en-US" sz="3600" b="1" dirty="0">
                <a:solidFill>
                  <a:srgbClr val="C5182D"/>
                </a:solidFill>
                <a:latin typeface="Arial" panose="020B0604020202020204" pitchFamily="34" charset="0"/>
                <a:cs typeface="Arial" panose="020B0604020202020204" pitchFamily="34" charset="0"/>
              </a:rPr>
              <a:t>2016</a:t>
            </a:r>
          </a:p>
        </p:txBody>
      </p:sp>
      <p:sp>
        <p:nvSpPr>
          <p:cNvPr id="11" name="Rectangle 10"/>
          <p:cNvSpPr/>
          <p:nvPr/>
        </p:nvSpPr>
        <p:spPr>
          <a:xfrm>
            <a:off x="455612" y="4494310"/>
            <a:ext cx="1210589" cy="646331"/>
          </a:xfrm>
          <a:prstGeom prst="rect">
            <a:avLst/>
          </a:prstGeom>
        </p:spPr>
        <p:txBody>
          <a:bodyPr wrap="none">
            <a:spAutoFit/>
          </a:bodyPr>
          <a:lstStyle/>
          <a:p>
            <a:pPr algn="ctr"/>
            <a:r>
              <a:rPr lang="en-US" sz="3600" b="1" dirty="0">
                <a:solidFill>
                  <a:srgbClr val="0077D4"/>
                </a:solidFill>
                <a:latin typeface="Arial" panose="020B0604020202020204" pitchFamily="34" charset="0"/>
                <a:cs typeface="Arial" panose="020B0604020202020204" pitchFamily="34" charset="0"/>
              </a:rPr>
              <a:t>2100</a:t>
            </a:r>
          </a:p>
        </p:txBody>
      </p:sp>
      <p:sp>
        <p:nvSpPr>
          <p:cNvPr id="12" name="Down Arrow 11"/>
          <p:cNvSpPr/>
          <p:nvPr/>
        </p:nvSpPr>
        <p:spPr>
          <a:xfrm>
            <a:off x="812352" y="2903201"/>
            <a:ext cx="457202" cy="1354572"/>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Slide Number Placeholder 2"/>
          <p:cNvSpPr>
            <a:spLocks noGrp="1"/>
          </p:cNvSpPr>
          <p:nvPr>
            <p:ph type="sldNum" sz="quarter" idx="4"/>
          </p:nvPr>
        </p:nvSpPr>
        <p:spPr/>
        <p:txBody>
          <a:bodyPr/>
          <a:lstStyle/>
          <a:p>
            <a:fld id="{F36C87F6-986D-49E6-AF40-1B3A1EE8064D}" type="slidenum">
              <a:rPr lang="en-GB" smtClean="0"/>
              <a:pPr/>
              <a:t>31</a:t>
            </a:fld>
            <a:endParaRPr lang="en-GB" dirty="0"/>
          </a:p>
        </p:txBody>
      </p:sp>
      <p:sp>
        <p:nvSpPr>
          <p:cNvPr id="13" name="Footer Placeholder 12"/>
          <p:cNvSpPr>
            <a:spLocks noGrp="1"/>
          </p:cNvSpPr>
          <p:nvPr>
            <p:ph type="ftr" sz="quarter" idx="3"/>
          </p:nvPr>
        </p:nvSpPr>
        <p:spPr>
          <a:xfrm>
            <a:off x="150812" y="6537555"/>
            <a:ext cx="11125200" cy="158910"/>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94230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03212" y="5062611"/>
            <a:ext cx="11734800" cy="1357270"/>
          </a:xfrm>
        </p:spPr>
        <p:txBody>
          <a:bodyPr anchor="ctr">
            <a:noAutofit/>
          </a:bodyPr>
          <a:lstStyle/>
          <a:p>
            <a:pPr>
              <a:spcBef>
                <a:spcPts val="0"/>
              </a:spcBef>
              <a:buClr>
                <a:schemeClr val="tx2"/>
              </a:buClr>
              <a:buSzPct val="100000"/>
            </a:pPr>
            <a:r>
              <a:rPr lang="en-US" sz="2200" dirty="0">
                <a:solidFill>
                  <a:schemeClr val="tx2"/>
                </a:solidFill>
                <a:latin typeface="Calibri" panose="020F0502020204030204" pitchFamily="34" charset="0"/>
              </a:rPr>
              <a:t>In Asia, </a:t>
            </a:r>
            <a:r>
              <a:rPr lang="en-US" sz="2200" b="1" dirty="0">
                <a:solidFill>
                  <a:srgbClr val="F20253"/>
                </a:solidFill>
                <a:latin typeface="Calibri" panose="020F0502020204030204" pitchFamily="34" charset="0"/>
              </a:rPr>
              <a:t>76%</a:t>
            </a:r>
            <a:r>
              <a:rPr lang="en-US" sz="2200" dirty="0">
                <a:solidFill>
                  <a:schemeClr val="tx2"/>
                </a:solidFill>
                <a:latin typeface="Calibri" panose="020F0502020204030204" pitchFamily="34" charset="0"/>
              </a:rPr>
              <a:t> increase in migration within the region between 1995 and 2015; Migration to Europe grew by </a:t>
            </a:r>
            <a:r>
              <a:rPr lang="en-US" sz="2200" b="1" dirty="0">
                <a:solidFill>
                  <a:srgbClr val="F20253"/>
                </a:solidFill>
                <a:latin typeface="Calibri" panose="020F0502020204030204" pitchFamily="34" charset="0"/>
              </a:rPr>
              <a:t>39%</a:t>
            </a:r>
            <a:endParaRPr lang="en-US" sz="2200" dirty="0">
              <a:solidFill>
                <a:srgbClr val="F20253"/>
              </a:solidFill>
              <a:latin typeface="Calibri" panose="020F0502020204030204" pitchFamily="34" charset="0"/>
            </a:endParaRPr>
          </a:p>
          <a:p>
            <a:pPr>
              <a:spcBef>
                <a:spcPts val="0"/>
              </a:spcBef>
              <a:buClr>
                <a:schemeClr val="tx2"/>
              </a:buClr>
              <a:buSzPct val="100000"/>
            </a:pPr>
            <a:r>
              <a:rPr lang="en-US" sz="2200" dirty="0">
                <a:solidFill>
                  <a:schemeClr val="tx2"/>
                </a:solidFill>
                <a:latin typeface="Calibri" panose="020F0502020204030204" pitchFamily="34" charset="0"/>
              </a:rPr>
              <a:t>In Europe, </a:t>
            </a:r>
            <a:r>
              <a:rPr lang="en-US" sz="2200" b="1" dirty="0">
                <a:solidFill>
                  <a:srgbClr val="F20253"/>
                </a:solidFill>
                <a:latin typeface="Calibri" panose="020F0502020204030204" pitchFamily="34" charset="0"/>
              </a:rPr>
              <a:t>34%</a:t>
            </a:r>
            <a:r>
              <a:rPr lang="en-US" sz="2200" dirty="0">
                <a:solidFill>
                  <a:schemeClr val="tx2"/>
                </a:solidFill>
                <a:latin typeface="Calibri" panose="020F0502020204030204" pitchFamily="34" charset="0"/>
              </a:rPr>
              <a:t> increase in intra-regional migration within Europe; Migration to Asia dropped by </a:t>
            </a:r>
            <a:r>
              <a:rPr lang="en-US" sz="2200" b="1" dirty="0">
                <a:solidFill>
                  <a:srgbClr val="0096E6"/>
                </a:solidFill>
                <a:latin typeface="Calibri" panose="020F0502020204030204" pitchFamily="34" charset="0"/>
              </a:rPr>
              <a:t>6%</a:t>
            </a:r>
          </a:p>
        </p:txBody>
      </p:sp>
      <p:sp>
        <p:nvSpPr>
          <p:cNvPr id="8" name="TextBox 7"/>
          <p:cNvSpPr txBox="1"/>
          <p:nvPr/>
        </p:nvSpPr>
        <p:spPr>
          <a:xfrm>
            <a:off x="303212" y="6324966"/>
            <a:ext cx="11353800" cy="246221"/>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Source: United Nations, Department of Economic and Social Affairs, Population Division</a:t>
            </a:r>
            <a:r>
              <a:rPr lang="en-US" sz="1000" i="1" dirty="0">
                <a:solidFill>
                  <a:schemeClr val="tx2"/>
                </a:solidFill>
                <a:latin typeface="Calibri" panose="020F0502020204030204" pitchFamily="34" charset="0"/>
              </a:rPr>
              <a:t> World Population Prospects: The 2012 Revision</a:t>
            </a:r>
            <a:r>
              <a:rPr lang="en-US" sz="1000" dirty="0">
                <a:solidFill>
                  <a:schemeClr val="tx2"/>
                </a:solidFill>
                <a:latin typeface="Calibri" panose="020F0502020204030204" pitchFamily="34" charset="0"/>
              </a:rPr>
              <a:t>, accessed in January 2016, created by UIS-AIMS, UNESCO Bangkok</a:t>
            </a:r>
          </a:p>
        </p:txBody>
      </p:sp>
      <p:grpSp>
        <p:nvGrpSpPr>
          <p:cNvPr id="9" name="Group 8"/>
          <p:cNvGrpSpPr/>
          <p:nvPr/>
        </p:nvGrpSpPr>
        <p:grpSpPr>
          <a:xfrm>
            <a:off x="1827212" y="1566948"/>
            <a:ext cx="8112062" cy="3664374"/>
            <a:chOff x="0" y="0"/>
            <a:chExt cx="6924675" cy="3328988"/>
          </a:xfrm>
        </p:grpSpPr>
        <p:graphicFrame>
          <p:nvGraphicFramePr>
            <p:cNvPr id="10" name="Chart 9"/>
            <p:cNvGraphicFramePr/>
            <p:nvPr>
              <p:extLst/>
            </p:nvPr>
          </p:nvGraphicFramePr>
          <p:xfrm>
            <a:off x="0" y="0"/>
            <a:ext cx="6924675" cy="3328988"/>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p:cNvCxnSpPr/>
            <p:nvPr/>
          </p:nvCxnSpPr>
          <p:spPr>
            <a:xfrm>
              <a:off x="594893" y="2681064"/>
              <a:ext cx="618492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5" name="Title 3"/>
          <p:cNvSpPr txBox="1">
            <a:spLocks/>
          </p:cNvSpPr>
          <p:nvPr/>
        </p:nvSpPr>
        <p:spPr>
          <a:xfrm>
            <a:off x="-1" y="0"/>
            <a:ext cx="12188825"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BB192D"/>
                </a:solidFill>
                <a:latin typeface="+mn-lt"/>
              </a:rPr>
              <a:t>increasing intra-and inter-region migration</a:t>
            </a:r>
          </a:p>
        </p:txBody>
      </p:sp>
      <p:sp>
        <p:nvSpPr>
          <p:cNvPr id="16"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Percentage change in international migrants, 1995-2015</a:t>
            </a:r>
          </a:p>
        </p:txBody>
      </p:sp>
      <p:sp>
        <p:nvSpPr>
          <p:cNvPr id="2" name="Slide Number Placeholder 1"/>
          <p:cNvSpPr>
            <a:spLocks noGrp="1"/>
          </p:cNvSpPr>
          <p:nvPr>
            <p:ph type="sldNum" sz="quarter" idx="4"/>
          </p:nvPr>
        </p:nvSpPr>
        <p:spPr/>
        <p:txBody>
          <a:bodyPr/>
          <a:lstStyle/>
          <a:p>
            <a:fld id="{F36C87F6-986D-49E6-AF40-1B3A1EE8064D}" type="slidenum">
              <a:rPr lang="en-GB" smtClean="0"/>
              <a:pPr/>
              <a:t>32</a:t>
            </a:fld>
            <a:endParaRPr lang="en-GB" dirty="0"/>
          </a:p>
        </p:txBody>
      </p:sp>
      <p:sp>
        <p:nvSpPr>
          <p:cNvPr id="3" name="Footer Placeholder 2"/>
          <p:cNvSpPr>
            <a:spLocks noGrp="1"/>
          </p:cNvSpPr>
          <p:nvPr>
            <p:ph type="ftr" sz="quarter" idx="3"/>
          </p:nvPr>
        </p:nvSpPr>
        <p:spPr>
          <a:xfrm>
            <a:off x="150812" y="6537554"/>
            <a:ext cx="112014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95023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522413" y="1136905"/>
            <a:ext cx="9143999" cy="4620767"/>
          </a:xfrm>
          <a:prstGeom prst="rect">
            <a:avLst/>
          </a:prstGeom>
          <a:noFill/>
          <a:ln>
            <a:noFill/>
          </a:ln>
        </p:spPr>
      </p:pic>
      <p:sp>
        <p:nvSpPr>
          <p:cNvPr id="2" name="Title 1"/>
          <p:cNvSpPr>
            <a:spLocks noGrp="1"/>
          </p:cNvSpPr>
          <p:nvPr>
            <p:ph type="ctrTitle"/>
          </p:nvPr>
        </p:nvSpPr>
        <p:spPr>
          <a:xfrm>
            <a:off x="2208212" y="0"/>
            <a:ext cx="7772400" cy="6858000"/>
          </a:xfrm>
        </p:spPr>
        <p:txBody>
          <a:bodyPr anchor="ctr"/>
          <a:lstStyle/>
          <a:p>
            <a:r>
              <a:rPr lang="en-US" b="1" i="1" dirty="0">
                <a:solidFill>
                  <a:srgbClr val="95C11F"/>
                </a:solidFill>
              </a:rPr>
              <a:t>Major Trends in</a:t>
            </a:r>
            <a:br>
              <a:rPr lang="en-US" b="1" i="1" dirty="0">
                <a:solidFill>
                  <a:srgbClr val="95C11F"/>
                </a:solidFill>
              </a:rPr>
            </a:br>
            <a:r>
              <a:rPr lang="en-US" b="1" i="1" dirty="0">
                <a:solidFill>
                  <a:srgbClr val="95C11F"/>
                </a:solidFill>
              </a:rPr>
              <a:t>Environmental Protection</a:t>
            </a:r>
          </a:p>
        </p:txBody>
      </p:sp>
    </p:spTree>
    <p:extLst>
      <p:ext uri="{BB962C8B-B14F-4D97-AF65-F5344CB8AC3E}">
        <p14:creationId xmlns:p14="http://schemas.microsoft.com/office/powerpoint/2010/main" val="173525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0"/>
            <a:ext cx="9144000" cy="994172"/>
          </a:xfrm>
        </p:spPr>
        <p:txBody>
          <a:bodyPr>
            <a:normAutofit/>
          </a:bodyPr>
          <a:lstStyle/>
          <a:p>
            <a:pPr algn="ctr"/>
            <a:r>
              <a:rPr lang="en-US" altLang="zh-CN" b="1" dirty="0">
                <a:solidFill>
                  <a:srgbClr val="95C11F"/>
                </a:solidFill>
                <a:latin typeface="+mn-lt"/>
              </a:rPr>
              <a:t>More land used for agriculture in </a:t>
            </a:r>
            <a:r>
              <a:rPr lang="en-US" altLang="zh-CN" b="1" dirty="0" err="1">
                <a:solidFill>
                  <a:srgbClr val="95C11F"/>
                </a:solidFill>
                <a:latin typeface="+mn-lt"/>
              </a:rPr>
              <a:t>asia</a:t>
            </a:r>
            <a:endParaRPr lang="en-US" b="1" dirty="0">
              <a:solidFill>
                <a:srgbClr val="95C11F"/>
              </a:solidFill>
              <a:latin typeface="+mn-lt"/>
            </a:endParaRPr>
          </a:p>
        </p:txBody>
      </p:sp>
      <p:sp>
        <p:nvSpPr>
          <p:cNvPr id="7" name="TextBox 6"/>
          <p:cNvSpPr txBox="1"/>
          <p:nvPr/>
        </p:nvSpPr>
        <p:spPr>
          <a:xfrm>
            <a:off x="74613" y="5895789"/>
            <a:ext cx="11963400" cy="553998"/>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”other land” is all land not categorized as agricultural or forest land.</a:t>
            </a:r>
          </a:p>
          <a:p>
            <a:r>
              <a:rPr lang="en-US" sz="1000" dirty="0">
                <a:solidFill>
                  <a:schemeClr val="tx2"/>
                </a:solidFill>
                <a:latin typeface="Calibri" panose="020F0502020204030204" pitchFamily="34" charset="0"/>
              </a:rPr>
              <a:t>Source: Food and Agriculture Organization of the United Nations (2016). The State of the World’s Forests. </a:t>
            </a:r>
            <a:r>
              <a:rPr lang="en-US" sz="1000" dirty="0">
                <a:solidFill>
                  <a:schemeClr val="tx2"/>
                </a:solidFill>
                <a:latin typeface="Calibri" panose="020F0502020204030204" pitchFamily="34" charset="0"/>
                <a:hlinkClick r:id="rId3"/>
              </a:rPr>
              <a:t>http://www.fao.org/3/a-i5588e.pdf</a:t>
            </a:r>
            <a:r>
              <a:rPr lang="en-US" sz="1000" dirty="0">
                <a:solidFill>
                  <a:schemeClr val="tx2"/>
                </a:solidFill>
                <a:latin typeface="Calibri" panose="020F0502020204030204" pitchFamily="34" charset="0"/>
              </a:rPr>
              <a:t> : Asia Development Bank  (2015). Southeast Asia And The Economics of Global Climate Stabilization </a:t>
            </a:r>
            <a:r>
              <a:rPr lang="en-US" sz="1000" dirty="0">
                <a:solidFill>
                  <a:schemeClr val="tx2"/>
                </a:solidFill>
                <a:latin typeface="Calibri" panose="020F0502020204030204" pitchFamily="34" charset="0"/>
                <a:hlinkClick r:id="rId4"/>
              </a:rPr>
              <a:t>https://www.adb.org/sites/default/files/publication/178615/sea-economics-global-climate-stabilization.pdf</a:t>
            </a:r>
            <a:endParaRPr lang="en-US" sz="1000" dirty="0">
              <a:solidFill>
                <a:schemeClr val="tx2"/>
              </a:solidFill>
              <a:latin typeface="Calibri" panose="020F0502020204030204" pitchFamily="34" charset="0"/>
            </a:endParaRPr>
          </a:p>
        </p:txBody>
      </p:sp>
      <p:sp>
        <p:nvSpPr>
          <p:cNvPr id="6" name="TextBox 5"/>
          <p:cNvSpPr txBox="1"/>
          <p:nvPr/>
        </p:nvSpPr>
        <p:spPr>
          <a:xfrm>
            <a:off x="2266027" y="1091683"/>
            <a:ext cx="4806702" cy="400110"/>
          </a:xfrm>
          <a:prstGeom prst="rect">
            <a:avLst/>
          </a:prstGeom>
          <a:noFill/>
        </p:spPr>
        <p:txBody>
          <a:bodyPr wrap="square" rtlCol="0">
            <a:spAutoFit/>
          </a:bodyPr>
          <a:lstStyle/>
          <a:p>
            <a:pPr algn="ctr"/>
            <a:r>
              <a:rPr lang="en-US" sz="2000" dirty="0">
                <a:solidFill>
                  <a:schemeClr val="tx2"/>
                </a:solidFill>
                <a:latin typeface="Arial"/>
                <a:cs typeface="Arial"/>
              </a:rPr>
              <a:t>Land area by major land-use class, 2010</a:t>
            </a:r>
          </a:p>
        </p:txBody>
      </p:sp>
      <p:sp>
        <p:nvSpPr>
          <p:cNvPr id="9" name="TextBox 8"/>
          <p:cNvSpPr txBox="1"/>
          <p:nvPr/>
        </p:nvSpPr>
        <p:spPr>
          <a:xfrm>
            <a:off x="301625" y="4178396"/>
            <a:ext cx="11734800" cy="1717393"/>
          </a:xfrm>
          <a:prstGeom prst="rect">
            <a:avLst/>
          </a:prstGeom>
          <a:noFill/>
        </p:spPr>
        <p:txBody>
          <a:bodyPr wrap="square" rtlCol="0">
            <a:spAutoFit/>
          </a:bodyPr>
          <a:lstStyle/>
          <a:p>
            <a:pPr>
              <a:lnSpc>
                <a:spcPct val="120000"/>
              </a:lnSpc>
            </a:pPr>
            <a:r>
              <a:rPr lang="en-US" altLang="zh-CN" sz="2200" dirty="0">
                <a:solidFill>
                  <a:schemeClr val="tx2"/>
                </a:solidFill>
                <a:latin typeface="Calibri" panose="020F0502020204030204" pitchFamily="34" charset="0"/>
                <a:cs typeface="Arial" panose="020B0604020202020204" pitchFamily="34" charset="0"/>
              </a:rPr>
              <a:t>Land use changes leading to sustainable use of the resources and dissimilar impacts on the environment.</a:t>
            </a:r>
          </a:p>
          <a:p>
            <a:pPr marL="742950" lvl="1" indent="-285750">
              <a:lnSpc>
                <a:spcPct val="120000"/>
              </a:lnSpc>
              <a:buFont typeface="Courier New" panose="02070309020205020404" pitchFamily="49" charset="0"/>
              <a:buChar char="o"/>
            </a:pPr>
            <a:r>
              <a:rPr lang="en-US" sz="2200" dirty="0">
                <a:solidFill>
                  <a:schemeClr val="tx2"/>
                </a:solidFill>
                <a:latin typeface="Calibri" panose="020F0502020204030204" pitchFamily="34" charset="0"/>
                <a:cs typeface="Arial" panose="020B0604020202020204" pitchFamily="34" charset="0"/>
              </a:rPr>
              <a:t>Asia : Highest proportion of </a:t>
            </a:r>
            <a:r>
              <a:rPr lang="en-US" sz="2200">
                <a:solidFill>
                  <a:schemeClr val="tx2"/>
                </a:solidFill>
                <a:latin typeface="Calibri" panose="020F0502020204030204" pitchFamily="34" charset="0"/>
                <a:cs typeface="Arial" panose="020B0604020202020204" pitchFamily="34" charset="0"/>
              </a:rPr>
              <a:t>agricultural and </a:t>
            </a:r>
            <a:r>
              <a:rPr lang="en-US" sz="2200" dirty="0">
                <a:solidFill>
                  <a:schemeClr val="tx2"/>
                </a:solidFill>
                <a:latin typeface="Calibri" panose="020F0502020204030204" pitchFamily="34" charset="0"/>
                <a:cs typeface="Arial" panose="020B0604020202020204" pitchFamily="34" charset="0"/>
              </a:rPr>
              <a:t>lowest proportion of forest.</a:t>
            </a:r>
          </a:p>
          <a:p>
            <a:pPr marL="742950" lvl="1" indent="-285750">
              <a:lnSpc>
                <a:spcPct val="120000"/>
              </a:lnSpc>
              <a:buFont typeface="Courier New" panose="02070309020205020404" pitchFamily="49" charset="0"/>
              <a:buChar char="o"/>
            </a:pPr>
            <a:r>
              <a:rPr lang="en-US" altLang="zh-CN" sz="2200" dirty="0">
                <a:solidFill>
                  <a:schemeClr val="tx2"/>
                </a:solidFill>
                <a:latin typeface="Calibri" panose="020F0502020204030204" pitchFamily="34" charset="0"/>
                <a:cs typeface="Arial" panose="020B0604020202020204" pitchFamily="34" charset="0"/>
              </a:rPr>
              <a:t>Europe : L</a:t>
            </a:r>
            <a:r>
              <a:rPr lang="en-US" sz="2200" dirty="0">
                <a:solidFill>
                  <a:schemeClr val="tx2"/>
                </a:solidFill>
                <a:latin typeface="Calibri" panose="020F0502020204030204" pitchFamily="34" charset="0"/>
                <a:cs typeface="Arial" panose="020B0604020202020204" pitchFamily="34" charset="0"/>
              </a:rPr>
              <a:t>owest proportion of agricultural land and the second-highest proportion of forest.</a:t>
            </a:r>
          </a:p>
        </p:txBody>
      </p:sp>
      <p:grpSp>
        <p:nvGrpSpPr>
          <p:cNvPr id="13" name="Group 12"/>
          <p:cNvGrpSpPr/>
          <p:nvPr/>
        </p:nvGrpSpPr>
        <p:grpSpPr>
          <a:xfrm>
            <a:off x="1446212" y="1512441"/>
            <a:ext cx="7695449" cy="2786944"/>
            <a:chOff x="993062" y="1480256"/>
            <a:chExt cx="7083711" cy="2565400"/>
          </a:xfrm>
        </p:grpSpPr>
        <p:pic>
          <p:nvPicPr>
            <p:cNvPr id="4" name="Picture 3" descr="屏幕快照 2017-03-24 16.10.39.pn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993062" y="1480256"/>
              <a:ext cx="7083711" cy="2565400"/>
            </a:xfrm>
            <a:prstGeom prst="rect">
              <a:avLst/>
            </a:prstGeom>
          </p:spPr>
        </p:pic>
        <p:sp>
          <p:nvSpPr>
            <p:cNvPr id="2" name="TextBox 1"/>
            <p:cNvSpPr txBox="1"/>
            <p:nvPr/>
          </p:nvSpPr>
          <p:spPr>
            <a:xfrm>
              <a:off x="2741612" y="2730299"/>
              <a:ext cx="592665" cy="369332"/>
            </a:xfrm>
            <a:prstGeom prst="rect">
              <a:avLst/>
            </a:prstGeom>
            <a:noFill/>
          </p:spPr>
          <p:txBody>
            <a:bodyPr wrap="square" rtlCol="0">
              <a:spAutoFit/>
            </a:bodyPr>
            <a:lstStyle/>
            <a:p>
              <a:r>
                <a:rPr lang="en-US" dirty="0">
                  <a:solidFill>
                    <a:schemeClr val="bg1"/>
                  </a:solidFill>
                </a:rPr>
                <a:t>52</a:t>
              </a:r>
            </a:p>
          </p:txBody>
        </p:sp>
        <p:sp>
          <p:nvSpPr>
            <p:cNvPr id="10" name="TextBox 9"/>
            <p:cNvSpPr txBox="1"/>
            <p:nvPr/>
          </p:nvSpPr>
          <p:spPr>
            <a:xfrm>
              <a:off x="3650070" y="2914965"/>
              <a:ext cx="592665" cy="369332"/>
            </a:xfrm>
            <a:prstGeom prst="rect">
              <a:avLst/>
            </a:prstGeom>
            <a:noFill/>
          </p:spPr>
          <p:txBody>
            <a:bodyPr wrap="square" rtlCol="0">
              <a:spAutoFit/>
            </a:bodyPr>
            <a:lstStyle/>
            <a:p>
              <a:r>
                <a:rPr lang="en-US" dirty="0">
                  <a:solidFill>
                    <a:schemeClr val="bg1"/>
                  </a:solidFill>
                </a:rPr>
                <a:t>21</a:t>
              </a:r>
            </a:p>
          </p:txBody>
        </p:sp>
        <p:sp>
          <p:nvSpPr>
            <p:cNvPr id="11" name="TextBox 10"/>
            <p:cNvSpPr txBox="1"/>
            <p:nvPr/>
          </p:nvSpPr>
          <p:spPr>
            <a:xfrm>
              <a:off x="2697299" y="2051551"/>
              <a:ext cx="592665" cy="369332"/>
            </a:xfrm>
            <a:prstGeom prst="rect">
              <a:avLst/>
            </a:prstGeom>
            <a:noFill/>
          </p:spPr>
          <p:txBody>
            <a:bodyPr wrap="square" rtlCol="0">
              <a:spAutoFit/>
            </a:bodyPr>
            <a:lstStyle/>
            <a:p>
              <a:r>
                <a:rPr lang="en-US" dirty="0">
                  <a:solidFill>
                    <a:schemeClr val="bg1"/>
                  </a:solidFill>
                </a:rPr>
                <a:t>19</a:t>
              </a:r>
            </a:p>
          </p:txBody>
        </p:sp>
        <p:sp>
          <p:nvSpPr>
            <p:cNvPr id="12" name="TextBox 11"/>
            <p:cNvSpPr txBox="1"/>
            <p:nvPr/>
          </p:nvSpPr>
          <p:spPr>
            <a:xfrm>
              <a:off x="3656012" y="2352159"/>
              <a:ext cx="592665" cy="369332"/>
            </a:xfrm>
            <a:prstGeom prst="rect">
              <a:avLst/>
            </a:prstGeom>
            <a:noFill/>
          </p:spPr>
          <p:txBody>
            <a:bodyPr wrap="square" rtlCol="0">
              <a:spAutoFit/>
            </a:bodyPr>
            <a:lstStyle/>
            <a:p>
              <a:r>
                <a:rPr lang="en-US" dirty="0">
                  <a:solidFill>
                    <a:schemeClr val="bg1"/>
                  </a:solidFill>
                </a:rPr>
                <a:t>46</a:t>
              </a:r>
            </a:p>
          </p:txBody>
        </p:sp>
      </p:grpSp>
      <p:sp>
        <p:nvSpPr>
          <p:cNvPr id="14" name="Rectangle 13"/>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3" name="Slide Number Placeholder 2"/>
          <p:cNvSpPr>
            <a:spLocks noGrp="1"/>
          </p:cNvSpPr>
          <p:nvPr>
            <p:ph type="sldNum" sz="quarter" idx="4"/>
          </p:nvPr>
        </p:nvSpPr>
        <p:spPr/>
        <p:txBody>
          <a:bodyPr/>
          <a:lstStyle/>
          <a:p>
            <a:fld id="{F36C87F6-986D-49E6-AF40-1B3A1EE8064D}" type="slidenum">
              <a:rPr lang="en-GB" smtClean="0"/>
              <a:pPr/>
              <a:t>34</a:t>
            </a:fld>
            <a:endParaRPr lang="en-GB" dirty="0"/>
          </a:p>
        </p:txBody>
      </p:sp>
      <p:sp>
        <p:nvSpPr>
          <p:cNvPr id="8" name="Footer Placeholder 7"/>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289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3603" y="893"/>
            <a:ext cx="9141619" cy="993913"/>
          </a:xfrm>
        </p:spPr>
        <p:txBody>
          <a:bodyPr>
            <a:normAutofit/>
          </a:bodyPr>
          <a:lstStyle/>
          <a:p>
            <a:pPr algn="ctr"/>
            <a:r>
              <a:rPr lang="en-US" b="1" dirty="0">
                <a:solidFill>
                  <a:srgbClr val="95C11F"/>
                </a:solidFill>
                <a:latin typeface="+mn-lt"/>
              </a:rPr>
              <a:t>Fighting deforestation</a:t>
            </a:r>
          </a:p>
        </p:txBody>
      </p:sp>
      <p:sp>
        <p:nvSpPr>
          <p:cNvPr id="9" name="Rectangle 8"/>
          <p:cNvSpPr/>
          <p:nvPr/>
        </p:nvSpPr>
        <p:spPr>
          <a:xfrm>
            <a:off x="1218884" y="116532"/>
            <a:ext cx="10208139" cy="369236"/>
          </a:xfrm>
          <a:prstGeom prst="rect">
            <a:avLst/>
          </a:prstGeom>
        </p:spPr>
        <p:txBody>
          <a:bodyPr wrap="square">
            <a:spAutoFit/>
          </a:bodyPr>
          <a:lstStyle/>
          <a:p>
            <a:pPr marL="34290"/>
            <a:r>
              <a:rPr lang="en-US" sz="1799" dirty="0">
                <a:solidFill>
                  <a:srgbClr val="545454"/>
                </a:solidFill>
                <a:latin typeface="Century Gothic"/>
              </a:rPr>
              <a:t>I. Major trends/changes impacting education</a:t>
            </a:r>
          </a:p>
        </p:txBody>
      </p:sp>
      <p:sp>
        <p:nvSpPr>
          <p:cNvPr id="3" name="Slide Number Placeholder 2"/>
          <p:cNvSpPr>
            <a:spLocks noGrp="1"/>
          </p:cNvSpPr>
          <p:nvPr>
            <p:ph type="sldNum" sz="quarter" idx="4"/>
          </p:nvPr>
        </p:nvSpPr>
        <p:spPr/>
        <p:txBody>
          <a:bodyPr/>
          <a:lstStyle/>
          <a:p>
            <a:fld id="{F36C87F6-986D-49E6-AF40-1B3A1EE8064D}" type="slidenum">
              <a:rPr lang="en-GB">
                <a:solidFill>
                  <a:srgbClr val="545454"/>
                </a:solidFill>
                <a:latin typeface="Century Gothic"/>
              </a:rPr>
              <a:pPr/>
              <a:t>35</a:t>
            </a:fld>
            <a:endParaRPr lang="en-GB" dirty="0">
              <a:solidFill>
                <a:srgbClr val="545454"/>
              </a:solidFill>
              <a:latin typeface="Century Gothic"/>
            </a:endParaRPr>
          </a:p>
        </p:txBody>
      </p:sp>
      <p:sp>
        <p:nvSpPr>
          <p:cNvPr id="6" name="Footer Placeholder 5"/>
          <p:cNvSpPr>
            <a:spLocks noGrp="1"/>
          </p:cNvSpPr>
          <p:nvPr>
            <p:ph type="ftr" sz="quarter" idx="3"/>
          </p:nvPr>
        </p:nvSpPr>
        <p:spPr>
          <a:xfrm>
            <a:off x="152360" y="6536746"/>
            <a:ext cx="11122303" cy="182286"/>
          </a:xfrm>
        </p:spPr>
        <p:txBody>
          <a:bodyPr/>
          <a:lstStyle/>
          <a:p>
            <a:pPr>
              <a:tabLst>
                <a:tab pos="4167524" algn="l"/>
              </a:tabLst>
            </a:pPr>
            <a:r>
              <a:rPr lang="en-US" dirty="0">
                <a:solidFill>
                  <a:srgbClr val="545454"/>
                </a:solidFill>
                <a:latin typeface="Century Gothic"/>
              </a:rPr>
              <a:t>G.J. Kim                                                                               ASEM Conference on Innovative Education and Human Resource Building for Sustainable Development, 29-31 March 2017, Hue City, Viet Nam </a:t>
            </a:r>
            <a:endParaRPr lang="en-GB" dirty="0">
              <a:solidFill>
                <a:srgbClr val="545454"/>
              </a:solidFill>
              <a:latin typeface="Century Gothic"/>
            </a:endParaRPr>
          </a:p>
        </p:txBody>
      </p:sp>
      <p:pic>
        <p:nvPicPr>
          <p:cNvPr id="8" name="Picture 7"/>
          <p:cNvPicPr>
            <a:picLocks noChangeAspect="1"/>
          </p:cNvPicPr>
          <p:nvPr/>
        </p:nvPicPr>
        <p:blipFill>
          <a:blip r:embed="rId3"/>
          <a:stretch>
            <a:fillRect/>
          </a:stretch>
        </p:blipFill>
        <p:spPr>
          <a:xfrm>
            <a:off x="584638" y="951255"/>
            <a:ext cx="11019548" cy="4735256"/>
          </a:xfrm>
          <a:prstGeom prst="rect">
            <a:avLst/>
          </a:prstGeom>
        </p:spPr>
      </p:pic>
      <p:sp>
        <p:nvSpPr>
          <p:cNvPr id="10" name="TextBox 9"/>
          <p:cNvSpPr txBox="1"/>
          <p:nvPr/>
        </p:nvSpPr>
        <p:spPr>
          <a:xfrm>
            <a:off x="535032" y="5686509"/>
            <a:ext cx="11271120" cy="663911"/>
          </a:xfrm>
          <a:prstGeom prst="rect">
            <a:avLst/>
          </a:prstGeom>
          <a:noFill/>
        </p:spPr>
        <p:txBody>
          <a:bodyPr wrap="square" rtlCol="0">
            <a:spAutoFit/>
          </a:bodyPr>
          <a:lstStyle/>
          <a:p>
            <a:r>
              <a:rPr lang="en-US" sz="1799" dirty="0"/>
              <a:t>Since 1990, 38.7 million hectares of forest have been lost in the Asia-Pacific region. In South Asia, in particular, 23 percent of the world’s population relies on only 2 percent of global forest resources</a:t>
            </a:r>
            <a:endParaRPr lang="en-US" sz="2399" dirty="0"/>
          </a:p>
        </p:txBody>
      </p:sp>
    </p:spTree>
    <p:extLst>
      <p:ext uri="{BB962C8B-B14F-4D97-AF65-F5344CB8AC3E}">
        <p14:creationId xmlns:p14="http://schemas.microsoft.com/office/powerpoint/2010/main" val="1442531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41565"/>
            <a:ext cx="9144000" cy="994172"/>
          </a:xfrm>
        </p:spPr>
        <p:txBody>
          <a:bodyPr>
            <a:normAutofit/>
          </a:bodyPr>
          <a:lstStyle/>
          <a:p>
            <a:r>
              <a:rPr lang="en-US" b="1" dirty="0">
                <a:solidFill>
                  <a:srgbClr val="95C11F"/>
                </a:solidFill>
                <a:latin typeface="+mn-lt"/>
              </a:rPr>
              <a:t>Scarce water resources</a:t>
            </a:r>
          </a:p>
        </p:txBody>
      </p:sp>
      <p:sp>
        <p:nvSpPr>
          <p:cNvPr id="7" name="TextBox 6"/>
          <p:cNvSpPr txBox="1"/>
          <p:nvPr/>
        </p:nvSpPr>
        <p:spPr>
          <a:xfrm>
            <a:off x="1734124" y="6096348"/>
            <a:ext cx="8915400" cy="400110"/>
          </a:xfrm>
          <a:prstGeom prst="rect">
            <a:avLst/>
          </a:prstGeom>
          <a:noFill/>
        </p:spPr>
        <p:txBody>
          <a:bodyPr wrap="square" rtlCol="0" anchor="ctr">
            <a:spAutoFit/>
          </a:bodyPr>
          <a:lstStyle/>
          <a:p>
            <a:r>
              <a:rPr lang="en-US" sz="1000" dirty="0"/>
              <a:t>Source: UNESCAP (2013), Statistical Year book for Asia and Pacific 2013 (</a:t>
            </a:r>
            <a:r>
              <a:rPr lang="en-US" sz="1000" dirty="0">
                <a:hlinkClick r:id="rId3"/>
              </a:rPr>
              <a:t>http://www.unescap.org/sites/default/files/F.5-Natural-disasters.pdf</a:t>
            </a:r>
            <a:r>
              <a:rPr lang="en-US" sz="1000" dirty="0"/>
              <a:t>)</a:t>
            </a:r>
          </a:p>
          <a:p>
            <a:r>
              <a:rPr lang="en-US" sz="1000" dirty="0"/>
              <a:t>                WWDR  (2015), Water For A Sustainable world.</a:t>
            </a:r>
            <a:r>
              <a:rPr lang="en-US" sz="1000" dirty="0">
                <a:hlinkClick r:id="rId4"/>
              </a:rPr>
              <a:t> http://unesdoc.unesco.org/images/0023/002318/231823E.pdf</a:t>
            </a:r>
            <a:endParaRPr lang="en-US" sz="1000" dirty="0"/>
          </a:p>
        </p:txBody>
      </p:sp>
      <p:sp>
        <p:nvSpPr>
          <p:cNvPr id="8" name="Content Placeholder 2"/>
          <p:cNvSpPr>
            <a:spLocks noGrp="1"/>
          </p:cNvSpPr>
          <p:nvPr>
            <p:ph idx="1"/>
          </p:nvPr>
        </p:nvSpPr>
        <p:spPr>
          <a:xfrm>
            <a:off x="1817820" y="3810329"/>
            <a:ext cx="8748009" cy="1781539"/>
          </a:xfrm>
        </p:spPr>
        <p:txBody>
          <a:bodyPr anchor="ctr">
            <a:noAutofit/>
          </a:bodyPr>
          <a:lstStyle/>
          <a:p>
            <a:pPr marL="0" indent="0">
              <a:buNone/>
            </a:pPr>
            <a:endParaRPr lang="en-US" dirty="0"/>
          </a:p>
          <a:p>
            <a:pPr marL="0" indent="0">
              <a:buNone/>
            </a:pPr>
            <a:r>
              <a:rPr lang="en-US" sz="2200" dirty="0"/>
              <a:t> </a:t>
            </a:r>
          </a:p>
        </p:txBody>
      </p:sp>
      <p:sp>
        <p:nvSpPr>
          <p:cNvPr id="9" name="Content Placeholder 2"/>
          <p:cNvSpPr txBox="1">
            <a:spLocks/>
          </p:cNvSpPr>
          <p:nvPr/>
        </p:nvSpPr>
        <p:spPr>
          <a:xfrm>
            <a:off x="1941512" y="1485900"/>
            <a:ext cx="3759201" cy="63500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600" dirty="0"/>
          </a:p>
        </p:txBody>
      </p:sp>
      <p:sp>
        <p:nvSpPr>
          <p:cNvPr id="6" name="TextBox 5"/>
          <p:cNvSpPr txBox="1"/>
          <p:nvPr/>
        </p:nvSpPr>
        <p:spPr>
          <a:xfrm>
            <a:off x="6602412" y="1327925"/>
            <a:ext cx="4064000" cy="738664"/>
          </a:xfrm>
          <a:prstGeom prst="rect">
            <a:avLst/>
          </a:prstGeom>
          <a:noFill/>
        </p:spPr>
        <p:txBody>
          <a:bodyPr wrap="square" rtlCol="0">
            <a:spAutoFit/>
          </a:bodyPr>
          <a:lstStyle/>
          <a:p>
            <a:pPr algn="ctr"/>
            <a:r>
              <a:rPr lang="en-US" sz="1400" dirty="0">
                <a:latin typeface="Arial"/>
                <a:cs typeface="Arial"/>
              </a:rPr>
              <a:t>Annual per capita availability of water resources, world regions and Asian and Pacific</a:t>
            </a:r>
          </a:p>
          <a:p>
            <a:pPr algn="ctr"/>
            <a:r>
              <a:rPr lang="en-US" sz="1400" dirty="0" err="1">
                <a:latin typeface="Arial"/>
                <a:cs typeface="Arial"/>
              </a:rPr>
              <a:t>subregions</a:t>
            </a:r>
            <a:r>
              <a:rPr lang="en-US" sz="1400" dirty="0">
                <a:latin typeface="Arial"/>
                <a:cs typeface="Arial"/>
              </a:rPr>
              <a:t>, 2011</a:t>
            </a:r>
          </a:p>
        </p:txBody>
      </p:sp>
      <p:pic>
        <p:nvPicPr>
          <p:cNvPr id="3" name="Picture 2" descr="屏幕快照 2017-03-23 10.38.1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4808" y="2344604"/>
            <a:ext cx="4233141" cy="3446596"/>
          </a:xfrm>
          <a:prstGeom prst="rect">
            <a:avLst/>
          </a:prstGeom>
        </p:spPr>
      </p:pic>
      <p:sp>
        <p:nvSpPr>
          <p:cNvPr id="14" name="TextBox 13"/>
          <p:cNvSpPr txBox="1"/>
          <p:nvPr/>
        </p:nvSpPr>
        <p:spPr>
          <a:xfrm>
            <a:off x="1650428" y="5407200"/>
            <a:ext cx="8808932" cy="369332"/>
          </a:xfrm>
          <a:prstGeom prst="rect">
            <a:avLst/>
          </a:prstGeom>
          <a:noFill/>
        </p:spPr>
        <p:txBody>
          <a:bodyPr wrap="square" rtlCol="0" anchor="ctr">
            <a:spAutoFit/>
          </a:bodyPr>
          <a:lstStyle/>
          <a:p>
            <a:pPr algn="just"/>
            <a:r>
              <a:rPr lang="en-US" altLang="zh-CN" dirty="0"/>
              <a:t> </a:t>
            </a:r>
            <a:endParaRPr lang="en-US" dirty="0"/>
          </a:p>
        </p:txBody>
      </p:sp>
      <p:sp>
        <p:nvSpPr>
          <p:cNvPr id="11" name="TextBox 10"/>
          <p:cNvSpPr txBox="1"/>
          <p:nvPr/>
        </p:nvSpPr>
        <p:spPr>
          <a:xfrm>
            <a:off x="897347" y="914400"/>
            <a:ext cx="5410200" cy="5232202"/>
          </a:xfrm>
          <a:prstGeom prst="rect">
            <a:avLst/>
          </a:prstGeom>
          <a:noFill/>
        </p:spPr>
        <p:txBody>
          <a:bodyPr wrap="square" rtlCol="0" anchor="ctr">
            <a:spAutoFit/>
          </a:bodyPr>
          <a:lstStyle/>
          <a:p>
            <a:pPr marL="285750" indent="-285750" algn="just">
              <a:buFont typeface="Arial"/>
              <a:buChar char="•"/>
            </a:pPr>
            <a:endParaRPr lang="en-US" altLang="zh-CN" dirty="0"/>
          </a:p>
          <a:p>
            <a:pPr marL="285750" indent="-285750" algn="just">
              <a:buClr>
                <a:schemeClr val="tx1"/>
              </a:buClr>
              <a:buFont typeface="Arial"/>
              <a:buChar char="•"/>
            </a:pPr>
            <a:r>
              <a:rPr lang="en-US" altLang="zh-CN" dirty="0"/>
              <a:t>By 2050, global water demand is projected to increase by </a:t>
            </a:r>
            <a:r>
              <a:rPr lang="en-US" altLang="zh-CN" dirty="0">
                <a:solidFill>
                  <a:srgbClr val="FF0000"/>
                </a:solidFill>
              </a:rPr>
              <a:t>55%</a:t>
            </a:r>
            <a:r>
              <a:rPr lang="en-US" altLang="zh-CN" dirty="0"/>
              <a:t>.</a:t>
            </a:r>
          </a:p>
          <a:p>
            <a:pPr marL="285750" indent="-285750" algn="just">
              <a:buClr>
                <a:schemeClr val="tx1"/>
              </a:buClr>
              <a:buFont typeface="Arial"/>
              <a:buChar char="•"/>
            </a:pPr>
            <a:endParaRPr lang="en-US" altLang="zh-CN" sz="1050" dirty="0"/>
          </a:p>
          <a:p>
            <a:pPr marL="285750" indent="-285750" algn="just">
              <a:buClr>
                <a:schemeClr val="tx1"/>
              </a:buClr>
              <a:buFont typeface="Arial"/>
              <a:buChar char="•"/>
            </a:pPr>
            <a:r>
              <a:rPr lang="en-US" altLang="zh-CN" dirty="0">
                <a:solidFill>
                  <a:srgbClr val="FF0000"/>
                </a:solidFill>
              </a:rPr>
              <a:t>20% </a:t>
            </a:r>
            <a:r>
              <a:rPr lang="en-US" altLang="zh-CN" dirty="0"/>
              <a:t>of the world’s aquifers currently over-exploited.</a:t>
            </a:r>
          </a:p>
          <a:p>
            <a:pPr marL="285750" indent="-285750" algn="just">
              <a:buClr>
                <a:schemeClr val="tx1"/>
              </a:buClr>
              <a:buFont typeface="Arial"/>
              <a:buChar char="•"/>
            </a:pPr>
            <a:endParaRPr lang="en-US" altLang="zh-CN" sz="1000" dirty="0"/>
          </a:p>
          <a:p>
            <a:pPr marL="285750" indent="-285750" algn="just">
              <a:buClr>
                <a:schemeClr val="tx1"/>
              </a:buClr>
              <a:buFont typeface="Arial"/>
              <a:buChar char="•"/>
            </a:pPr>
            <a:r>
              <a:rPr lang="en-US" altLang="zh-CN" dirty="0">
                <a:solidFill>
                  <a:srgbClr val="FF0000"/>
                </a:solidFill>
              </a:rPr>
              <a:t>748 million </a:t>
            </a:r>
            <a:r>
              <a:rPr lang="en-US" altLang="zh-CN" dirty="0"/>
              <a:t>people still do not have access to an improved source of drinking water.</a:t>
            </a:r>
          </a:p>
          <a:p>
            <a:pPr marL="285750" indent="-285750" algn="just">
              <a:buClr>
                <a:schemeClr val="tx1"/>
              </a:buClr>
              <a:buFont typeface="Arial"/>
              <a:buChar char="•"/>
            </a:pPr>
            <a:endParaRPr lang="en-US" altLang="zh-CN" sz="1050" dirty="0"/>
          </a:p>
          <a:p>
            <a:pPr marL="285750" indent="-285750" algn="just">
              <a:buClr>
                <a:schemeClr val="tx1"/>
              </a:buClr>
              <a:buFont typeface="Arial"/>
              <a:buChar char="•"/>
            </a:pPr>
            <a:r>
              <a:rPr lang="en-US" altLang="zh-CN" dirty="0"/>
              <a:t>Water demand for manufacturing is expected to increase by </a:t>
            </a:r>
            <a:r>
              <a:rPr lang="en-US" altLang="zh-CN" dirty="0">
                <a:solidFill>
                  <a:srgbClr val="FF0000"/>
                </a:solidFill>
              </a:rPr>
              <a:t>400 % </a:t>
            </a:r>
            <a:r>
              <a:rPr lang="en-US" altLang="zh-CN" dirty="0"/>
              <a:t>from 2000 to 2050 globally.</a:t>
            </a:r>
          </a:p>
          <a:p>
            <a:pPr marL="285750" indent="-285750" algn="just">
              <a:buClr>
                <a:schemeClr val="tx1"/>
              </a:buClr>
              <a:buFont typeface="Arial"/>
              <a:buChar char="•"/>
            </a:pPr>
            <a:endParaRPr lang="en-US" altLang="zh-CN" sz="1050" dirty="0"/>
          </a:p>
          <a:p>
            <a:pPr marL="285750" indent="-285750" algn="just">
              <a:buClr>
                <a:schemeClr val="tx1"/>
              </a:buClr>
              <a:buFont typeface="Arial"/>
              <a:buChar char="•"/>
            </a:pPr>
            <a:r>
              <a:rPr lang="en-US" altLang="zh-CN" dirty="0">
                <a:cs typeface="Hannotate SC Bold"/>
              </a:rPr>
              <a:t>By 2050, agriculture will need to produce </a:t>
            </a:r>
            <a:r>
              <a:rPr lang="en-US" altLang="zh-CN" dirty="0">
                <a:solidFill>
                  <a:srgbClr val="FF0000"/>
                </a:solidFill>
                <a:cs typeface="Hannotate SC Bold"/>
              </a:rPr>
              <a:t>60% </a:t>
            </a:r>
            <a:r>
              <a:rPr lang="en-US" altLang="zh-CN" dirty="0">
                <a:cs typeface="Hannotate SC Bold"/>
              </a:rPr>
              <a:t>more food globally, and </a:t>
            </a:r>
            <a:r>
              <a:rPr lang="en-US" altLang="zh-CN" dirty="0">
                <a:solidFill>
                  <a:srgbClr val="FF0000"/>
                </a:solidFill>
                <a:cs typeface="Hannotate SC Bold"/>
              </a:rPr>
              <a:t>100%</a:t>
            </a:r>
            <a:r>
              <a:rPr lang="en-US" altLang="zh-CN" dirty="0">
                <a:cs typeface="Hannotate SC Bold"/>
              </a:rPr>
              <a:t> more in developing countries. </a:t>
            </a:r>
          </a:p>
          <a:p>
            <a:pPr marL="285750" indent="-285750" algn="just">
              <a:buClr>
                <a:schemeClr val="tx1"/>
              </a:buClr>
              <a:buFont typeface="Arial"/>
              <a:buChar char="•"/>
            </a:pPr>
            <a:endParaRPr lang="en-US" altLang="zh-CN" sz="1050" dirty="0">
              <a:cs typeface="Hannotate SC Bold"/>
            </a:endParaRPr>
          </a:p>
          <a:p>
            <a:pPr marL="285750" indent="-285750" algn="just">
              <a:buClr>
                <a:schemeClr val="tx1"/>
              </a:buClr>
              <a:buFont typeface="Arial"/>
              <a:buChar char="•"/>
            </a:pPr>
            <a:r>
              <a:rPr lang="en-US" altLang="zh-CN" dirty="0">
                <a:cs typeface="Hannotate SC Bold"/>
              </a:rPr>
              <a:t>Current growth rates of global agricultural water demand are </a:t>
            </a:r>
            <a:r>
              <a:rPr lang="en-US" altLang="zh-CN" dirty="0">
                <a:solidFill>
                  <a:srgbClr val="FF0000"/>
                </a:solidFill>
                <a:cs typeface="Hannotate SC Bold"/>
              </a:rPr>
              <a:t>unsustainable</a:t>
            </a:r>
            <a:r>
              <a:rPr lang="en-US" altLang="zh-CN" dirty="0">
                <a:cs typeface="Hannotate SC Bold"/>
              </a:rPr>
              <a:t>.</a:t>
            </a:r>
          </a:p>
          <a:p>
            <a:pPr marL="285750" indent="-285750" algn="just">
              <a:buClr>
                <a:schemeClr val="tx1"/>
              </a:buClr>
              <a:buFont typeface="Arial"/>
              <a:buChar char="•"/>
            </a:pPr>
            <a:endParaRPr lang="en-US" altLang="zh-CN" sz="1000" dirty="0"/>
          </a:p>
        </p:txBody>
      </p:sp>
      <p:sp>
        <p:nvSpPr>
          <p:cNvPr id="10" name="Rectangle 9"/>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 name="Slide Number Placeholder 1"/>
          <p:cNvSpPr>
            <a:spLocks noGrp="1"/>
          </p:cNvSpPr>
          <p:nvPr>
            <p:ph type="sldNum" sz="quarter" idx="4"/>
          </p:nvPr>
        </p:nvSpPr>
        <p:spPr/>
        <p:txBody>
          <a:bodyPr/>
          <a:lstStyle/>
          <a:p>
            <a:fld id="{F36C87F6-986D-49E6-AF40-1B3A1EE8064D}" type="slidenum">
              <a:rPr lang="en-GB" smtClean="0"/>
              <a:pPr/>
              <a:t>36</a:t>
            </a:fld>
            <a:endParaRPr lang="en-GB" dirty="0"/>
          </a:p>
        </p:txBody>
      </p:sp>
      <p:sp>
        <p:nvSpPr>
          <p:cNvPr id="4" name="Footer Placeholder 3"/>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718596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0"/>
            <a:ext cx="9144000" cy="994172"/>
          </a:xfrm>
        </p:spPr>
        <p:txBody>
          <a:bodyPr>
            <a:normAutofit/>
          </a:bodyPr>
          <a:lstStyle/>
          <a:p>
            <a:pPr algn="ctr"/>
            <a:r>
              <a:rPr lang="en-US" altLang="zh-CN" b="1" dirty="0">
                <a:solidFill>
                  <a:srgbClr val="95C11F"/>
                </a:solidFill>
                <a:latin typeface="+mn-lt"/>
              </a:rPr>
              <a:t>Energy and Use</a:t>
            </a:r>
            <a:endParaRPr lang="en-US" b="1" dirty="0">
              <a:solidFill>
                <a:srgbClr val="95C11F"/>
              </a:solidFill>
              <a:latin typeface="+mn-lt"/>
            </a:endParaRPr>
          </a:p>
        </p:txBody>
      </p:sp>
      <p:sp>
        <p:nvSpPr>
          <p:cNvPr id="7" name="TextBox 6"/>
          <p:cNvSpPr txBox="1"/>
          <p:nvPr/>
        </p:nvSpPr>
        <p:spPr>
          <a:xfrm>
            <a:off x="9055507" y="5213894"/>
            <a:ext cx="2795016" cy="923330"/>
          </a:xfrm>
          <a:prstGeom prst="rect">
            <a:avLst/>
          </a:prstGeom>
          <a:noFill/>
        </p:spPr>
        <p:txBody>
          <a:bodyPr wrap="square" rtlCol="0" anchor="ctr">
            <a:spAutoFit/>
          </a:bodyPr>
          <a:lstStyle/>
          <a:p>
            <a:r>
              <a:rPr lang="en-US" sz="900" dirty="0"/>
              <a:t>Source: UNESCAP (2013), Statistical Year book for Asia and Pacific 2013 (</a:t>
            </a:r>
            <a:r>
              <a:rPr lang="en-US" sz="900" dirty="0">
                <a:hlinkClick r:id="rId3"/>
              </a:rPr>
              <a:t>http://www.unescap.org/sites/default/files/F.5-Natural-disasters.pdf</a:t>
            </a:r>
            <a:r>
              <a:rPr lang="en-US" sz="900" dirty="0"/>
              <a:t>)</a:t>
            </a:r>
          </a:p>
          <a:p>
            <a:endParaRPr lang="en-US" sz="900" dirty="0"/>
          </a:p>
          <a:p>
            <a:endParaRPr lang="en-US" sz="900" u="sng" dirty="0"/>
          </a:p>
        </p:txBody>
      </p:sp>
      <p:sp>
        <p:nvSpPr>
          <p:cNvPr id="6" name="TextBox 5"/>
          <p:cNvSpPr txBox="1"/>
          <p:nvPr/>
        </p:nvSpPr>
        <p:spPr>
          <a:xfrm>
            <a:off x="1574567" y="925319"/>
            <a:ext cx="4806702" cy="523220"/>
          </a:xfrm>
          <a:prstGeom prst="rect">
            <a:avLst/>
          </a:prstGeom>
          <a:noFill/>
        </p:spPr>
        <p:txBody>
          <a:bodyPr wrap="square" rtlCol="0">
            <a:spAutoFit/>
          </a:bodyPr>
          <a:lstStyle/>
          <a:p>
            <a:pPr algn="ctr"/>
            <a:r>
              <a:rPr lang="en-US" sz="1400" dirty="0">
                <a:latin typeface="Arial"/>
                <a:cs typeface="Arial"/>
              </a:rPr>
              <a:t>Total primary energy supply, Asia and the Pacific and other world regions, 2000 and 2010</a:t>
            </a:r>
          </a:p>
        </p:txBody>
      </p:sp>
      <p:sp>
        <p:nvSpPr>
          <p:cNvPr id="12" name="TextBox 11"/>
          <p:cNvSpPr txBox="1"/>
          <p:nvPr/>
        </p:nvSpPr>
        <p:spPr>
          <a:xfrm>
            <a:off x="6619326" y="925319"/>
            <a:ext cx="3833689" cy="523220"/>
          </a:xfrm>
          <a:prstGeom prst="rect">
            <a:avLst/>
          </a:prstGeom>
          <a:noFill/>
        </p:spPr>
        <p:txBody>
          <a:bodyPr wrap="none" rtlCol="0">
            <a:spAutoFit/>
          </a:bodyPr>
          <a:lstStyle/>
          <a:p>
            <a:pPr algn="ctr"/>
            <a:r>
              <a:rPr lang="en-US" sz="1400" dirty="0">
                <a:latin typeface="Arial"/>
                <a:cs typeface="Arial"/>
              </a:rPr>
              <a:t>Total primary energy supply, Asian and Pacific</a:t>
            </a:r>
          </a:p>
          <a:p>
            <a:pPr algn="ctr"/>
            <a:r>
              <a:rPr lang="en-US" sz="1400" dirty="0" err="1">
                <a:latin typeface="Arial"/>
                <a:cs typeface="Arial"/>
              </a:rPr>
              <a:t>subregions</a:t>
            </a:r>
            <a:r>
              <a:rPr lang="en-US" sz="1400" dirty="0">
                <a:latin typeface="Arial"/>
                <a:cs typeface="Arial"/>
              </a:rPr>
              <a:t>, 2000-2010</a:t>
            </a:r>
          </a:p>
        </p:txBody>
      </p:sp>
      <p:pic>
        <p:nvPicPr>
          <p:cNvPr id="3" name="Picture 2" descr="屏幕快照 2017-03-23 09.33.0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0428" y="1389643"/>
            <a:ext cx="4364612" cy="2283432"/>
          </a:xfrm>
          <a:prstGeom prst="rect">
            <a:avLst/>
          </a:prstGeom>
        </p:spPr>
      </p:pic>
      <p:pic>
        <p:nvPicPr>
          <p:cNvPr id="10" name="Picture 9" descr="屏幕快照 2017-03-23 09.33.09.png"/>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6381270" y="1460991"/>
            <a:ext cx="4184559" cy="2212084"/>
          </a:xfrm>
          <a:prstGeom prst="rect">
            <a:avLst/>
          </a:prstGeom>
        </p:spPr>
      </p:pic>
      <p:pic>
        <p:nvPicPr>
          <p:cNvPr id="13" name="Picture 12" descr="屏幕快照 2017-03-23 09.33.1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92783" y="4021631"/>
            <a:ext cx="5912790" cy="2461007"/>
          </a:xfrm>
          <a:prstGeom prst="rect">
            <a:avLst/>
          </a:prstGeom>
        </p:spPr>
      </p:pic>
      <p:sp>
        <p:nvSpPr>
          <p:cNvPr id="15" name="TextBox 14"/>
          <p:cNvSpPr txBox="1"/>
          <p:nvPr/>
        </p:nvSpPr>
        <p:spPr>
          <a:xfrm>
            <a:off x="3363425" y="3550185"/>
            <a:ext cx="6035689" cy="523220"/>
          </a:xfrm>
          <a:prstGeom prst="rect">
            <a:avLst/>
          </a:prstGeom>
          <a:noFill/>
        </p:spPr>
        <p:txBody>
          <a:bodyPr wrap="square" rtlCol="0">
            <a:spAutoFit/>
          </a:bodyPr>
          <a:lstStyle/>
          <a:p>
            <a:pPr algn="ctr"/>
            <a:r>
              <a:rPr lang="en-US" sz="1400" dirty="0">
                <a:latin typeface="Arial"/>
                <a:cs typeface="Arial"/>
              </a:rPr>
              <a:t>Total primary energy supply per capita, world, Asia and the Pacific, and its </a:t>
            </a:r>
            <a:r>
              <a:rPr lang="en-US" sz="1400" dirty="0" err="1">
                <a:latin typeface="Arial"/>
                <a:cs typeface="Arial"/>
              </a:rPr>
              <a:t>subregions</a:t>
            </a:r>
            <a:r>
              <a:rPr lang="en-US" sz="1400" dirty="0">
                <a:latin typeface="Arial"/>
                <a:cs typeface="Arial"/>
              </a:rPr>
              <a:t>, 2000 and 2010</a:t>
            </a:r>
          </a:p>
        </p:txBody>
      </p:sp>
      <p:sp>
        <p:nvSpPr>
          <p:cNvPr id="11" name="Rectangle 10"/>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 name="Slide Number Placeholder 1"/>
          <p:cNvSpPr>
            <a:spLocks noGrp="1"/>
          </p:cNvSpPr>
          <p:nvPr>
            <p:ph type="sldNum" sz="quarter" idx="4"/>
          </p:nvPr>
        </p:nvSpPr>
        <p:spPr/>
        <p:txBody>
          <a:bodyPr/>
          <a:lstStyle/>
          <a:p>
            <a:fld id="{F36C87F6-986D-49E6-AF40-1B3A1EE8064D}" type="slidenum">
              <a:rPr lang="en-GB" smtClean="0"/>
              <a:pPr/>
              <a:t>37</a:t>
            </a:fld>
            <a:endParaRPr lang="en-GB" dirty="0"/>
          </a:p>
        </p:txBody>
      </p:sp>
      <p:sp>
        <p:nvSpPr>
          <p:cNvPr id="4" name="Footer Placeholder 3"/>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86664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0"/>
            <a:ext cx="9144000" cy="994172"/>
          </a:xfrm>
        </p:spPr>
        <p:txBody>
          <a:bodyPr>
            <a:normAutofit/>
          </a:bodyPr>
          <a:lstStyle/>
          <a:p>
            <a:pPr algn="ctr"/>
            <a:r>
              <a:rPr lang="en-US" b="1" dirty="0">
                <a:solidFill>
                  <a:srgbClr val="95C11F"/>
                </a:solidFill>
                <a:latin typeface="+mn-lt"/>
              </a:rPr>
              <a:t>Growing Co2 emission from </a:t>
            </a:r>
            <a:r>
              <a:rPr lang="en-US" b="1" dirty="0" err="1">
                <a:solidFill>
                  <a:srgbClr val="95C11F"/>
                </a:solidFill>
                <a:latin typeface="+mn-lt"/>
              </a:rPr>
              <a:t>asia</a:t>
            </a:r>
            <a:endParaRPr lang="en-US" b="1" dirty="0">
              <a:solidFill>
                <a:srgbClr val="95C11F"/>
              </a:solidFill>
              <a:latin typeface="+mn-lt"/>
            </a:endParaRPr>
          </a:p>
        </p:txBody>
      </p:sp>
      <p:sp>
        <p:nvSpPr>
          <p:cNvPr id="7" name="TextBox 6"/>
          <p:cNvSpPr txBox="1"/>
          <p:nvPr/>
        </p:nvSpPr>
        <p:spPr>
          <a:xfrm>
            <a:off x="1650429" y="5985981"/>
            <a:ext cx="8915400" cy="1061829"/>
          </a:xfrm>
          <a:prstGeom prst="rect">
            <a:avLst/>
          </a:prstGeom>
          <a:noFill/>
        </p:spPr>
        <p:txBody>
          <a:bodyPr wrap="square" rtlCol="0" anchor="ctr">
            <a:spAutoFit/>
          </a:bodyPr>
          <a:lstStyle/>
          <a:p>
            <a:r>
              <a:rPr lang="en-US" sz="900" dirty="0"/>
              <a:t>Note: Includes fossil fuels emissions only. Other electricity is electricity produced using fossil sources (i.e., coal, oil or gas).</a:t>
            </a:r>
          </a:p>
          <a:p>
            <a:r>
              <a:rPr lang="en-US" sz="900" dirty="0"/>
              <a:t>Source: Asia Development Bank  (2015). Southeast Asia And The Economics of Global Climate Stabilization.</a:t>
            </a:r>
          </a:p>
          <a:p>
            <a:r>
              <a:rPr lang="en-US" sz="900" dirty="0"/>
              <a:t>              </a:t>
            </a:r>
            <a:r>
              <a:rPr lang="en-US" sz="900" dirty="0">
                <a:hlinkClick r:id="rId3"/>
              </a:rPr>
              <a:t>https://www.adb.org/sites/default/files/publication/178615/sea-economics-global-climate-stabilization.pdf</a:t>
            </a:r>
            <a:endParaRPr lang="en-US" sz="900" dirty="0"/>
          </a:p>
          <a:p>
            <a:r>
              <a:rPr lang="en-US" sz="900" dirty="0"/>
              <a:t> </a:t>
            </a:r>
          </a:p>
          <a:p>
            <a:r>
              <a:rPr lang="en-US" sz="900" dirty="0"/>
              <a:t>              </a:t>
            </a:r>
          </a:p>
          <a:p>
            <a:endParaRPr lang="en-US" sz="900" dirty="0"/>
          </a:p>
          <a:p>
            <a:endParaRPr lang="en-US" sz="900" u="sng" dirty="0"/>
          </a:p>
        </p:txBody>
      </p:sp>
      <p:pic>
        <p:nvPicPr>
          <p:cNvPr id="8" name="Picture 7" descr="屏幕快照 2017-03-24 16.21.3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5412" y="1428907"/>
            <a:ext cx="6324600" cy="3868978"/>
          </a:xfrm>
          <a:prstGeom prst="rect">
            <a:avLst/>
          </a:prstGeom>
        </p:spPr>
      </p:pic>
      <p:sp>
        <p:nvSpPr>
          <p:cNvPr id="10" name="TextBox 9"/>
          <p:cNvSpPr txBox="1"/>
          <p:nvPr/>
        </p:nvSpPr>
        <p:spPr>
          <a:xfrm>
            <a:off x="2208212" y="1121130"/>
            <a:ext cx="7526646" cy="307777"/>
          </a:xfrm>
          <a:prstGeom prst="rect">
            <a:avLst/>
          </a:prstGeom>
          <a:noFill/>
        </p:spPr>
        <p:txBody>
          <a:bodyPr wrap="square" rtlCol="0">
            <a:spAutoFit/>
          </a:bodyPr>
          <a:lstStyle/>
          <a:p>
            <a:pPr algn="ctr"/>
            <a:r>
              <a:rPr lang="en-US" sz="1400" dirty="0">
                <a:latin typeface="Arial"/>
                <a:cs typeface="Arial"/>
              </a:rPr>
              <a:t>Increases in total carbon dioxide emissions in world regions between 1990 and 2010</a:t>
            </a:r>
          </a:p>
        </p:txBody>
      </p:sp>
      <p:sp>
        <p:nvSpPr>
          <p:cNvPr id="4" name="TextBox 3"/>
          <p:cNvSpPr txBox="1"/>
          <p:nvPr/>
        </p:nvSpPr>
        <p:spPr>
          <a:xfrm>
            <a:off x="761938" y="5163124"/>
            <a:ext cx="10692382" cy="830997"/>
          </a:xfrm>
          <a:prstGeom prst="rect">
            <a:avLst/>
          </a:prstGeom>
          <a:noFill/>
        </p:spPr>
        <p:txBody>
          <a:bodyPr wrap="square" rtlCol="0">
            <a:spAutoFit/>
          </a:bodyPr>
          <a:lstStyle/>
          <a:p>
            <a:pPr marL="285750" indent="-285750" algn="just">
              <a:buFont typeface="Arial"/>
              <a:buChar char="•"/>
            </a:pPr>
            <a:r>
              <a:rPr lang="en-US" sz="1600" dirty="0">
                <a:solidFill>
                  <a:schemeClr val="tx2"/>
                </a:solidFill>
                <a:latin typeface="Arial" panose="020B0604020202020204" pitchFamily="34" charset="0"/>
                <a:cs typeface="Arial" panose="020B0604020202020204" pitchFamily="34" charset="0"/>
              </a:rPr>
              <a:t>Southeast Asia is one of the most  vulnerable regions to impacts of a world changing climate.</a:t>
            </a:r>
          </a:p>
          <a:p>
            <a:pPr marL="285750" indent="-285750">
              <a:buFont typeface="Arial"/>
              <a:buChar char="•"/>
            </a:pPr>
            <a:r>
              <a:rPr lang="en-US" sz="1600" dirty="0">
                <a:solidFill>
                  <a:schemeClr val="tx2"/>
                </a:solidFill>
                <a:latin typeface="Arial" panose="020B0604020202020204" pitchFamily="34" charset="0"/>
                <a:cs typeface="Arial" panose="020B0604020202020204" pitchFamily="34" charset="0"/>
              </a:rPr>
              <a:t>In recent decades, the </a:t>
            </a:r>
            <a:r>
              <a:rPr lang="en-US" sz="1600" dirty="0">
                <a:solidFill>
                  <a:srgbClr val="F20253"/>
                </a:solidFill>
                <a:latin typeface="Arial" panose="020B0604020202020204" pitchFamily="34" charset="0"/>
                <a:cs typeface="Arial" panose="020B0604020202020204" pitchFamily="34" charset="0"/>
              </a:rPr>
              <a:t>Southeast Asia </a:t>
            </a:r>
            <a:r>
              <a:rPr lang="en-US" sz="1600" dirty="0">
                <a:solidFill>
                  <a:schemeClr val="tx2"/>
                </a:solidFill>
                <a:latin typeface="Arial" panose="020B0604020202020204" pitchFamily="34" charset="0"/>
                <a:cs typeface="Arial" panose="020B0604020202020204" pitchFamily="34" charset="0"/>
              </a:rPr>
              <a:t>’s growth in emissions of </a:t>
            </a:r>
            <a:r>
              <a:rPr lang="nb-NO" sz="1600" dirty="0">
                <a:solidFill>
                  <a:schemeClr val="tx2"/>
                </a:solidFill>
                <a:latin typeface="Arial" panose="020B0604020202020204" pitchFamily="34" charset="0"/>
                <a:cs typeface="Arial" panose="020B0604020202020204" pitchFamily="34" charset="0"/>
              </a:rPr>
              <a:t>CO2 has been more rapid than in any other area of the world.</a:t>
            </a:r>
            <a:endParaRPr lang="en-US" sz="1600" dirty="0">
              <a:solidFill>
                <a:schemeClr val="tx2"/>
              </a:solidFill>
              <a:latin typeface="Arial" panose="020B0604020202020204" pitchFamily="34" charset="0"/>
              <a:cs typeface="Arial" panose="020B0604020202020204" pitchFamily="34" charset="0"/>
            </a:endParaRPr>
          </a:p>
        </p:txBody>
      </p:sp>
      <p:sp>
        <p:nvSpPr>
          <p:cNvPr id="11" name="Rectangle 10"/>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 name="Slide Number Placeholder 1"/>
          <p:cNvSpPr>
            <a:spLocks noGrp="1"/>
          </p:cNvSpPr>
          <p:nvPr>
            <p:ph type="sldNum" sz="quarter" idx="4"/>
          </p:nvPr>
        </p:nvSpPr>
        <p:spPr/>
        <p:txBody>
          <a:bodyPr/>
          <a:lstStyle/>
          <a:p>
            <a:fld id="{F36C87F6-986D-49E6-AF40-1B3A1EE8064D}" type="slidenum">
              <a:rPr lang="en-GB" smtClean="0"/>
              <a:pPr/>
              <a:t>38</a:t>
            </a:fld>
            <a:endParaRPr lang="en-GB" dirty="0"/>
          </a:p>
        </p:txBody>
      </p:sp>
      <p:sp>
        <p:nvSpPr>
          <p:cNvPr id="3" name="Footer Placeholder 2"/>
          <p:cNvSpPr>
            <a:spLocks noGrp="1"/>
          </p:cNvSpPr>
          <p:nvPr>
            <p:ph type="ftr" sz="quarter" idx="3"/>
          </p:nvPr>
        </p:nvSpPr>
        <p:spPr>
          <a:xfrm>
            <a:off x="150812" y="6537554"/>
            <a:ext cx="11303508" cy="279424"/>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59654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0"/>
            <a:ext cx="9144000" cy="994172"/>
          </a:xfrm>
        </p:spPr>
        <p:txBody>
          <a:bodyPr>
            <a:normAutofit/>
          </a:bodyPr>
          <a:lstStyle/>
          <a:p>
            <a:pPr algn="ctr"/>
            <a:r>
              <a:rPr lang="en-US" b="1" dirty="0">
                <a:solidFill>
                  <a:srgbClr val="95C11F"/>
                </a:solidFill>
                <a:latin typeface="+mn-lt"/>
              </a:rPr>
              <a:t>Natural Disasters</a:t>
            </a:r>
          </a:p>
        </p:txBody>
      </p:sp>
      <p:sp>
        <p:nvSpPr>
          <p:cNvPr id="7" name="TextBox 6"/>
          <p:cNvSpPr txBox="1"/>
          <p:nvPr/>
        </p:nvSpPr>
        <p:spPr>
          <a:xfrm>
            <a:off x="1650428" y="6265026"/>
            <a:ext cx="8915400" cy="553998"/>
          </a:xfrm>
          <a:prstGeom prst="rect">
            <a:avLst/>
          </a:prstGeom>
          <a:noFill/>
        </p:spPr>
        <p:txBody>
          <a:bodyPr wrap="square" rtlCol="0" anchor="ctr">
            <a:spAutoFit/>
          </a:bodyPr>
          <a:lstStyle/>
          <a:p>
            <a:r>
              <a:rPr lang="en-US" sz="1000" dirty="0"/>
              <a:t>Source: UNESCAP (2013), Statistical Year book for Asia and Pacific 2013 (</a:t>
            </a:r>
            <a:r>
              <a:rPr lang="en-US" sz="1000" dirty="0">
                <a:hlinkClick r:id="rId3"/>
              </a:rPr>
              <a:t>http://www.unescap.org/sites/default/files/F.5-Natural-disasters.pdf</a:t>
            </a:r>
            <a:r>
              <a:rPr lang="en-US" sz="1000" dirty="0"/>
              <a:t>)</a:t>
            </a:r>
          </a:p>
          <a:p>
            <a:endParaRPr lang="en-US" sz="1000" dirty="0"/>
          </a:p>
          <a:p>
            <a:endParaRPr lang="en-US" sz="1000" u="sng" dirty="0"/>
          </a:p>
        </p:txBody>
      </p:sp>
      <p:sp>
        <p:nvSpPr>
          <p:cNvPr id="8" name="Content Placeholder 2"/>
          <p:cNvSpPr>
            <a:spLocks noGrp="1"/>
          </p:cNvSpPr>
          <p:nvPr>
            <p:ph idx="1"/>
          </p:nvPr>
        </p:nvSpPr>
        <p:spPr>
          <a:xfrm>
            <a:off x="1918404" y="5255097"/>
            <a:ext cx="8748009" cy="1781539"/>
          </a:xfrm>
        </p:spPr>
        <p:txBody>
          <a:bodyPr anchor="ctr">
            <a:noAutofit/>
          </a:bodyPr>
          <a:lstStyle/>
          <a:p>
            <a:pPr marL="0" indent="0">
              <a:buNone/>
            </a:pPr>
            <a:endParaRPr lang="en-US" dirty="0"/>
          </a:p>
          <a:p>
            <a:pPr marL="0" indent="0">
              <a:buNone/>
            </a:pPr>
            <a:r>
              <a:rPr lang="en-US" sz="2200" dirty="0"/>
              <a:t> </a:t>
            </a:r>
          </a:p>
        </p:txBody>
      </p:sp>
      <p:sp>
        <p:nvSpPr>
          <p:cNvPr id="9" name="Content Placeholder 2"/>
          <p:cNvSpPr txBox="1">
            <a:spLocks/>
          </p:cNvSpPr>
          <p:nvPr/>
        </p:nvSpPr>
        <p:spPr>
          <a:xfrm>
            <a:off x="1941512" y="1485900"/>
            <a:ext cx="3759201" cy="63500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endParaRPr lang="en-US" sz="1600" dirty="0"/>
          </a:p>
        </p:txBody>
      </p:sp>
      <p:pic>
        <p:nvPicPr>
          <p:cNvPr id="2" name="Picture 1" descr="屏幕快照 2017-03-21 23.20.1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7512" y="1605260"/>
            <a:ext cx="4423117" cy="3649837"/>
          </a:xfrm>
          <a:prstGeom prst="rect">
            <a:avLst/>
          </a:prstGeom>
        </p:spPr>
      </p:pic>
      <p:pic>
        <p:nvPicPr>
          <p:cNvPr id="4" name="Picture 3" descr="屏幕快照 2017-03-21 23.20.0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0629" y="1623500"/>
            <a:ext cx="4276384" cy="3631596"/>
          </a:xfrm>
          <a:prstGeom prst="rect">
            <a:avLst/>
          </a:prstGeom>
        </p:spPr>
      </p:pic>
      <p:sp>
        <p:nvSpPr>
          <p:cNvPr id="6" name="TextBox 5"/>
          <p:cNvSpPr txBox="1"/>
          <p:nvPr/>
        </p:nvSpPr>
        <p:spPr>
          <a:xfrm>
            <a:off x="1847479" y="1033790"/>
            <a:ext cx="3564560" cy="523220"/>
          </a:xfrm>
          <a:prstGeom prst="rect">
            <a:avLst/>
          </a:prstGeom>
          <a:noFill/>
        </p:spPr>
        <p:txBody>
          <a:bodyPr wrap="none" rtlCol="0">
            <a:spAutoFit/>
          </a:bodyPr>
          <a:lstStyle/>
          <a:p>
            <a:pPr algn="ctr"/>
            <a:r>
              <a:rPr lang="en-US" sz="1400" dirty="0">
                <a:latin typeface="Arial"/>
                <a:cs typeface="Arial"/>
              </a:rPr>
              <a:t>People affected by natural disasters, world</a:t>
            </a:r>
          </a:p>
          <a:p>
            <a:pPr algn="ctr"/>
            <a:r>
              <a:rPr lang="en-US" sz="1400" dirty="0">
                <a:latin typeface="Arial"/>
                <a:cs typeface="Arial"/>
              </a:rPr>
              <a:t>regions, 2002-2011</a:t>
            </a:r>
          </a:p>
        </p:txBody>
      </p:sp>
      <p:sp>
        <p:nvSpPr>
          <p:cNvPr id="12" name="TextBox 11"/>
          <p:cNvSpPr txBox="1"/>
          <p:nvPr/>
        </p:nvSpPr>
        <p:spPr>
          <a:xfrm>
            <a:off x="6867109" y="1033790"/>
            <a:ext cx="3338123" cy="523220"/>
          </a:xfrm>
          <a:prstGeom prst="rect">
            <a:avLst/>
          </a:prstGeom>
          <a:noFill/>
        </p:spPr>
        <p:txBody>
          <a:bodyPr wrap="none" rtlCol="0">
            <a:spAutoFit/>
          </a:bodyPr>
          <a:lstStyle/>
          <a:p>
            <a:pPr algn="ctr"/>
            <a:r>
              <a:rPr lang="en-US" sz="1400" dirty="0">
                <a:latin typeface="Arial"/>
                <a:cs typeface="Arial"/>
              </a:rPr>
              <a:t>People killed by natural disasters, world</a:t>
            </a:r>
          </a:p>
          <a:p>
            <a:pPr algn="ctr"/>
            <a:r>
              <a:rPr lang="en-US" sz="1400" dirty="0">
                <a:latin typeface="Arial"/>
                <a:cs typeface="Arial"/>
              </a:rPr>
              <a:t>regions, 2002-2011</a:t>
            </a:r>
          </a:p>
        </p:txBody>
      </p:sp>
      <p:sp>
        <p:nvSpPr>
          <p:cNvPr id="3" name="TextBox 2"/>
          <p:cNvSpPr txBox="1"/>
          <p:nvPr/>
        </p:nvSpPr>
        <p:spPr>
          <a:xfrm>
            <a:off x="2058635" y="5255096"/>
            <a:ext cx="3866445" cy="1354217"/>
          </a:xfrm>
          <a:prstGeom prst="rect">
            <a:avLst/>
          </a:prstGeom>
          <a:noFill/>
        </p:spPr>
        <p:txBody>
          <a:bodyPr wrap="square" rtlCol="0">
            <a:spAutoFit/>
          </a:bodyPr>
          <a:lstStyle/>
          <a:p>
            <a:r>
              <a:rPr lang="en-US" dirty="0">
                <a:solidFill>
                  <a:srgbClr val="C5192D"/>
                </a:solidFill>
              </a:rPr>
              <a:t>2.2 billion </a:t>
            </a:r>
            <a:r>
              <a:rPr lang="en-US" dirty="0"/>
              <a:t>people  were affected</a:t>
            </a:r>
          </a:p>
          <a:p>
            <a:endParaRPr lang="en-US" sz="800" dirty="0"/>
          </a:p>
          <a:p>
            <a:r>
              <a:rPr lang="en-US" dirty="0">
                <a:solidFill>
                  <a:srgbClr val="C5192D"/>
                </a:solidFill>
              </a:rPr>
              <a:t>90</a:t>
            </a:r>
            <a:r>
              <a:rPr lang="en-US" dirty="0"/>
              <a:t>% of Natural disasters global totals.</a:t>
            </a:r>
          </a:p>
          <a:p>
            <a:endParaRPr lang="en-US" dirty="0"/>
          </a:p>
        </p:txBody>
      </p:sp>
      <p:sp>
        <p:nvSpPr>
          <p:cNvPr id="11" name="TextBox 10"/>
          <p:cNvSpPr txBox="1"/>
          <p:nvPr/>
        </p:nvSpPr>
        <p:spPr>
          <a:xfrm>
            <a:off x="6279962" y="5300759"/>
            <a:ext cx="3790962" cy="1938992"/>
          </a:xfrm>
          <a:prstGeom prst="rect">
            <a:avLst/>
          </a:prstGeom>
          <a:noFill/>
        </p:spPr>
        <p:txBody>
          <a:bodyPr wrap="square" rtlCol="0">
            <a:spAutoFit/>
          </a:bodyPr>
          <a:lstStyle/>
          <a:p>
            <a:r>
              <a:rPr lang="en-US" dirty="0">
                <a:solidFill>
                  <a:srgbClr val="C5192D"/>
                </a:solidFill>
              </a:rPr>
              <a:t>750,000 </a:t>
            </a:r>
            <a:r>
              <a:rPr lang="en-US" dirty="0"/>
              <a:t>people were killed</a:t>
            </a:r>
          </a:p>
          <a:p>
            <a:endParaRPr lang="en-US" sz="800" dirty="0"/>
          </a:p>
          <a:p>
            <a:r>
              <a:rPr lang="en-US" dirty="0"/>
              <a:t> </a:t>
            </a:r>
            <a:r>
              <a:rPr lang="en-US" dirty="0">
                <a:solidFill>
                  <a:srgbClr val="C5192D"/>
                </a:solidFill>
              </a:rPr>
              <a:t>65 % </a:t>
            </a:r>
            <a:r>
              <a:rPr lang="en-US" dirty="0"/>
              <a:t>of Natural disasters global totals.</a:t>
            </a:r>
          </a:p>
          <a:p>
            <a:endParaRPr lang="en-US" dirty="0"/>
          </a:p>
          <a:p>
            <a:endParaRPr lang="en-US" dirty="0"/>
          </a:p>
          <a:p>
            <a:endParaRPr lang="en-US" dirty="0"/>
          </a:p>
        </p:txBody>
      </p:sp>
      <p:sp>
        <p:nvSpPr>
          <p:cNvPr id="13" name="Rectangle 12"/>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0" name="Slide Number Placeholder 9"/>
          <p:cNvSpPr>
            <a:spLocks noGrp="1"/>
          </p:cNvSpPr>
          <p:nvPr>
            <p:ph type="sldNum" sz="quarter" idx="4"/>
          </p:nvPr>
        </p:nvSpPr>
        <p:spPr/>
        <p:txBody>
          <a:bodyPr/>
          <a:lstStyle/>
          <a:p>
            <a:fld id="{F36C87F6-986D-49E6-AF40-1B3A1EE8064D}" type="slidenum">
              <a:rPr lang="en-GB" smtClean="0"/>
              <a:pPr/>
              <a:t>39</a:t>
            </a:fld>
            <a:endParaRPr lang="en-GB" dirty="0"/>
          </a:p>
        </p:txBody>
      </p:sp>
      <p:sp>
        <p:nvSpPr>
          <p:cNvPr id="15" name="Footer Placeholder 14"/>
          <p:cNvSpPr>
            <a:spLocks noGrp="1"/>
          </p:cNvSpPr>
          <p:nvPr>
            <p:ph type="ftr" sz="quarter" idx="3"/>
          </p:nvPr>
        </p:nvSpPr>
        <p:spPr>
          <a:xfrm>
            <a:off x="150812" y="6537554"/>
            <a:ext cx="11125200" cy="182333"/>
          </a:xfrm>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34634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2412" y="0"/>
            <a:ext cx="9144000" cy="994172"/>
          </a:xfrm>
        </p:spPr>
        <p:txBody>
          <a:bodyPr/>
          <a:lstStyle/>
          <a:p>
            <a:pPr algn="ctr"/>
            <a:r>
              <a:rPr lang="en-US" b="1" dirty="0">
                <a:solidFill>
                  <a:srgbClr val="0077D4"/>
                </a:solidFill>
                <a:latin typeface="+mn-lt"/>
              </a:rPr>
              <a:t>3 Pillars of Sustainable Development</a:t>
            </a:r>
          </a:p>
        </p:txBody>
      </p:sp>
      <p:pic>
        <p:nvPicPr>
          <p:cNvPr id="3"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6178" y="1067508"/>
            <a:ext cx="4279434" cy="4002473"/>
          </a:xfrm>
          <a:prstGeom prst="rect">
            <a:avLst/>
          </a:prstGeom>
        </p:spPr>
      </p:pic>
      <p:sp>
        <p:nvSpPr>
          <p:cNvPr id="5" name="Content Placeholder 2"/>
          <p:cNvSpPr txBox="1">
            <a:spLocks/>
          </p:cNvSpPr>
          <p:nvPr/>
        </p:nvSpPr>
        <p:spPr>
          <a:xfrm>
            <a:off x="608012" y="4883374"/>
            <a:ext cx="11048999" cy="1901474"/>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Development should meet the needs of the present without compromising the ability of future generation to meet their own needs</a:t>
            </a:r>
          </a:p>
          <a:p>
            <a:r>
              <a:rPr lang="en-US" sz="2400" dirty="0"/>
              <a:t>Convergence between three pillars of </a:t>
            </a:r>
            <a:r>
              <a:rPr lang="en-US" sz="2400" dirty="0">
                <a:solidFill>
                  <a:srgbClr val="0077D4"/>
                </a:solidFill>
              </a:rPr>
              <a:t>economic development</a:t>
            </a:r>
            <a:r>
              <a:rPr lang="en-US" sz="2400" dirty="0"/>
              <a:t>, </a:t>
            </a:r>
            <a:r>
              <a:rPr lang="en-US" sz="2400" dirty="0">
                <a:solidFill>
                  <a:srgbClr val="C5192D"/>
                </a:solidFill>
              </a:rPr>
              <a:t>social equity </a:t>
            </a:r>
            <a:r>
              <a:rPr lang="en-US" sz="2400" dirty="0"/>
              <a:t>and </a:t>
            </a:r>
            <a:r>
              <a:rPr lang="en-US" sz="2400" dirty="0">
                <a:solidFill>
                  <a:srgbClr val="95C11F"/>
                </a:solidFill>
              </a:rPr>
              <a:t>environmental protection  </a:t>
            </a:r>
          </a:p>
        </p:txBody>
      </p:sp>
      <p:sp>
        <p:nvSpPr>
          <p:cNvPr id="6" name="Rectangle 5"/>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 name="Slide Number Placeholder 1"/>
          <p:cNvSpPr>
            <a:spLocks noGrp="1"/>
          </p:cNvSpPr>
          <p:nvPr>
            <p:ph type="sldNum" sz="quarter" idx="4"/>
          </p:nvPr>
        </p:nvSpPr>
        <p:spPr/>
        <p:txBody>
          <a:bodyPr/>
          <a:lstStyle/>
          <a:p>
            <a:fld id="{F36C87F6-986D-49E6-AF40-1B3A1EE8064D}" type="slidenum">
              <a:rPr lang="en-GB" smtClean="0"/>
              <a:pPr/>
              <a:t>4</a:t>
            </a:fld>
            <a:endParaRPr lang="en-GB" dirty="0"/>
          </a:p>
        </p:txBody>
      </p:sp>
      <p:sp>
        <p:nvSpPr>
          <p:cNvPr id="8" name="Footer Placeholder 7"/>
          <p:cNvSpPr>
            <a:spLocks noGrp="1"/>
          </p:cNvSpPr>
          <p:nvPr>
            <p:ph type="ftr" sz="quarter" idx="3"/>
          </p:nvPr>
        </p:nvSpPr>
        <p:spPr>
          <a:xfrm>
            <a:off x="150812" y="6537554"/>
            <a:ext cx="112014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75581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96E6"/>
                </a:solidFill>
              </a:rPr>
              <a:t>In sum, Major challenges are:</a:t>
            </a:r>
            <a:endParaRPr lang="en-US" dirty="0"/>
          </a:p>
        </p:txBody>
      </p:sp>
      <p:sp>
        <p:nvSpPr>
          <p:cNvPr id="3" name="Content Placeholder 2"/>
          <p:cNvSpPr>
            <a:spLocks noGrp="1"/>
          </p:cNvSpPr>
          <p:nvPr>
            <p:ph idx="1"/>
          </p:nvPr>
        </p:nvSpPr>
        <p:spPr>
          <a:xfrm>
            <a:off x="1217614" y="1752600"/>
            <a:ext cx="9753599" cy="4343400"/>
          </a:xfrm>
        </p:spPr>
        <p:txBody>
          <a:bodyPr/>
          <a:lstStyle/>
          <a:p>
            <a:pPr marL="377200" indent="-342900">
              <a:buFont typeface="+mj-lt"/>
              <a:buAutoNum type="arabicPeriod"/>
            </a:pPr>
            <a:r>
              <a:rPr lang="en-US" dirty="0"/>
              <a:t>Economic growth and increased presence of the Asia-Pacific in the global economy, while </a:t>
            </a:r>
            <a:r>
              <a:rPr lang="en-US" b="1" dirty="0"/>
              <a:t>widening/persistent income disparity</a:t>
            </a:r>
            <a:endParaRPr lang="en-US" dirty="0"/>
          </a:p>
          <a:p>
            <a:pPr marL="377200" indent="-342900">
              <a:buFont typeface="+mj-lt"/>
              <a:buAutoNum type="arabicPeriod"/>
            </a:pPr>
            <a:r>
              <a:rPr lang="en-US" dirty="0"/>
              <a:t>Changing economic structure and </a:t>
            </a:r>
            <a:r>
              <a:rPr lang="en-US" b="1" dirty="0"/>
              <a:t>risks of economic and social marginalization</a:t>
            </a:r>
          </a:p>
          <a:p>
            <a:pPr marL="377200" indent="-342900">
              <a:buFont typeface="+mj-lt"/>
              <a:buAutoNum type="arabicPeriod"/>
            </a:pPr>
            <a:r>
              <a:rPr lang="en-US" b="1" dirty="0"/>
              <a:t>Environmental degradation and increasing natural disasters</a:t>
            </a:r>
          </a:p>
          <a:p>
            <a:pPr marL="377200" indent="-342900">
              <a:buFont typeface="+mj-lt"/>
              <a:buAutoNum type="arabicPeriod"/>
            </a:pPr>
            <a:r>
              <a:rPr lang="en-US" dirty="0"/>
              <a:t>Some countries remain prone to </a:t>
            </a:r>
            <a:r>
              <a:rPr lang="en-US" b="1" dirty="0"/>
              <a:t>conflicts</a:t>
            </a:r>
            <a:r>
              <a:rPr lang="en-US" dirty="0"/>
              <a:t>, and possibility of </a:t>
            </a:r>
            <a:r>
              <a:rPr lang="en-US" b="1" dirty="0"/>
              <a:t>emerging conflicts</a:t>
            </a:r>
          </a:p>
          <a:p>
            <a:pPr marL="377200" indent="-342900">
              <a:buFont typeface="+mj-lt"/>
              <a:buAutoNum type="arabicPeriod"/>
            </a:pPr>
            <a:r>
              <a:rPr lang="en-US" dirty="0"/>
              <a:t>Increasing efforts towards regional cooperation, while </a:t>
            </a:r>
            <a:r>
              <a:rPr lang="en-US" b="1" dirty="0"/>
              <a:t>issues of nationalism and polarization</a:t>
            </a:r>
            <a:r>
              <a:rPr lang="en-US" dirty="0"/>
              <a:t> are looming</a:t>
            </a:r>
          </a:p>
          <a:p>
            <a:pPr marL="377200" indent="-342900">
              <a:buFont typeface="+mj-lt"/>
              <a:buAutoNum type="arabicPeriod"/>
            </a:pPr>
            <a:r>
              <a:rPr lang="en-US" dirty="0"/>
              <a:t>Access to education improved, but </a:t>
            </a:r>
            <a:r>
              <a:rPr lang="en-US" b="1" dirty="0"/>
              <a:t>issues of equity and quality</a:t>
            </a:r>
            <a:r>
              <a:rPr lang="en-US" dirty="0"/>
              <a:t> remain critical</a:t>
            </a:r>
          </a:p>
          <a:p>
            <a:pPr marL="34300" indent="0">
              <a:buNone/>
            </a:pPr>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40</a:t>
            </a:fld>
            <a:endParaRPr lang="en-GB" dirty="0"/>
          </a:p>
        </p:txBody>
      </p:sp>
      <p:sp>
        <p:nvSpPr>
          <p:cNvPr id="7" name="Rectangle 6"/>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6" name="Footer Placeholder 5"/>
          <p:cNvSpPr>
            <a:spLocks noGrp="1"/>
          </p:cNvSpPr>
          <p:nvPr>
            <p:ph type="ftr" sz="quarter" idx="3"/>
          </p:nvPr>
        </p:nvSpPr>
        <p:spPr>
          <a:xfrm>
            <a:off x="150812" y="6537554"/>
            <a:ext cx="11430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40646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495887" y="1066800"/>
            <a:ext cx="9143999" cy="4620767"/>
          </a:xfrm>
          <a:prstGeom prst="rect">
            <a:avLst/>
          </a:prstGeom>
          <a:noFill/>
          <a:ln>
            <a:noFill/>
          </a:ln>
        </p:spPr>
      </p:pic>
      <p:sp>
        <p:nvSpPr>
          <p:cNvPr id="2" name="Title 1"/>
          <p:cNvSpPr>
            <a:spLocks noGrp="1"/>
          </p:cNvSpPr>
          <p:nvPr>
            <p:ph type="ctrTitle"/>
          </p:nvPr>
        </p:nvSpPr>
        <p:spPr>
          <a:xfrm>
            <a:off x="1141412" y="0"/>
            <a:ext cx="10591800" cy="6858000"/>
          </a:xfrm>
        </p:spPr>
        <p:txBody>
          <a:bodyPr anchor="ctr"/>
          <a:lstStyle/>
          <a:p>
            <a:r>
              <a:rPr lang="en-US" b="1" dirty="0">
                <a:solidFill>
                  <a:srgbClr val="0077D4"/>
                </a:solidFill>
                <a:latin typeface="+mn-lt"/>
              </a:rPr>
              <a:t>II. State of Education in Asia and the Pacific</a:t>
            </a:r>
          </a:p>
        </p:txBody>
      </p:sp>
    </p:spTree>
    <p:extLst>
      <p:ext uri="{BB962C8B-B14F-4D97-AF65-F5344CB8AC3E}">
        <p14:creationId xmlns:p14="http://schemas.microsoft.com/office/powerpoint/2010/main" val="39522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76200"/>
            <a:ext cx="9144000" cy="994172"/>
          </a:xfrm>
        </p:spPr>
        <p:txBody>
          <a:bodyPr/>
          <a:lstStyle/>
          <a:p>
            <a:pPr algn="ctr"/>
            <a:r>
              <a:rPr lang="en-US" b="1" dirty="0">
                <a:solidFill>
                  <a:srgbClr val="0077D4"/>
                </a:solidFill>
                <a:latin typeface="+mn-lt"/>
              </a:rPr>
              <a:t>Regional EFA Achievements</a:t>
            </a: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24" name="TextBox 23"/>
          <p:cNvSpPr txBox="1"/>
          <p:nvPr/>
        </p:nvSpPr>
        <p:spPr>
          <a:xfrm>
            <a:off x="646112" y="5336153"/>
            <a:ext cx="10896600" cy="707886"/>
          </a:xfrm>
          <a:prstGeom prst="rect">
            <a:avLst/>
          </a:prstGeom>
          <a:noFill/>
        </p:spPr>
        <p:txBody>
          <a:bodyPr wrap="square" rtlCol="0">
            <a:spAutoFit/>
          </a:bodyPr>
          <a:lstStyle/>
          <a:p>
            <a:r>
              <a:rPr lang="en-US" sz="1000" dirty="0">
                <a:solidFill>
                  <a:schemeClr val="tx2"/>
                </a:solidFill>
                <a:latin typeface="Arial" panose="020B0604020202020204" pitchFamily="34" charset="0"/>
                <a:cs typeface="Arial" panose="020B0604020202020204" pitchFamily="34" charset="0"/>
              </a:rPr>
              <a:t>Note: Goal 1 is represented by pre-primary GER, Goal 2 by primary ANER, Goal 3 by secondary GER, Goal 4 by adult literacy rate, Goal 5 by GPI of primary ANER, and Goal 6 gross intake rate to the last grade of primary education and primary pupil-teacher ratio (red dots). Data for adult literacy refer to 2015. Sub-regional grouping is based on the UIS standard. Central Asia covers </a:t>
            </a:r>
            <a:r>
              <a:rPr lang="en-GB" sz="1000" dirty="0">
                <a:solidFill>
                  <a:schemeClr val="tx2"/>
                </a:solidFill>
                <a:latin typeface="Arial" panose="020B0604020202020204" pitchFamily="34" charset="0"/>
                <a:cs typeface="Arial" panose="020B0604020202020204" pitchFamily="34" charset="0"/>
              </a:rPr>
              <a:t>Armenia, Azerbaijan, Georgia, Kazakhstan, Kyrgyzstan, Mongolia, Tajikistan, Turkmenistan, and Uzbekistan</a:t>
            </a:r>
            <a:r>
              <a:rPr lang="en-US" sz="1000" dirty="0">
                <a:solidFill>
                  <a:schemeClr val="tx2"/>
                </a:solidFill>
                <a:latin typeface="Arial" panose="020B0604020202020204" pitchFamily="34" charset="0"/>
                <a:cs typeface="Arial" panose="020B0604020202020204" pitchFamily="34" charset="0"/>
              </a:rPr>
              <a:t> (</a:t>
            </a:r>
            <a:r>
              <a:rPr lang="en-GB" sz="1000" dirty="0">
                <a:solidFill>
                  <a:schemeClr val="tx2"/>
                </a:solidFill>
                <a:latin typeface="Arial" panose="020B0604020202020204" pitchFamily="34" charset="0"/>
                <a:cs typeface="Arial" panose="020B0604020202020204" pitchFamily="34" charset="0"/>
              </a:rPr>
              <a:t>Armenia, Azerbaijan, Georgia are not in UNESCO standard).</a:t>
            </a:r>
            <a:endParaRPr lang="en-US" sz="1000" dirty="0">
              <a:solidFill>
                <a:schemeClr val="tx2"/>
              </a:solidFill>
              <a:latin typeface="Arial" panose="020B0604020202020204" pitchFamily="34" charset="0"/>
              <a:cs typeface="Arial" panose="020B0604020202020204" pitchFamily="34" charset="0"/>
            </a:endParaRPr>
          </a:p>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January 2017, Created by UIS-AIMS, UNESCO Bangkok</a:t>
            </a:r>
          </a:p>
        </p:txBody>
      </p:sp>
      <p:grpSp>
        <p:nvGrpSpPr>
          <p:cNvPr id="25" name="Group 24"/>
          <p:cNvGrpSpPr/>
          <p:nvPr/>
        </p:nvGrpSpPr>
        <p:grpSpPr>
          <a:xfrm>
            <a:off x="208853" y="2136906"/>
            <a:ext cx="2743200" cy="2743200"/>
            <a:chOff x="100294" y="-196932"/>
            <a:chExt cx="2762865" cy="2800555"/>
          </a:xfrm>
        </p:grpSpPr>
        <p:graphicFrame>
          <p:nvGraphicFramePr>
            <p:cNvPr id="26" name="Chart 25"/>
            <p:cNvGraphicFramePr/>
            <p:nvPr>
              <p:extLst/>
            </p:nvPr>
          </p:nvGraphicFramePr>
          <p:xfrm>
            <a:off x="100294" y="-196932"/>
            <a:ext cx="2762865" cy="2800555"/>
          </p:xfrm>
          <a:graphic>
            <a:graphicData uri="http://schemas.openxmlformats.org/drawingml/2006/chart">
              <c:chart xmlns:c="http://schemas.openxmlformats.org/drawingml/2006/chart" xmlns:r="http://schemas.openxmlformats.org/officeDocument/2006/relationships" r:id="rId2"/>
            </a:graphicData>
          </a:graphic>
        </p:graphicFrame>
        <p:sp>
          <p:nvSpPr>
            <p:cNvPr id="27" name="Flowchart: Connector 26"/>
            <p:cNvSpPr/>
            <p:nvPr/>
          </p:nvSpPr>
          <p:spPr>
            <a:xfrm>
              <a:off x="1181186" y="1585173"/>
              <a:ext cx="51994" cy="45719"/>
            </a:xfrm>
            <a:prstGeom prst="flowChartConnector">
              <a:avLst/>
            </a:prstGeom>
            <a:solidFill>
              <a:srgbClr val="C5192D"/>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solidFill>
                  <a:schemeClr val="tx2"/>
                </a:solidFill>
                <a:latin typeface="Arial" panose="020B0604020202020204" pitchFamily="34" charset="0"/>
                <a:cs typeface="Arial" panose="020B0604020202020204" pitchFamily="34" charset="0"/>
              </a:endParaRPr>
            </a:p>
          </p:txBody>
        </p:sp>
      </p:grpSp>
      <p:grpSp>
        <p:nvGrpSpPr>
          <p:cNvPr id="28" name="Group 27"/>
          <p:cNvGrpSpPr/>
          <p:nvPr/>
        </p:nvGrpSpPr>
        <p:grpSpPr>
          <a:xfrm>
            <a:off x="2952053" y="2111546"/>
            <a:ext cx="2743200" cy="2743200"/>
            <a:chOff x="0" y="0"/>
            <a:chExt cx="2762864" cy="2800555"/>
          </a:xfrm>
        </p:grpSpPr>
        <p:graphicFrame>
          <p:nvGraphicFramePr>
            <p:cNvPr id="29" name="Chart 28"/>
            <p:cNvGraphicFramePr/>
            <p:nvPr>
              <p:extLst/>
            </p:nvPr>
          </p:nvGraphicFramePr>
          <p:xfrm>
            <a:off x="0" y="0"/>
            <a:ext cx="2762864" cy="2800555"/>
          </p:xfrm>
          <a:graphic>
            <a:graphicData uri="http://schemas.openxmlformats.org/drawingml/2006/chart">
              <c:chart xmlns:c="http://schemas.openxmlformats.org/drawingml/2006/chart" xmlns:r="http://schemas.openxmlformats.org/officeDocument/2006/relationships" r:id="rId3"/>
            </a:graphicData>
          </a:graphic>
        </p:graphicFrame>
        <p:sp>
          <p:nvSpPr>
            <p:cNvPr id="30" name="Flowchart: Connector 29"/>
            <p:cNvSpPr/>
            <p:nvPr/>
          </p:nvSpPr>
          <p:spPr>
            <a:xfrm>
              <a:off x="1253462" y="1619558"/>
              <a:ext cx="45867" cy="45763"/>
            </a:xfrm>
            <a:prstGeom prst="flowChartConnector">
              <a:avLst/>
            </a:prstGeom>
            <a:solidFill>
              <a:srgbClr val="C5192D"/>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solidFill>
                  <a:schemeClr val="tx2"/>
                </a:solidFill>
                <a:latin typeface="Arial" panose="020B0604020202020204" pitchFamily="34" charset="0"/>
                <a:cs typeface="Arial" panose="020B0604020202020204" pitchFamily="34" charset="0"/>
              </a:endParaRPr>
            </a:p>
          </p:txBody>
        </p:sp>
      </p:grpSp>
      <p:grpSp>
        <p:nvGrpSpPr>
          <p:cNvPr id="31" name="Group 30"/>
          <p:cNvGrpSpPr/>
          <p:nvPr/>
        </p:nvGrpSpPr>
        <p:grpSpPr>
          <a:xfrm>
            <a:off x="6128684" y="2087203"/>
            <a:ext cx="2743200" cy="2743200"/>
            <a:chOff x="0" y="0"/>
            <a:chExt cx="2762865" cy="2800555"/>
          </a:xfrm>
        </p:grpSpPr>
        <p:graphicFrame>
          <p:nvGraphicFramePr>
            <p:cNvPr id="32" name="Chart 31"/>
            <p:cNvGraphicFramePr/>
            <p:nvPr>
              <p:extLst/>
            </p:nvPr>
          </p:nvGraphicFramePr>
          <p:xfrm>
            <a:off x="0" y="0"/>
            <a:ext cx="2762865" cy="2800555"/>
          </p:xfrm>
          <a:graphic>
            <a:graphicData uri="http://schemas.openxmlformats.org/drawingml/2006/chart">
              <c:chart xmlns:c="http://schemas.openxmlformats.org/drawingml/2006/chart" xmlns:r="http://schemas.openxmlformats.org/officeDocument/2006/relationships" r:id="rId4"/>
            </a:graphicData>
          </a:graphic>
        </p:graphicFrame>
        <p:sp>
          <p:nvSpPr>
            <p:cNvPr id="33" name="Flowchart: Connector 32"/>
            <p:cNvSpPr/>
            <p:nvPr/>
          </p:nvSpPr>
          <p:spPr>
            <a:xfrm>
              <a:off x="1253868" y="1618747"/>
              <a:ext cx="45867" cy="45763"/>
            </a:xfrm>
            <a:prstGeom prst="flowChartConnector">
              <a:avLst/>
            </a:prstGeom>
            <a:solidFill>
              <a:srgbClr val="C5192D"/>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solidFill>
                  <a:schemeClr val="tx2"/>
                </a:solidFill>
                <a:latin typeface="Arial" panose="020B0604020202020204" pitchFamily="34" charset="0"/>
                <a:cs typeface="Arial" panose="020B0604020202020204" pitchFamily="34" charset="0"/>
              </a:endParaRPr>
            </a:p>
          </p:txBody>
        </p:sp>
      </p:grpSp>
      <p:grpSp>
        <p:nvGrpSpPr>
          <p:cNvPr id="34" name="Group 33"/>
          <p:cNvGrpSpPr/>
          <p:nvPr/>
        </p:nvGrpSpPr>
        <p:grpSpPr>
          <a:xfrm>
            <a:off x="9431972" y="2118172"/>
            <a:ext cx="2743200" cy="2743200"/>
            <a:chOff x="0" y="0"/>
            <a:chExt cx="2762865" cy="2800555"/>
          </a:xfrm>
        </p:grpSpPr>
        <p:graphicFrame>
          <p:nvGraphicFramePr>
            <p:cNvPr id="35" name="Chart 34"/>
            <p:cNvGraphicFramePr/>
            <p:nvPr>
              <p:extLst/>
            </p:nvPr>
          </p:nvGraphicFramePr>
          <p:xfrm>
            <a:off x="0" y="0"/>
            <a:ext cx="2762865" cy="2800555"/>
          </p:xfrm>
          <a:graphic>
            <a:graphicData uri="http://schemas.openxmlformats.org/drawingml/2006/chart">
              <c:chart xmlns:c="http://schemas.openxmlformats.org/drawingml/2006/chart" xmlns:r="http://schemas.openxmlformats.org/officeDocument/2006/relationships" r:id="rId5"/>
            </a:graphicData>
          </a:graphic>
        </p:graphicFrame>
        <p:sp>
          <p:nvSpPr>
            <p:cNvPr id="36" name="Flowchart: Connector 35"/>
            <p:cNvSpPr/>
            <p:nvPr/>
          </p:nvSpPr>
          <p:spPr>
            <a:xfrm>
              <a:off x="1151167" y="1561496"/>
              <a:ext cx="45867" cy="45763"/>
            </a:xfrm>
            <a:prstGeom prst="flowChartConnector">
              <a:avLst/>
            </a:prstGeom>
            <a:solidFill>
              <a:srgbClr val="C519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a:solidFill>
                  <a:schemeClr val="tx2"/>
                </a:solidFill>
                <a:latin typeface="Arial" panose="020B0604020202020204" pitchFamily="34" charset="0"/>
                <a:cs typeface="Arial" panose="020B0604020202020204" pitchFamily="34" charset="0"/>
              </a:endParaRPr>
            </a:p>
          </p:txBody>
        </p:sp>
      </p:grpSp>
      <p:sp>
        <p:nvSpPr>
          <p:cNvPr id="17" name="Rectangle 16"/>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42</a:t>
            </a:fld>
            <a:endParaRPr lang="en-GB" dirty="0"/>
          </a:p>
        </p:txBody>
      </p:sp>
      <p:sp>
        <p:nvSpPr>
          <p:cNvPr id="3" name="Footer Placeholder 2"/>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323399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0"/>
            <a:ext cx="9144000" cy="994172"/>
          </a:xfrm>
        </p:spPr>
        <p:txBody>
          <a:bodyPr/>
          <a:lstStyle/>
          <a:p>
            <a:pPr algn="ctr"/>
            <a:r>
              <a:rPr lang="en-US" b="1" dirty="0">
                <a:solidFill>
                  <a:srgbClr val="0077D4"/>
                </a:solidFill>
                <a:latin typeface="+mn-lt"/>
              </a:rPr>
              <a:t>Participation in Education</a:t>
            </a: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24" name="TextBox 23"/>
          <p:cNvSpPr txBox="1"/>
          <p:nvPr/>
        </p:nvSpPr>
        <p:spPr>
          <a:xfrm>
            <a:off x="1627568" y="6208723"/>
            <a:ext cx="8933688" cy="246221"/>
          </a:xfrm>
          <a:prstGeom prst="rect">
            <a:avLst/>
          </a:prstGeom>
          <a:noFill/>
        </p:spPr>
        <p:txBody>
          <a:bodyPr wrap="square" rtlCol="0">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January 2017, Created by UIS-AIMS, UNESCO Bangkok</a:t>
            </a:r>
          </a:p>
        </p:txBody>
      </p:sp>
      <p:graphicFrame>
        <p:nvGraphicFramePr>
          <p:cNvPr id="10" name="Chart 9"/>
          <p:cNvGraphicFramePr>
            <a:graphicFrameLocks/>
          </p:cNvGraphicFramePr>
          <p:nvPr>
            <p:extLst/>
          </p:nvPr>
        </p:nvGraphicFramePr>
        <p:xfrm>
          <a:off x="1751012" y="1763585"/>
          <a:ext cx="27432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nvPr>
        </p:nvGraphicFramePr>
        <p:xfrm>
          <a:off x="4722812" y="1763585"/>
          <a:ext cx="27432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a:graphicFrameLocks/>
          </p:cNvGraphicFramePr>
          <p:nvPr>
            <p:extLst/>
          </p:nvPr>
        </p:nvGraphicFramePr>
        <p:xfrm>
          <a:off x="7694612" y="1763585"/>
          <a:ext cx="27432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Table 12"/>
          <p:cNvGraphicFramePr>
            <a:graphicFrameLocks noGrp="1"/>
          </p:cNvGraphicFramePr>
          <p:nvPr>
            <p:extLst/>
          </p:nvPr>
        </p:nvGraphicFramePr>
        <p:xfrm>
          <a:off x="1751012" y="4680111"/>
          <a:ext cx="2743200" cy="1333500"/>
        </p:xfrm>
        <a:graphic>
          <a:graphicData uri="http://schemas.openxmlformats.org/drawingml/2006/table">
            <a:tbl>
              <a:tblPr/>
              <a:tblGrid>
                <a:gridCol w="888642">
                  <a:extLst>
                    <a:ext uri="{9D8B030D-6E8A-4147-A177-3AD203B41FA5}">
                      <a16:colId xmlns:a16="http://schemas.microsoft.com/office/drawing/2014/main" val="4164264351"/>
                    </a:ext>
                  </a:extLst>
                </a:gridCol>
                <a:gridCol w="494549">
                  <a:extLst>
                    <a:ext uri="{9D8B030D-6E8A-4147-A177-3AD203B41FA5}">
                      <a16:colId xmlns:a16="http://schemas.microsoft.com/office/drawing/2014/main" val="2428401817"/>
                    </a:ext>
                  </a:extLst>
                </a:gridCol>
                <a:gridCol w="494549">
                  <a:extLst>
                    <a:ext uri="{9D8B030D-6E8A-4147-A177-3AD203B41FA5}">
                      <a16:colId xmlns:a16="http://schemas.microsoft.com/office/drawing/2014/main" val="2333932669"/>
                    </a:ext>
                  </a:extLst>
                </a:gridCol>
                <a:gridCol w="865460">
                  <a:extLst>
                    <a:ext uri="{9D8B030D-6E8A-4147-A177-3AD203B41FA5}">
                      <a16:colId xmlns:a16="http://schemas.microsoft.com/office/drawing/2014/main" val="118674875"/>
                    </a:ext>
                  </a:extLst>
                </a:gridCol>
              </a:tblGrid>
              <a:tr h="190500">
                <a:tc gridSpan="4">
                  <a:txBody>
                    <a:bodyPr/>
                    <a:lstStyle/>
                    <a:p>
                      <a:pPr algn="ctr" fontAlgn="ctr"/>
                      <a:r>
                        <a:rPr lang="en-US" sz="1000" b="1" i="0" u="none" strike="noStrike" dirty="0">
                          <a:solidFill>
                            <a:srgbClr val="FFFFFF"/>
                          </a:solidFill>
                          <a:effectLst/>
                          <a:latin typeface="Calibri" panose="020F0502020204030204" pitchFamily="34" charset="0"/>
                        </a:rPr>
                        <a:t>Gender Parity Index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7D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6760758"/>
                  </a:ext>
                </a:extLst>
              </a:tr>
              <a:tr h="190500">
                <a:tc>
                  <a:txBody>
                    <a:bodyPr/>
                    <a:lstStyle/>
                    <a:p>
                      <a:pPr algn="ctr" fontAlgn="ctr"/>
                      <a:r>
                        <a:rPr lang="en-US" sz="9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2000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2014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431494627"/>
                  </a:ext>
                </a:extLst>
              </a:tr>
              <a:tr h="190500">
                <a:tc>
                  <a:txBody>
                    <a:bodyPr/>
                    <a:lstStyle/>
                    <a:p>
                      <a:pPr algn="l" fontAlgn="ctr"/>
                      <a:r>
                        <a:rPr lang="en-US" sz="900" b="0" i="0" u="none" strike="noStrike" dirty="0">
                          <a:solidFill>
                            <a:srgbClr val="000000"/>
                          </a:solidFill>
                          <a:effectLst/>
                          <a:latin typeface="Calibri" panose="020F0502020204030204" pitchFamily="34" charset="0"/>
                        </a:rPr>
                        <a:t> Pre-primary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4940336"/>
                  </a:ext>
                </a:extLst>
              </a:tr>
              <a:tr h="190500">
                <a:tc>
                  <a:txBody>
                    <a:bodyPr/>
                    <a:lstStyle/>
                    <a:p>
                      <a:pPr algn="l" fontAlgn="ctr"/>
                      <a:r>
                        <a:rPr lang="en-US" sz="900" b="0" i="0" u="none" strike="noStrike" dirty="0">
                          <a:solidFill>
                            <a:srgbClr val="000000"/>
                          </a:solidFill>
                          <a:effectLst/>
                          <a:latin typeface="Calibri" panose="020F0502020204030204" pitchFamily="34" charset="0"/>
                        </a:rPr>
                        <a:t> Primary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04303913"/>
                  </a:ext>
                </a:extLst>
              </a:tr>
              <a:tr h="190500">
                <a:tc>
                  <a:txBody>
                    <a:bodyPr/>
                    <a:lstStyle/>
                    <a:p>
                      <a:pPr algn="l" fontAlgn="ctr"/>
                      <a:r>
                        <a:rPr lang="en-US" sz="900" b="0" i="0" u="none" strike="noStrike" dirty="0">
                          <a:solidFill>
                            <a:srgbClr val="000000"/>
                          </a:solidFill>
                          <a:effectLst/>
                          <a:latin typeface="Calibri" panose="020F0502020204030204" pitchFamily="34" charset="0"/>
                        </a:rPr>
                        <a:t> Lower Secondary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5637038"/>
                  </a:ext>
                </a:extLst>
              </a:tr>
              <a:tr h="190500">
                <a:tc>
                  <a:txBody>
                    <a:bodyPr/>
                    <a:lstStyle/>
                    <a:p>
                      <a:pPr algn="l" fontAlgn="ctr"/>
                      <a:r>
                        <a:rPr lang="en-US" sz="900" b="0" i="0" u="none" strike="noStrike" dirty="0">
                          <a:solidFill>
                            <a:srgbClr val="000000"/>
                          </a:solidFill>
                          <a:effectLst/>
                          <a:latin typeface="Calibri" panose="020F0502020204030204" pitchFamily="34" charset="0"/>
                        </a:rPr>
                        <a:t> Upper Secondary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078865334"/>
                  </a:ext>
                </a:extLst>
              </a:tr>
              <a:tr h="190500">
                <a:tc>
                  <a:txBody>
                    <a:bodyPr/>
                    <a:lstStyle/>
                    <a:p>
                      <a:pPr algn="l" fontAlgn="ctr"/>
                      <a:r>
                        <a:rPr lang="en-US" sz="900" b="0" i="0" u="none" strike="noStrike" dirty="0">
                          <a:solidFill>
                            <a:srgbClr val="000000"/>
                          </a:solidFill>
                          <a:effectLst/>
                          <a:latin typeface="Calibri" panose="020F0502020204030204" pitchFamily="34" charset="0"/>
                        </a:rPr>
                        <a:t> Tertiary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In favor of girls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3700800"/>
                  </a:ext>
                </a:extLst>
              </a:tr>
            </a:tbl>
          </a:graphicData>
        </a:graphic>
      </p:graphicFrame>
      <p:graphicFrame>
        <p:nvGraphicFramePr>
          <p:cNvPr id="14" name="Table 13"/>
          <p:cNvGraphicFramePr>
            <a:graphicFrameLocks noGrp="1"/>
          </p:cNvGraphicFramePr>
          <p:nvPr>
            <p:extLst/>
          </p:nvPr>
        </p:nvGraphicFramePr>
        <p:xfrm>
          <a:off x="4722812" y="4680111"/>
          <a:ext cx="2743200" cy="1333500"/>
        </p:xfrm>
        <a:graphic>
          <a:graphicData uri="http://schemas.openxmlformats.org/drawingml/2006/table">
            <a:tbl>
              <a:tblPr/>
              <a:tblGrid>
                <a:gridCol w="888642">
                  <a:extLst>
                    <a:ext uri="{9D8B030D-6E8A-4147-A177-3AD203B41FA5}">
                      <a16:colId xmlns:a16="http://schemas.microsoft.com/office/drawing/2014/main" val="466285396"/>
                    </a:ext>
                  </a:extLst>
                </a:gridCol>
                <a:gridCol w="494549">
                  <a:extLst>
                    <a:ext uri="{9D8B030D-6E8A-4147-A177-3AD203B41FA5}">
                      <a16:colId xmlns:a16="http://schemas.microsoft.com/office/drawing/2014/main" val="344993740"/>
                    </a:ext>
                  </a:extLst>
                </a:gridCol>
                <a:gridCol w="494549">
                  <a:extLst>
                    <a:ext uri="{9D8B030D-6E8A-4147-A177-3AD203B41FA5}">
                      <a16:colId xmlns:a16="http://schemas.microsoft.com/office/drawing/2014/main" val="1536620134"/>
                    </a:ext>
                  </a:extLst>
                </a:gridCol>
                <a:gridCol w="865460">
                  <a:extLst>
                    <a:ext uri="{9D8B030D-6E8A-4147-A177-3AD203B41FA5}">
                      <a16:colId xmlns:a16="http://schemas.microsoft.com/office/drawing/2014/main" val="972044083"/>
                    </a:ext>
                  </a:extLst>
                </a:gridCol>
              </a:tblGrid>
              <a:tr h="190500">
                <a:tc gridSpan="4">
                  <a:txBody>
                    <a:bodyPr/>
                    <a:lstStyle/>
                    <a:p>
                      <a:pPr algn="ctr" fontAlgn="ctr"/>
                      <a:r>
                        <a:rPr lang="en-US" sz="1000" b="1" i="0" u="none" strike="noStrike" dirty="0">
                          <a:solidFill>
                            <a:srgbClr val="FFFFFF"/>
                          </a:solidFill>
                          <a:effectLst/>
                          <a:latin typeface="Calibri" panose="020F0502020204030204" pitchFamily="34" charset="0"/>
                        </a:rPr>
                        <a:t>Gender Parity Index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7D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35823945"/>
                  </a:ext>
                </a:extLst>
              </a:tr>
              <a:tr h="190500">
                <a:tc>
                  <a:txBody>
                    <a:bodyPr/>
                    <a:lstStyle/>
                    <a:p>
                      <a:pPr algn="ctr" fontAlgn="ctr"/>
                      <a:r>
                        <a:rPr lang="en-US" sz="9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2000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2014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775083521"/>
                  </a:ext>
                </a:extLst>
              </a:tr>
              <a:tr h="190500">
                <a:tc>
                  <a:txBody>
                    <a:bodyPr/>
                    <a:lstStyle/>
                    <a:p>
                      <a:pPr algn="l" fontAlgn="ctr"/>
                      <a:r>
                        <a:rPr lang="en-US" sz="900" b="0" i="0" u="none" strike="noStrike" dirty="0">
                          <a:solidFill>
                            <a:srgbClr val="000000"/>
                          </a:solidFill>
                          <a:effectLst/>
                          <a:latin typeface="Calibri" panose="020F0502020204030204" pitchFamily="34" charset="0"/>
                        </a:rPr>
                        <a:t> Pre-primary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226196187"/>
                  </a:ext>
                </a:extLst>
              </a:tr>
              <a:tr h="190500">
                <a:tc>
                  <a:txBody>
                    <a:bodyPr/>
                    <a:lstStyle/>
                    <a:p>
                      <a:pPr algn="l" fontAlgn="ctr"/>
                      <a:r>
                        <a:rPr lang="en-US" sz="900" b="0" i="0" u="none" strike="noStrike" dirty="0">
                          <a:solidFill>
                            <a:srgbClr val="000000"/>
                          </a:solidFill>
                          <a:effectLst/>
                          <a:latin typeface="Calibri" panose="020F0502020204030204" pitchFamily="34" charset="0"/>
                        </a:rPr>
                        <a:t> Primary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89138473"/>
                  </a:ext>
                </a:extLst>
              </a:tr>
              <a:tr h="190500">
                <a:tc>
                  <a:txBody>
                    <a:bodyPr/>
                    <a:lstStyle/>
                    <a:p>
                      <a:pPr algn="l" fontAlgn="ctr"/>
                      <a:r>
                        <a:rPr lang="en-US" sz="900" b="0" i="0" u="none" strike="noStrike" dirty="0">
                          <a:solidFill>
                            <a:srgbClr val="000000"/>
                          </a:solidFill>
                          <a:effectLst/>
                          <a:latin typeface="Calibri" panose="020F0502020204030204" pitchFamily="34" charset="0"/>
                        </a:rPr>
                        <a:t> Lower Secondary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196248352"/>
                  </a:ext>
                </a:extLst>
              </a:tr>
              <a:tr h="190500">
                <a:tc>
                  <a:txBody>
                    <a:bodyPr/>
                    <a:lstStyle/>
                    <a:p>
                      <a:pPr algn="l" fontAlgn="ctr"/>
                      <a:r>
                        <a:rPr lang="en-US" sz="900" b="0" i="0" u="none" strike="noStrike" dirty="0">
                          <a:solidFill>
                            <a:srgbClr val="000000"/>
                          </a:solidFill>
                          <a:effectLst/>
                          <a:latin typeface="Calibri" panose="020F0502020204030204" pitchFamily="34" charset="0"/>
                        </a:rPr>
                        <a:t> Upper Secondary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112382334"/>
                  </a:ext>
                </a:extLst>
              </a:tr>
              <a:tr h="190500">
                <a:tc>
                  <a:txBody>
                    <a:bodyPr/>
                    <a:lstStyle/>
                    <a:p>
                      <a:pPr algn="l" fontAlgn="ctr"/>
                      <a:r>
                        <a:rPr lang="en-US" sz="900" b="0" i="0" u="none" strike="noStrike" dirty="0">
                          <a:solidFill>
                            <a:srgbClr val="000000"/>
                          </a:solidFill>
                          <a:effectLst/>
                          <a:latin typeface="Calibri" panose="020F0502020204030204" pitchFamily="34" charset="0"/>
                        </a:rPr>
                        <a:t> Tertiary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In favor of girls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7624964"/>
                  </a:ext>
                </a:extLst>
              </a:tr>
            </a:tbl>
          </a:graphicData>
        </a:graphic>
      </p:graphicFrame>
      <p:graphicFrame>
        <p:nvGraphicFramePr>
          <p:cNvPr id="15" name="Table 14"/>
          <p:cNvGraphicFramePr>
            <a:graphicFrameLocks noGrp="1"/>
          </p:cNvGraphicFramePr>
          <p:nvPr>
            <p:extLst/>
          </p:nvPr>
        </p:nvGraphicFramePr>
        <p:xfrm>
          <a:off x="7694612" y="4680111"/>
          <a:ext cx="2743200" cy="1333500"/>
        </p:xfrm>
        <a:graphic>
          <a:graphicData uri="http://schemas.openxmlformats.org/drawingml/2006/table">
            <a:tbl>
              <a:tblPr/>
              <a:tblGrid>
                <a:gridCol w="888642">
                  <a:extLst>
                    <a:ext uri="{9D8B030D-6E8A-4147-A177-3AD203B41FA5}">
                      <a16:colId xmlns:a16="http://schemas.microsoft.com/office/drawing/2014/main" val="1497549263"/>
                    </a:ext>
                  </a:extLst>
                </a:gridCol>
                <a:gridCol w="494549">
                  <a:extLst>
                    <a:ext uri="{9D8B030D-6E8A-4147-A177-3AD203B41FA5}">
                      <a16:colId xmlns:a16="http://schemas.microsoft.com/office/drawing/2014/main" val="4050065740"/>
                    </a:ext>
                  </a:extLst>
                </a:gridCol>
                <a:gridCol w="494549">
                  <a:extLst>
                    <a:ext uri="{9D8B030D-6E8A-4147-A177-3AD203B41FA5}">
                      <a16:colId xmlns:a16="http://schemas.microsoft.com/office/drawing/2014/main" val="2324694746"/>
                    </a:ext>
                  </a:extLst>
                </a:gridCol>
                <a:gridCol w="865460">
                  <a:extLst>
                    <a:ext uri="{9D8B030D-6E8A-4147-A177-3AD203B41FA5}">
                      <a16:colId xmlns:a16="http://schemas.microsoft.com/office/drawing/2014/main" val="1609983393"/>
                    </a:ext>
                  </a:extLst>
                </a:gridCol>
              </a:tblGrid>
              <a:tr h="190500">
                <a:tc gridSpan="4">
                  <a:txBody>
                    <a:bodyPr/>
                    <a:lstStyle/>
                    <a:p>
                      <a:pPr algn="ctr" fontAlgn="ctr"/>
                      <a:r>
                        <a:rPr lang="en-US" sz="1000" b="1" i="0" u="none" strike="noStrike" dirty="0">
                          <a:solidFill>
                            <a:srgbClr val="FFFFFF"/>
                          </a:solidFill>
                          <a:effectLst/>
                          <a:latin typeface="Calibri" panose="020F0502020204030204" pitchFamily="34" charset="0"/>
                        </a:rPr>
                        <a:t>Gender Parity Index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7D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29022732"/>
                  </a:ext>
                </a:extLst>
              </a:tr>
              <a:tr h="190500">
                <a:tc>
                  <a:txBody>
                    <a:bodyPr/>
                    <a:lstStyle/>
                    <a:p>
                      <a:pPr algn="ctr" fontAlgn="ctr"/>
                      <a:r>
                        <a:rPr lang="en-US"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2000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2014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dirty="0">
                          <a:solidFill>
                            <a:srgbClr val="000000"/>
                          </a:solidFill>
                          <a:effectLst/>
                          <a:latin typeface="Calibri" panose="020F0502020204030204" pitchFamily="34" charset="0"/>
                        </a:rPr>
                        <a:t>Parity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823693384"/>
                  </a:ext>
                </a:extLst>
              </a:tr>
              <a:tr h="190500">
                <a:tc>
                  <a:txBody>
                    <a:bodyPr/>
                    <a:lstStyle/>
                    <a:p>
                      <a:pPr algn="l" fontAlgn="ctr"/>
                      <a:r>
                        <a:rPr lang="en-US" sz="900" b="0" i="0" u="none" strike="noStrike" dirty="0">
                          <a:solidFill>
                            <a:srgbClr val="000000"/>
                          </a:solidFill>
                          <a:effectLst/>
                          <a:latin typeface="Calibri" panose="020F0502020204030204" pitchFamily="34" charset="0"/>
                        </a:rPr>
                        <a:t> Pre-primary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0.84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0.94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In favor of boys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395372929"/>
                  </a:ext>
                </a:extLst>
              </a:tr>
              <a:tr h="190500">
                <a:tc>
                  <a:txBody>
                    <a:bodyPr/>
                    <a:lstStyle/>
                    <a:p>
                      <a:pPr algn="l" fontAlgn="ctr"/>
                      <a:r>
                        <a:rPr lang="en-US" sz="900" b="0" i="0" u="none" strike="noStrike" dirty="0">
                          <a:solidFill>
                            <a:srgbClr val="000000"/>
                          </a:solidFill>
                          <a:effectLst/>
                          <a:latin typeface="Calibri" panose="020F0502020204030204" pitchFamily="34" charset="0"/>
                        </a:rPr>
                        <a:t> Primary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1.06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In favor of girls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9282973"/>
                  </a:ext>
                </a:extLst>
              </a:tr>
              <a:tr h="190500">
                <a:tc>
                  <a:txBody>
                    <a:bodyPr/>
                    <a:lstStyle/>
                    <a:p>
                      <a:pPr algn="l" fontAlgn="ctr"/>
                      <a:r>
                        <a:rPr lang="en-US" sz="900" b="0" i="0" u="none" strike="noStrike" dirty="0">
                          <a:solidFill>
                            <a:srgbClr val="000000"/>
                          </a:solidFill>
                          <a:effectLst/>
                          <a:latin typeface="Calibri" panose="020F0502020204030204" pitchFamily="34" charset="0"/>
                        </a:rPr>
                        <a:t> Lower Secondary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1.04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In favor of girls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842314649"/>
                  </a:ext>
                </a:extLst>
              </a:tr>
              <a:tr h="190500">
                <a:tc>
                  <a:txBody>
                    <a:bodyPr/>
                    <a:lstStyle/>
                    <a:p>
                      <a:pPr algn="l" fontAlgn="ctr"/>
                      <a:r>
                        <a:rPr lang="en-US" sz="900" b="0" i="0" u="none" strike="noStrike" dirty="0">
                          <a:solidFill>
                            <a:srgbClr val="000000"/>
                          </a:solidFill>
                          <a:effectLst/>
                          <a:latin typeface="Calibri" panose="020F0502020204030204" pitchFamily="34" charset="0"/>
                        </a:rPr>
                        <a:t> Upper Secondary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In favor of boys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216938229"/>
                  </a:ext>
                </a:extLst>
              </a:tr>
              <a:tr h="190500">
                <a:tc>
                  <a:txBody>
                    <a:bodyPr/>
                    <a:lstStyle/>
                    <a:p>
                      <a:pPr algn="l" fontAlgn="ctr"/>
                      <a:r>
                        <a:rPr lang="en-US" sz="900" b="0" i="0" u="none" strike="noStrike" dirty="0">
                          <a:solidFill>
                            <a:srgbClr val="000000"/>
                          </a:solidFill>
                          <a:effectLst/>
                          <a:latin typeface="Calibri" panose="020F0502020204030204" pitchFamily="34" charset="0"/>
                        </a:rPr>
                        <a:t> Tertiary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Calibri" panose="020F0502020204030204" pitchFamily="34" charset="0"/>
                        </a:rPr>
                        <a:t>0.93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Calibri" panose="020F0502020204030204" pitchFamily="34" charset="0"/>
                        </a:rPr>
                        <a:t>In favor of boys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0406613"/>
                  </a:ext>
                </a:extLst>
              </a:tr>
            </a:tbl>
          </a:graphicData>
        </a:graphic>
      </p:graphicFrame>
      <p:sp>
        <p:nvSpPr>
          <p:cNvPr id="21" name="Content Placeholder 2"/>
          <p:cNvSpPr txBox="1">
            <a:spLocks/>
          </p:cNvSpPr>
          <p:nvPr/>
        </p:nvSpPr>
        <p:spPr>
          <a:xfrm>
            <a:off x="1522413" y="931788"/>
            <a:ext cx="9143999" cy="483854"/>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t>Gross enrolment ratio, pre-primary to tertiary education, 2000-2014</a:t>
            </a:r>
          </a:p>
        </p:txBody>
      </p:sp>
      <p:sp>
        <p:nvSpPr>
          <p:cNvPr id="18" name="Rectangle 17"/>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43</a:t>
            </a:fld>
            <a:endParaRPr lang="en-GB" dirty="0"/>
          </a:p>
        </p:txBody>
      </p:sp>
      <p:sp>
        <p:nvSpPr>
          <p:cNvPr id="3" name="Footer Placeholder 2"/>
          <p:cNvSpPr>
            <a:spLocks noGrp="1"/>
          </p:cNvSpPr>
          <p:nvPr>
            <p:ph type="ftr" sz="quarter" idx="3"/>
          </p:nvPr>
        </p:nvSpPr>
        <p:spPr>
          <a:xfrm>
            <a:off x="150812" y="6537555"/>
            <a:ext cx="11125200" cy="180340"/>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002375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173349"/>
            <a:ext cx="9144000" cy="1188720"/>
          </a:xfrm>
        </p:spPr>
        <p:txBody>
          <a:bodyPr>
            <a:normAutofit/>
          </a:bodyPr>
          <a:lstStyle/>
          <a:p>
            <a:pPr algn="ctr"/>
            <a:r>
              <a:rPr lang="en-US" b="1" dirty="0">
                <a:solidFill>
                  <a:srgbClr val="0077D4"/>
                </a:solidFill>
                <a:latin typeface="+mn-lt"/>
              </a:rPr>
              <a:t>Participation in Education</a:t>
            </a:r>
            <a:br>
              <a:rPr lang="en-US" b="1" dirty="0">
                <a:solidFill>
                  <a:srgbClr val="0077D4"/>
                </a:solidFill>
                <a:latin typeface="+mn-lt"/>
              </a:rPr>
            </a:br>
            <a:r>
              <a:rPr lang="en-US" sz="2800" dirty="0">
                <a:solidFill>
                  <a:srgbClr val="C5192D"/>
                </a:solidFill>
                <a:latin typeface="+mn-lt"/>
              </a:rPr>
              <a:t>- Pre-Primary Education -</a:t>
            </a:r>
            <a:endParaRPr lang="en-US" sz="3200" dirty="0">
              <a:solidFill>
                <a:srgbClr val="C5192D"/>
              </a:solidFill>
              <a:latin typeface="+mn-lt"/>
            </a:endParaRP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7" name="Content Placeholder 2"/>
          <p:cNvSpPr txBox="1">
            <a:spLocks/>
          </p:cNvSpPr>
          <p:nvPr/>
        </p:nvSpPr>
        <p:spPr>
          <a:xfrm>
            <a:off x="1522413" y="1224217"/>
            <a:ext cx="9143999" cy="34551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solidFill>
                  <a:schemeClr val="tx2"/>
                </a:solidFill>
              </a:rPr>
              <a:t>Gross enrolment ratio, 2000-2014</a:t>
            </a:r>
          </a:p>
        </p:txBody>
      </p:sp>
      <p:graphicFrame>
        <p:nvGraphicFramePr>
          <p:cNvPr id="18" name="Chart 17"/>
          <p:cNvGraphicFramePr>
            <a:graphicFrameLocks/>
          </p:cNvGraphicFramePr>
          <p:nvPr>
            <p:extLst/>
          </p:nvPr>
        </p:nvGraphicFramePr>
        <p:xfrm>
          <a:off x="1842451" y="2371098"/>
          <a:ext cx="8061961" cy="3953502"/>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18"/>
          <p:cNvSpPr txBox="1"/>
          <p:nvPr/>
        </p:nvSpPr>
        <p:spPr>
          <a:xfrm>
            <a:off x="1598612" y="6306979"/>
            <a:ext cx="8915400" cy="246221"/>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March 2017, created by UIS-AIMS, UNESCO Bangkok</a:t>
            </a:r>
          </a:p>
        </p:txBody>
      </p:sp>
      <p:pic>
        <p:nvPicPr>
          <p:cNvPr id="4" name="Picture 3"/>
          <p:cNvPicPr>
            <a:picLocks noChangeAspect="1"/>
          </p:cNvPicPr>
          <p:nvPr/>
        </p:nvPicPr>
        <p:blipFill>
          <a:blip r:embed="rId3"/>
          <a:stretch>
            <a:fillRect/>
          </a:stretch>
        </p:blipFill>
        <p:spPr>
          <a:xfrm>
            <a:off x="2178395" y="1580592"/>
            <a:ext cx="7877515" cy="709880"/>
          </a:xfrm>
          <a:prstGeom prst="rect">
            <a:avLst/>
          </a:prstGeom>
        </p:spPr>
      </p:pic>
      <p:sp>
        <p:nvSpPr>
          <p:cNvPr id="11" name="Rectangle 10"/>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44</a:t>
            </a:fld>
            <a:endParaRPr lang="en-GB" dirty="0"/>
          </a:p>
        </p:txBody>
      </p:sp>
      <p:sp>
        <p:nvSpPr>
          <p:cNvPr id="3" name="Footer Placeholder 2"/>
          <p:cNvSpPr>
            <a:spLocks noGrp="1"/>
          </p:cNvSpPr>
          <p:nvPr>
            <p:ph type="ftr" sz="quarter" idx="3"/>
          </p:nvPr>
        </p:nvSpPr>
        <p:spPr>
          <a:xfrm>
            <a:off x="150812" y="6537555"/>
            <a:ext cx="11125200" cy="178102"/>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53585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106680"/>
            <a:ext cx="9144000" cy="1188720"/>
          </a:xfrm>
        </p:spPr>
        <p:txBody>
          <a:bodyPr>
            <a:normAutofit/>
          </a:bodyPr>
          <a:lstStyle/>
          <a:p>
            <a:pPr algn="ctr"/>
            <a:r>
              <a:rPr lang="en-US" b="1" dirty="0">
                <a:solidFill>
                  <a:srgbClr val="0077D4"/>
                </a:solidFill>
                <a:latin typeface="+mn-lt"/>
              </a:rPr>
              <a:t>Participation in Education</a:t>
            </a:r>
            <a:br>
              <a:rPr lang="en-US" b="1" dirty="0">
                <a:solidFill>
                  <a:srgbClr val="0077D4"/>
                </a:solidFill>
                <a:latin typeface="+mn-lt"/>
              </a:rPr>
            </a:br>
            <a:r>
              <a:rPr lang="en-US" sz="2800" dirty="0">
                <a:solidFill>
                  <a:srgbClr val="C5192D"/>
                </a:solidFill>
                <a:latin typeface="+mn-lt"/>
              </a:rPr>
              <a:t>- Primary Education -</a:t>
            </a: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7" name="Content Placeholder 2"/>
          <p:cNvSpPr txBox="1">
            <a:spLocks/>
          </p:cNvSpPr>
          <p:nvPr/>
        </p:nvSpPr>
        <p:spPr>
          <a:xfrm>
            <a:off x="1522413" y="1153078"/>
            <a:ext cx="9143999" cy="34551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solidFill>
                  <a:schemeClr val="tx2"/>
                </a:solidFill>
              </a:rPr>
              <a:t>Gross enrolment ratio, 2000-2014</a:t>
            </a:r>
          </a:p>
        </p:txBody>
      </p:sp>
      <p:sp>
        <p:nvSpPr>
          <p:cNvPr id="19" name="TextBox 18"/>
          <p:cNvSpPr txBox="1"/>
          <p:nvPr/>
        </p:nvSpPr>
        <p:spPr>
          <a:xfrm>
            <a:off x="1636711" y="6391101"/>
            <a:ext cx="8915400" cy="246221"/>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March 2017, created by UIS-AIMS, UNESCO Bangkok</a:t>
            </a:r>
          </a:p>
        </p:txBody>
      </p:sp>
      <p:pic>
        <p:nvPicPr>
          <p:cNvPr id="4" name="Picture 3"/>
          <p:cNvPicPr>
            <a:picLocks noChangeAspect="1"/>
          </p:cNvPicPr>
          <p:nvPr/>
        </p:nvPicPr>
        <p:blipFill>
          <a:blip r:embed="rId2"/>
          <a:stretch>
            <a:fillRect/>
          </a:stretch>
        </p:blipFill>
        <p:spPr>
          <a:xfrm>
            <a:off x="2178396" y="1476201"/>
            <a:ext cx="8033094" cy="723900"/>
          </a:xfrm>
          <a:prstGeom prst="rect">
            <a:avLst/>
          </a:prstGeom>
        </p:spPr>
      </p:pic>
      <p:graphicFrame>
        <p:nvGraphicFramePr>
          <p:cNvPr id="8" name="Chart 7"/>
          <p:cNvGraphicFramePr>
            <a:graphicFrameLocks/>
          </p:cNvGraphicFramePr>
          <p:nvPr>
            <p:extLst/>
          </p:nvPr>
        </p:nvGraphicFramePr>
        <p:xfrm>
          <a:off x="1842451" y="2200101"/>
          <a:ext cx="8503920" cy="420624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1"/>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45</a:t>
            </a:fld>
            <a:endParaRPr lang="en-GB" dirty="0"/>
          </a:p>
        </p:txBody>
      </p:sp>
      <p:sp>
        <p:nvSpPr>
          <p:cNvPr id="3" name="Footer Placeholder 2"/>
          <p:cNvSpPr>
            <a:spLocks noGrp="1"/>
          </p:cNvSpPr>
          <p:nvPr>
            <p:ph type="ftr" sz="quarter" idx="3"/>
          </p:nvPr>
        </p:nvSpPr>
        <p:spPr>
          <a:xfrm>
            <a:off x="150812" y="6629400"/>
            <a:ext cx="11277600" cy="154400"/>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32057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304800"/>
            <a:ext cx="9144000" cy="1188720"/>
          </a:xfrm>
        </p:spPr>
        <p:txBody>
          <a:bodyPr>
            <a:normAutofit/>
          </a:bodyPr>
          <a:lstStyle/>
          <a:p>
            <a:pPr algn="ctr"/>
            <a:r>
              <a:rPr lang="en-US" b="1" dirty="0">
                <a:solidFill>
                  <a:srgbClr val="0077D4"/>
                </a:solidFill>
                <a:latin typeface="+mn-lt"/>
              </a:rPr>
              <a:t>Participation in Education</a:t>
            </a:r>
            <a:br>
              <a:rPr lang="en-US" b="1" dirty="0">
                <a:solidFill>
                  <a:srgbClr val="0077D4"/>
                </a:solidFill>
                <a:latin typeface="+mn-lt"/>
              </a:rPr>
            </a:br>
            <a:r>
              <a:rPr lang="en-US" sz="2800" dirty="0">
                <a:solidFill>
                  <a:srgbClr val="C5192D"/>
                </a:solidFill>
                <a:latin typeface="+mn-lt"/>
              </a:rPr>
              <a:t>- Secondary Education -</a:t>
            </a:r>
            <a:endParaRPr lang="en-US" sz="3200" dirty="0">
              <a:solidFill>
                <a:srgbClr val="C5192D"/>
              </a:solidFill>
              <a:latin typeface="+mn-lt"/>
            </a:endParaRP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7" name="Content Placeholder 2"/>
          <p:cNvSpPr txBox="1">
            <a:spLocks/>
          </p:cNvSpPr>
          <p:nvPr/>
        </p:nvSpPr>
        <p:spPr>
          <a:xfrm>
            <a:off x="1522413" y="1424626"/>
            <a:ext cx="9143999" cy="34551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solidFill>
                  <a:schemeClr val="tx2"/>
                </a:solidFill>
              </a:rPr>
              <a:t>Gross enrolment ratio, 2000-2014</a:t>
            </a:r>
          </a:p>
        </p:txBody>
      </p:sp>
      <p:sp>
        <p:nvSpPr>
          <p:cNvPr id="19" name="TextBox 18"/>
          <p:cNvSpPr txBox="1"/>
          <p:nvPr/>
        </p:nvSpPr>
        <p:spPr>
          <a:xfrm>
            <a:off x="1650428" y="6248400"/>
            <a:ext cx="8915400" cy="246221"/>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March 2017, created by UIS-AIMS, UNESCO Bangkok</a:t>
            </a:r>
          </a:p>
        </p:txBody>
      </p:sp>
      <p:pic>
        <p:nvPicPr>
          <p:cNvPr id="4" name="Picture 3"/>
          <p:cNvPicPr>
            <a:picLocks noChangeAspect="1"/>
          </p:cNvPicPr>
          <p:nvPr/>
        </p:nvPicPr>
        <p:blipFill>
          <a:blip r:embed="rId2"/>
          <a:stretch>
            <a:fillRect/>
          </a:stretch>
        </p:blipFill>
        <p:spPr>
          <a:xfrm>
            <a:off x="2572902" y="1781001"/>
            <a:ext cx="7638587" cy="688349"/>
          </a:xfrm>
          <a:prstGeom prst="rect">
            <a:avLst/>
          </a:prstGeom>
        </p:spPr>
      </p:pic>
      <p:graphicFrame>
        <p:nvGraphicFramePr>
          <p:cNvPr id="8" name="Chart 7"/>
          <p:cNvGraphicFramePr>
            <a:graphicFrameLocks/>
          </p:cNvGraphicFramePr>
          <p:nvPr>
            <p:extLst/>
          </p:nvPr>
        </p:nvGraphicFramePr>
        <p:xfrm>
          <a:off x="2360611" y="2504901"/>
          <a:ext cx="8086291" cy="3743499"/>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46</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399931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106680"/>
            <a:ext cx="9144000" cy="1188720"/>
          </a:xfrm>
        </p:spPr>
        <p:txBody>
          <a:bodyPr>
            <a:normAutofit/>
          </a:bodyPr>
          <a:lstStyle/>
          <a:p>
            <a:pPr algn="ctr"/>
            <a:r>
              <a:rPr lang="en-US" b="1" dirty="0">
                <a:solidFill>
                  <a:srgbClr val="0077D4"/>
                </a:solidFill>
                <a:latin typeface="+mn-lt"/>
              </a:rPr>
              <a:t>Participation in Education</a:t>
            </a:r>
            <a:br>
              <a:rPr lang="en-US" b="1" dirty="0">
                <a:solidFill>
                  <a:srgbClr val="0077D4"/>
                </a:solidFill>
                <a:latin typeface="+mn-lt"/>
              </a:rPr>
            </a:br>
            <a:r>
              <a:rPr lang="en-US" sz="2800" dirty="0">
                <a:solidFill>
                  <a:srgbClr val="C5192D"/>
                </a:solidFill>
                <a:latin typeface="+mn-lt"/>
              </a:rPr>
              <a:t>- Tertiary Education -</a:t>
            </a: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7" name="Content Placeholder 2"/>
          <p:cNvSpPr txBox="1">
            <a:spLocks/>
          </p:cNvSpPr>
          <p:nvPr/>
        </p:nvSpPr>
        <p:spPr>
          <a:xfrm>
            <a:off x="1522413" y="1219200"/>
            <a:ext cx="9143999" cy="34551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solidFill>
                  <a:schemeClr val="tx2"/>
                </a:solidFill>
              </a:rPr>
              <a:t>Gross enrolment ratio, 2000-2014</a:t>
            </a:r>
          </a:p>
        </p:txBody>
      </p:sp>
      <p:sp>
        <p:nvSpPr>
          <p:cNvPr id="19" name="TextBox 18"/>
          <p:cNvSpPr txBox="1"/>
          <p:nvPr/>
        </p:nvSpPr>
        <p:spPr>
          <a:xfrm>
            <a:off x="1650428" y="6154579"/>
            <a:ext cx="8915400" cy="246221"/>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March 2017, created by UIS-AIMS, UNESCO Bangkok</a:t>
            </a:r>
          </a:p>
        </p:txBody>
      </p:sp>
      <p:pic>
        <p:nvPicPr>
          <p:cNvPr id="4" name="Picture 3"/>
          <p:cNvPicPr>
            <a:picLocks noChangeAspect="1"/>
          </p:cNvPicPr>
          <p:nvPr/>
        </p:nvPicPr>
        <p:blipFill>
          <a:blip r:embed="rId2"/>
          <a:stretch>
            <a:fillRect/>
          </a:stretch>
        </p:blipFill>
        <p:spPr>
          <a:xfrm>
            <a:off x="2451924" y="1575575"/>
            <a:ext cx="7759565" cy="699251"/>
          </a:xfrm>
          <a:prstGeom prst="rect">
            <a:avLst/>
          </a:prstGeom>
        </p:spPr>
      </p:pic>
      <p:graphicFrame>
        <p:nvGraphicFramePr>
          <p:cNvPr id="8" name="Chart 7"/>
          <p:cNvGraphicFramePr>
            <a:graphicFrameLocks/>
          </p:cNvGraphicFramePr>
          <p:nvPr>
            <p:extLst/>
          </p:nvPr>
        </p:nvGraphicFramePr>
        <p:xfrm>
          <a:off x="2132011" y="2299475"/>
          <a:ext cx="8214359" cy="3819699"/>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47</a:t>
            </a:fld>
            <a:endParaRPr lang="en-GB"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628564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2412" y="184530"/>
            <a:ext cx="9144000" cy="1188720"/>
          </a:xfrm>
        </p:spPr>
        <p:txBody>
          <a:bodyPr>
            <a:normAutofit/>
          </a:bodyPr>
          <a:lstStyle/>
          <a:p>
            <a:pPr algn="ctr"/>
            <a:r>
              <a:rPr lang="en-US" b="1" dirty="0">
                <a:solidFill>
                  <a:srgbClr val="0077D4"/>
                </a:solidFill>
                <a:latin typeface="+mn-lt"/>
              </a:rPr>
              <a:t>Participation in Education</a:t>
            </a:r>
            <a:br>
              <a:rPr lang="en-US" b="1" dirty="0">
                <a:solidFill>
                  <a:srgbClr val="0077D4"/>
                </a:solidFill>
                <a:latin typeface="+mn-lt"/>
              </a:rPr>
            </a:br>
            <a:r>
              <a:rPr lang="en-US" sz="2800" dirty="0">
                <a:solidFill>
                  <a:srgbClr val="C5192D"/>
                </a:solidFill>
                <a:latin typeface="+mn-lt"/>
              </a:rPr>
              <a:t>- TVET-</a:t>
            </a:r>
          </a:p>
        </p:txBody>
      </p:sp>
      <p:sp>
        <p:nvSpPr>
          <p:cNvPr id="9" name="Content Placeholder 2"/>
          <p:cNvSpPr txBox="1">
            <a:spLocks/>
          </p:cNvSpPr>
          <p:nvPr/>
        </p:nvSpPr>
        <p:spPr>
          <a:xfrm>
            <a:off x="1888173" y="5787253"/>
            <a:ext cx="9143999" cy="3015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7" name="Content Placeholder 2"/>
          <p:cNvSpPr txBox="1">
            <a:spLocks/>
          </p:cNvSpPr>
          <p:nvPr/>
        </p:nvSpPr>
        <p:spPr>
          <a:xfrm>
            <a:off x="1522413" y="1304356"/>
            <a:ext cx="9143999" cy="34551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solidFill>
                  <a:schemeClr val="tx2"/>
                </a:solidFill>
                <a:latin typeface="Arial" panose="020B0604020202020204" pitchFamily="34" charset="0"/>
                <a:cs typeface="Arial" panose="020B0604020202020204" pitchFamily="34" charset="0"/>
              </a:rPr>
              <a:t>Enrolment in secondary vocational, 2000-2014</a:t>
            </a:r>
          </a:p>
        </p:txBody>
      </p:sp>
      <p:sp>
        <p:nvSpPr>
          <p:cNvPr id="19" name="TextBox 18"/>
          <p:cNvSpPr txBox="1"/>
          <p:nvPr/>
        </p:nvSpPr>
        <p:spPr>
          <a:xfrm>
            <a:off x="1650428" y="6248400"/>
            <a:ext cx="8915400" cy="246221"/>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Data Centre, accessed in March 2017, created by UIS-AIMS, UNESCO Bangkok</a:t>
            </a:r>
          </a:p>
        </p:txBody>
      </p:sp>
      <p:pic>
        <p:nvPicPr>
          <p:cNvPr id="3" name="Picture 2"/>
          <p:cNvPicPr>
            <a:picLocks noChangeAspect="1"/>
          </p:cNvPicPr>
          <p:nvPr/>
        </p:nvPicPr>
        <p:blipFill>
          <a:blip r:embed="rId2"/>
          <a:stretch>
            <a:fillRect/>
          </a:stretch>
        </p:blipFill>
        <p:spPr>
          <a:xfrm>
            <a:off x="2507064" y="1739317"/>
            <a:ext cx="7619852" cy="588405"/>
          </a:xfrm>
          <a:prstGeom prst="rect">
            <a:avLst/>
          </a:prstGeom>
        </p:spPr>
      </p:pic>
      <p:graphicFrame>
        <p:nvGraphicFramePr>
          <p:cNvPr id="10" name="Chart 9"/>
          <p:cNvGraphicFramePr>
            <a:graphicFrameLocks/>
          </p:cNvGraphicFramePr>
          <p:nvPr>
            <p:extLst/>
          </p:nvPr>
        </p:nvGraphicFramePr>
        <p:xfrm>
          <a:off x="2284411" y="2475115"/>
          <a:ext cx="8061959" cy="3773285"/>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48</a:t>
            </a:fld>
            <a:endParaRPr lang="en-GB" dirty="0"/>
          </a:p>
        </p:txBody>
      </p:sp>
      <p:sp>
        <p:nvSpPr>
          <p:cNvPr id="4" name="Footer Placeholder 3"/>
          <p:cNvSpPr>
            <a:spLocks noGrp="1"/>
          </p:cNvSpPr>
          <p:nvPr>
            <p:ph type="ftr" sz="quarter" idx="3"/>
          </p:nvPr>
        </p:nvSpPr>
        <p:spPr>
          <a:xfrm>
            <a:off x="150812" y="6537554"/>
            <a:ext cx="11125200" cy="204171"/>
          </a:xfrm>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141457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525" y="709288"/>
            <a:ext cx="12039512" cy="716756"/>
          </a:xfrm>
        </p:spPr>
        <p:txBody>
          <a:bodyPr>
            <a:normAutofit/>
          </a:bodyPr>
          <a:lstStyle/>
          <a:p>
            <a:pPr algn="ctr"/>
            <a:r>
              <a:rPr lang="en-US" sz="2800" b="1" dirty="0">
                <a:solidFill>
                  <a:srgbClr val="0077D4"/>
                </a:solidFill>
              </a:rPr>
              <a:t>School life expectancy: primary to tertiary</a:t>
            </a:r>
            <a:endParaRPr lang="en-US" sz="2799" dirty="0">
              <a:solidFill>
                <a:srgbClr val="C5192D"/>
              </a:solidFill>
              <a:latin typeface="+mn-lt"/>
            </a:endParaRPr>
          </a:p>
        </p:txBody>
      </p:sp>
      <p:sp>
        <p:nvSpPr>
          <p:cNvPr id="9" name="Content Placeholder 2"/>
          <p:cNvSpPr txBox="1">
            <a:spLocks/>
          </p:cNvSpPr>
          <p:nvPr/>
        </p:nvSpPr>
        <p:spPr>
          <a:xfrm>
            <a:off x="1889270" y="5786641"/>
            <a:ext cx="9141618" cy="301430"/>
          </a:xfrm>
          <a:prstGeom prst="rect">
            <a:avLst/>
          </a:prstGeom>
        </p:spPr>
        <p:txBody>
          <a:bodyPr vert="horz" lIns="91416" tIns="45708" rIns="91416" bIns="45708"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600" i="1" dirty="0"/>
          </a:p>
        </p:txBody>
      </p:sp>
      <p:sp>
        <p:nvSpPr>
          <p:cNvPr id="19" name="TextBox 18"/>
          <p:cNvSpPr txBox="1"/>
          <p:nvPr/>
        </p:nvSpPr>
        <p:spPr>
          <a:xfrm>
            <a:off x="161501" y="5958669"/>
            <a:ext cx="11731744" cy="600008"/>
          </a:xfrm>
          <a:prstGeom prst="rect">
            <a:avLst/>
          </a:prstGeom>
          <a:noFill/>
        </p:spPr>
        <p:txBody>
          <a:bodyPr wrap="square" rtlCol="0" anchor="ctr">
            <a:spAutoFit/>
          </a:bodyPr>
          <a:lstStyle/>
          <a:p>
            <a:r>
              <a:rPr lang="en-US" sz="1100" dirty="0"/>
              <a:t>Note: Latest data for Kazakhstan and Uzbekistan refer to 2016, for Afghanistan, Australia, India, Indonesia, Japan, Kyrgyzstan, and New Zealand to 2014, and for Bhutan, Philippines, Republic of Korea, and Tajikistan to 2013. 2000 data for Afghanistan, China, Pakistan, and Philippines refer to 2003, for Thailand to 2002, and for Bhutan to 1999. </a:t>
            </a:r>
          </a:p>
          <a:p>
            <a:r>
              <a:rPr lang="en-US" sz="1100" dirty="0"/>
              <a:t>Source: UNESCO Institute for Statistics Data Centre, accessed in January 2017</a:t>
            </a:r>
            <a:r>
              <a:rPr lang="en-US" sz="1100" dirty="0">
                <a:cs typeface="Arial" panose="020B0604020202020204" pitchFamily="34" charset="0"/>
              </a:rPr>
              <a:t>, created by UIS-AIMS, UNESCO Bangkok</a:t>
            </a:r>
          </a:p>
        </p:txBody>
      </p:sp>
      <p:graphicFrame>
        <p:nvGraphicFramePr>
          <p:cNvPr id="12" name="Chart 11"/>
          <p:cNvGraphicFramePr>
            <a:graphicFrameLocks/>
          </p:cNvGraphicFramePr>
          <p:nvPr>
            <p:extLst/>
          </p:nvPr>
        </p:nvGraphicFramePr>
        <p:xfrm>
          <a:off x="1889269" y="1650332"/>
          <a:ext cx="7934831" cy="4189974"/>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4"/>
          </p:nvPr>
        </p:nvSpPr>
        <p:spPr/>
        <p:txBody>
          <a:bodyPr/>
          <a:lstStyle/>
          <a:p>
            <a:fld id="{F36C87F6-986D-49E6-AF40-1B3A1EE8064D}" type="slidenum">
              <a:rPr lang="en-GB" smtClean="0"/>
              <a:pPr/>
              <a:t>49</a:t>
            </a:fld>
            <a:endParaRPr lang="en-GB" dirty="0"/>
          </a:p>
        </p:txBody>
      </p:sp>
      <p:sp>
        <p:nvSpPr>
          <p:cNvPr id="3" name="Footer Placeholder 2"/>
          <p:cNvSpPr>
            <a:spLocks noGrp="1"/>
          </p:cNvSpPr>
          <p:nvPr>
            <p:ph type="ftr" sz="quarter" idx="3"/>
          </p:nvPr>
        </p:nvSpPr>
        <p:spPr>
          <a:xfrm>
            <a:off x="150812" y="6537554"/>
            <a:ext cx="11049000" cy="193151"/>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3208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522413" y="1136905"/>
            <a:ext cx="9143999" cy="4620767"/>
          </a:xfrm>
          <a:prstGeom prst="rect">
            <a:avLst/>
          </a:prstGeom>
          <a:noFill/>
          <a:ln>
            <a:noFill/>
          </a:ln>
        </p:spPr>
      </p:pic>
      <p:sp>
        <p:nvSpPr>
          <p:cNvPr id="2" name="Title 1"/>
          <p:cNvSpPr>
            <a:spLocks noGrp="1"/>
          </p:cNvSpPr>
          <p:nvPr>
            <p:ph type="ctrTitle"/>
          </p:nvPr>
        </p:nvSpPr>
        <p:spPr>
          <a:xfrm>
            <a:off x="-1" y="0"/>
            <a:ext cx="12188825" cy="6858000"/>
          </a:xfrm>
        </p:spPr>
        <p:txBody>
          <a:bodyPr anchor="ctr">
            <a:normAutofit/>
          </a:bodyPr>
          <a:lstStyle/>
          <a:p>
            <a:pPr algn="ctr"/>
            <a:r>
              <a:rPr lang="en-US" sz="4800" b="1" i="1" dirty="0">
                <a:solidFill>
                  <a:srgbClr val="0077D4"/>
                </a:solidFill>
              </a:rPr>
              <a:t>Major Trends in</a:t>
            </a:r>
            <a:br>
              <a:rPr lang="en-US" sz="4800" b="1" i="1" dirty="0">
                <a:solidFill>
                  <a:srgbClr val="0077D4"/>
                </a:solidFill>
              </a:rPr>
            </a:br>
            <a:r>
              <a:rPr lang="en-US" sz="4800" b="1" i="1" dirty="0">
                <a:solidFill>
                  <a:srgbClr val="0077D4"/>
                </a:solidFill>
              </a:rPr>
              <a:t>Economic Development</a:t>
            </a:r>
          </a:p>
        </p:txBody>
      </p:sp>
    </p:spTree>
    <p:extLst>
      <p:ext uri="{BB962C8B-B14F-4D97-AF65-F5344CB8AC3E}">
        <p14:creationId xmlns:p14="http://schemas.microsoft.com/office/powerpoint/2010/main" val="369862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a:spLocks noGrp="1"/>
          </p:cNvSpPr>
          <p:nvPr>
            <p:ph type="title"/>
          </p:nvPr>
        </p:nvSpPr>
        <p:spPr>
          <a:xfrm>
            <a:off x="1522412" y="0"/>
            <a:ext cx="9144000" cy="1003852"/>
          </a:xfrm>
        </p:spPr>
        <p:txBody>
          <a:bodyPr>
            <a:normAutofit/>
          </a:bodyPr>
          <a:lstStyle/>
          <a:p>
            <a:pPr algn="ctr"/>
            <a:r>
              <a:rPr lang="en-US" b="1" dirty="0">
                <a:solidFill>
                  <a:srgbClr val="0077D4"/>
                </a:solidFill>
                <a:latin typeface="+mn-lt"/>
              </a:rPr>
              <a:t>Literacy Rate</a:t>
            </a:r>
            <a:endParaRPr lang="en-US" sz="3200" dirty="0">
              <a:solidFill>
                <a:srgbClr val="C5192D"/>
              </a:solidFill>
              <a:latin typeface="+mn-lt"/>
            </a:endParaRPr>
          </a:p>
        </p:txBody>
      </p:sp>
      <p:pic>
        <p:nvPicPr>
          <p:cNvPr id="3" name="Picture 2"/>
          <p:cNvPicPr>
            <a:picLocks noChangeAspect="1"/>
          </p:cNvPicPr>
          <p:nvPr/>
        </p:nvPicPr>
        <p:blipFill>
          <a:blip r:embed="rId2"/>
          <a:stretch>
            <a:fillRect/>
          </a:stretch>
        </p:blipFill>
        <p:spPr>
          <a:xfrm>
            <a:off x="3351212" y="905911"/>
            <a:ext cx="5829300" cy="5028671"/>
          </a:xfrm>
          <a:prstGeom prst="rect">
            <a:avLst/>
          </a:prstGeom>
        </p:spPr>
      </p:pic>
      <p:sp>
        <p:nvSpPr>
          <p:cNvPr id="13" name="TextBox 12"/>
          <p:cNvSpPr txBox="1"/>
          <p:nvPr/>
        </p:nvSpPr>
        <p:spPr>
          <a:xfrm>
            <a:off x="1717559" y="5966447"/>
            <a:ext cx="8915400" cy="553998"/>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UNESCO Institute for Statistics. (2016). </a:t>
            </a:r>
            <a:r>
              <a:rPr lang="en-US" sz="1000" i="1" dirty="0">
                <a:solidFill>
                  <a:schemeClr val="tx2"/>
                </a:solidFill>
                <a:latin typeface="Arial" panose="020B0604020202020204" pitchFamily="34" charset="0"/>
                <a:cs typeface="Arial" panose="020B0604020202020204" pitchFamily="34" charset="0"/>
              </a:rPr>
              <a:t>50</a:t>
            </a:r>
            <a:r>
              <a:rPr lang="en-US" sz="1000" i="1" baseline="30000" dirty="0">
                <a:solidFill>
                  <a:schemeClr val="tx2"/>
                </a:solidFill>
                <a:latin typeface="Arial" panose="020B0604020202020204" pitchFamily="34" charset="0"/>
                <a:cs typeface="Arial" panose="020B0604020202020204" pitchFamily="34" charset="0"/>
              </a:rPr>
              <a:t>th</a:t>
            </a:r>
            <a:r>
              <a:rPr lang="en-US" sz="1000" i="1" dirty="0">
                <a:solidFill>
                  <a:schemeClr val="tx2"/>
                </a:solidFill>
                <a:latin typeface="Arial" panose="020B0604020202020204" pitchFamily="34" charset="0"/>
                <a:cs typeface="Arial" panose="020B0604020202020204" pitchFamily="34" charset="0"/>
              </a:rPr>
              <a:t> Anniversary of International Literacy Day: Literacy rates are on the rise but millions remain illiterate</a:t>
            </a:r>
            <a:r>
              <a:rPr lang="en-US" sz="1000" dirty="0">
                <a:solidFill>
                  <a:schemeClr val="tx2"/>
                </a:solidFill>
                <a:latin typeface="Arial" panose="020B0604020202020204" pitchFamily="34" charset="0"/>
                <a:cs typeface="Arial" panose="020B0604020202020204" pitchFamily="34" charset="0"/>
              </a:rPr>
              <a:t>. UIS Fact Sheet. No.38. Available at </a:t>
            </a:r>
            <a:r>
              <a:rPr lang="en-US" sz="1000" dirty="0">
                <a:solidFill>
                  <a:schemeClr val="tx2"/>
                </a:solidFill>
                <a:latin typeface="Arial" panose="020B0604020202020204" pitchFamily="34" charset="0"/>
                <a:cs typeface="Arial" panose="020B0604020202020204" pitchFamily="34" charset="0"/>
                <a:hlinkClick r:id="rId3"/>
              </a:rPr>
              <a:t>http://uis.unesco.org/sites/default/files/documents/fs38-50th-anniversary-of-international-literacy-day-literacy-rates-are-on-the-rise-but-millions-remain-illiterate-2016-en.pdf</a:t>
            </a:r>
            <a:endParaRPr lang="en-US" sz="1000" dirty="0">
              <a:solidFill>
                <a:schemeClr val="tx2"/>
              </a:solidFill>
              <a:latin typeface="Arial" panose="020B0604020202020204" pitchFamily="34" charset="0"/>
              <a:cs typeface="Arial" panose="020B0604020202020204" pitchFamily="34" charset="0"/>
            </a:endParaRPr>
          </a:p>
        </p:txBody>
      </p:sp>
      <p:sp>
        <p:nvSpPr>
          <p:cNvPr id="6" name="Rectangle 5"/>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11"/>
          </p:nvPr>
        </p:nvSpPr>
        <p:spPr/>
        <p:txBody>
          <a:bodyPr/>
          <a:lstStyle/>
          <a:p>
            <a:fld id="{F36C87F6-986D-49E6-AF40-1B3A1EE8064D}" type="slidenum">
              <a:rPr lang="en-GB" smtClean="0"/>
              <a:pPr/>
              <a:t>50</a:t>
            </a:fld>
            <a:endParaRPr lang="en-GB" dirty="0"/>
          </a:p>
        </p:txBody>
      </p:sp>
      <p:sp>
        <p:nvSpPr>
          <p:cNvPr id="4" name="Footer Placeholder 3"/>
          <p:cNvSpPr>
            <a:spLocks noGrp="1"/>
          </p:cNvSpPr>
          <p:nvPr>
            <p:ph type="ftr" sz="quarter" idx="10"/>
          </p:nvPr>
        </p:nvSpPr>
        <p:spPr>
          <a:xfrm>
            <a:off x="150812" y="6537554"/>
            <a:ext cx="11049000" cy="320446"/>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81299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41250" y="1542868"/>
            <a:ext cx="6506322" cy="337035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itle 3"/>
          <p:cNvSpPr>
            <a:spLocks noGrp="1"/>
          </p:cNvSpPr>
          <p:nvPr>
            <p:ph type="title"/>
          </p:nvPr>
        </p:nvSpPr>
        <p:spPr>
          <a:xfrm>
            <a:off x="1522412" y="0"/>
            <a:ext cx="9144000" cy="1188720"/>
          </a:xfrm>
        </p:spPr>
        <p:txBody>
          <a:bodyPr>
            <a:normAutofit/>
          </a:bodyPr>
          <a:lstStyle/>
          <a:p>
            <a:pPr algn="ctr"/>
            <a:r>
              <a:rPr lang="en-US" b="1" dirty="0">
                <a:solidFill>
                  <a:srgbClr val="0077D4"/>
                </a:solidFill>
                <a:latin typeface="+mn-lt"/>
              </a:rPr>
              <a:t>Quality Challenge</a:t>
            </a:r>
            <a:endParaRPr lang="en-US" sz="3200" dirty="0">
              <a:solidFill>
                <a:srgbClr val="C5192D"/>
              </a:solidFill>
              <a:latin typeface="+mn-lt"/>
            </a:endParaRPr>
          </a:p>
        </p:txBody>
      </p:sp>
      <p:sp>
        <p:nvSpPr>
          <p:cNvPr id="16" name="Content Placeholder 2"/>
          <p:cNvSpPr txBox="1">
            <a:spLocks/>
          </p:cNvSpPr>
          <p:nvPr/>
        </p:nvSpPr>
        <p:spPr>
          <a:xfrm>
            <a:off x="1522413" y="1254689"/>
            <a:ext cx="9143999" cy="34551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US" sz="1600" i="1" dirty="0">
                <a:solidFill>
                  <a:schemeClr val="tx2"/>
                </a:solidFill>
              </a:rPr>
              <a:t>Percentage of children of primary school age who reached Grade 4 and </a:t>
            </a:r>
          </a:p>
          <a:p>
            <a:pPr marL="0" indent="0" algn="ctr">
              <a:spcBef>
                <a:spcPts val="0"/>
              </a:spcBef>
              <a:buNone/>
            </a:pPr>
            <a:r>
              <a:rPr lang="en-US" sz="1600" i="1" dirty="0">
                <a:solidFill>
                  <a:schemeClr val="tx2"/>
                </a:solidFill>
              </a:rPr>
              <a:t>achieved minimum learning standard in reading</a:t>
            </a:r>
          </a:p>
        </p:txBody>
      </p:sp>
      <p:sp>
        <p:nvSpPr>
          <p:cNvPr id="19" name="Content Placeholder 2"/>
          <p:cNvSpPr>
            <a:spLocks noGrp="1"/>
          </p:cNvSpPr>
          <p:nvPr>
            <p:ph idx="1"/>
          </p:nvPr>
        </p:nvSpPr>
        <p:spPr>
          <a:xfrm>
            <a:off x="836612" y="4953000"/>
            <a:ext cx="10744200" cy="1357270"/>
          </a:xfrm>
        </p:spPr>
        <p:txBody>
          <a:bodyPr anchor="ctr">
            <a:noAutofit/>
          </a:bodyPr>
          <a:lstStyle/>
          <a:p>
            <a:pPr marL="342900" indent="-342900">
              <a:buFont typeface="Arial" panose="020B0604020202020204" pitchFamily="34" charset="0"/>
              <a:buChar char="•"/>
            </a:pPr>
            <a:r>
              <a:rPr lang="en-US" sz="2200" cap="none" dirty="0">
                <a:latin typeface="Arial" panose="020B0604020202020204" pitchFamily="34" charset="0"/>
                <a:cs typeface="Arial" panose="020B0604020202020204" pitchFamily="34" charset="0"/>
              </a:rPr>
              <a:t>250 million children are failing to learn the basics in reading</a:t>
            </a:r>
            <a:endParaRPr lang="en-US" altLang="ko-KR" sz="2200" cap="none"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altLang="ko-KR" sz="2200" cap="none" dirty="0">
                <a:latin typeface="Arial" panose="020B0604020202020204" pitchFamily="34" charset="0"/>
                <a:cs typeface="Arial" panose="020B0604020202020204" pitchFamily="34" charset="0"/>
              </a:rPr>
              <a:t>In North America and Western Europe, 96% of children reached grade 4 and achieved the minimum learning benchmark in reading. By contrast, only 1/3 of children in south and west Asia reached grade 4 and achieved the basics.</a:t>
            </a:r>
          </a:p>
        </p:txBody>
      </p:sp>
      <p:sp>
        <p:nvSpPr>
          <p:cNvPr id="20" name="TextBox 19"/>
          <p:cNvSpPr txBox="1"/>
          <p:nvPr/>
        </p:nvSpPr>
        <p:spPr>
          <a:xfrm>
            <a:off x="7419767" y="6310270"/>
            <a:ext cx="4800600" cy="246221"/>
          </a:xfrm>
          <a:prstGeom prst="rect">
            <a:avLst/>
          </a:prstGeom>
          <a:noFill/>
        </p:spPr>
        <p:txBody>
          <a:bodyPr wrap="square" rtlCol="0" anchor="ctr">
            <a:spAutoFit/>
          </a:bodyPr>
          <a:lstStyle/>
          <a:p>
            <a:r>
              <a:rPr lang="en-US" sz="1000" dirty="0">
                <a:solidFill>
                  <a:schemeClr val="tx2"/>
                </a:solidFill>
                <a:latin typeface="Arial" panose="020B0604020202020204" pitchFamily="34" charset="0"/>
                <a:cs typeface="Arial" panose="020B0604020202020204" pitchFamily="34" charset="0"/>
              </a:rPr>
              <a:t>Source: EFA Global Monitoring Report 2013/4 (Teaching and Learning)</a:t>
            </a:r>
          </a:p>
        </p:txBody>
      </p:sp>
      <p:sp>
        <p:nvSpPr>
          <p:cNvPr id="8" name="Rectangle 7"/>
          <p:cNvSpPr/>
          <p:nvPr/>
        </p:nvSpPr>
        <p:spPr>
          <a:xfrm>
            <a:off x="1217614" y="115669"/>
            <a:ext cx="10210798" cy="369332"/>
          </a:xfrm>
          <a:prstGeom prst="rect">
            <a:avLst/>
          </a:prstGeom>
        </p:spPr>
        <p:txBody>
          <a:bodyPr wrap="square">
            <a:spAutoFit/>
          </a:bodyPr>
          <a:lstStyle/>
          <a:p>
            <a:pPr marL="34300"/>
            <a:r>
              <a:rPr lang="en-US" dirty="0"/>
              <a:t>II. State of education in Asia and Pacific</a:t>
            </a:r>
          </a:p>
        </p:txBody>
      </p:sp>
      <p:sp>
        <p:nvSpPr>
          <p:cNvPr id="2" name="Slide Number Placeholder 1"/>
          <p:cNvSpPr>
            <a:spLocks noGrp="1"/>
          </p:cNvSpPr>
          <p:nvPr>
            <p:ph type="sldNum" sz="quarter" idx="11"/>
          </p:nvPr>
        </p:nvSpPr>
        <p:spPr/>
        <p:txBody>
          <a:bodyPr/>
          <a:lstStyle/>
          <a:p>
            <a:fld id="{F36C87F6-986D-49E6-AF40-1B3A1EE8064D}" type="slidenum">
              <a:rPr lang="en-GB" smtClean="0"/>
              <a:pPr/>
              <a:t>51</a:t>
            </a:fld>
            <a:endParaRPr lang="en-GB" dirty="0"/>
          </a:p>
        </p:txBody>
      </p:sp>
      <p:sp>
        <p:nvSpPr>
          <p:cNvPr id="3" name="Footer Placeholder 2"/>
          <p:cNvSpPr>
            <a:spLocks noGrp="1"/>
          </p:cNvSpPr>
          <p:nvPr>
            <p:ph type="ftr" sz="quarter" idx="10"/>
          </p:nvPr>
        </p:nvSpPr>
        <p:spPr>
          <a:xfrm>
            <a:off x="150812" y="6537554"/>
            <a:ext cx="112014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634178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495887" y="1066800"/>
            <a:ext cx="9143999" cy="4620767"/>
          </a:xfrm>
          <a:prstGeom prst="rect">
            <a:avLst/>
          </a:prstGeom>
          <a:noFill/>
          <a:ln>
            <a:noFill/>
          </a:ln>
        </p:spPr>
      </p:pic>
      <p:sp>
        <p:nvSpPr>
          <p:cNvPr id="2" name="Title 1"/>
          <p:cNvSpPr>
            <a:spLocks noGrp="1"/>
          </p:cNvSpPr>
          <p:nvPr>
            <p:ph type="ctrTitle"/>
          </p:nvPr>
        </p:nvSpPr>
        <p:spPr>
          <a:xfrm>
            <a:off x="1141412" y="0"/>
            <a:ext cx="10591800" cy="6858000"/>
          </a:xfrm>
        </p:spPr>
        <p:txBody>
          <a:bodyPr anchor="ctr">
            <a:normAutofit/>
          </a:bodyPr>
          <a:lstStyle/>
          <a:p>
            <a:pPr marL="33338" algn="ctr">
              <a:lnSpc>
                <a:spcPct val="150000"/>
              </a:lnSpc>
            </a:pPr>
            <a:r>
              <a:rPr lang="en-US" sz="3200" b="1" dirty="0">
                <a:solidFill>
                  <a:srgbClr val="0096E6"/>
                </a:solidFill>
              </a:rPr>
              <a:t>III. Sustainable development goals (SDGs) AND EDUCATION 2030 (SDG4) </a:t>
            </a:r>
          </a:p>
        </p:txBody>
      </p:sp>
    </p:spTree>
    <p:extLst>
      <p:ext uri="{BB962C8B-B14F-4D97-AF65-F5344CB8AC3E}">
        <p14:creationId xmlns:p14="http://schemas.microsoft.com/office/powerpoint/2010/main" val="307459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8128" y="580795"/>
            <a:ext cx="9753599" cy="838200"/>
          </a:xfrm>
        </p:spPr>
        <p:txBody>
          <a:bodyPr>
            <a:normAutofit/>
          </a:bodyPr>
          <a:lstStyle/>
          <a:p>
            <a:r>
              <a:rPr lang="en-US" sz="3200" b="1" dirty="0">
                <a:solidFill>
                  <a:srgbClr val="0096E6"/>
                </a:solidFill>
              </a:rPr>
              <a:t>Sustainable development goals</a:t>
            </a:r>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53</a:t>
            </a:fld>
            <a:endParaRPr lang="en-GB" dirty="0"/>
          </a:p>
        </p:txBody>
      </p:sp>
      <p:sp>
        <p:nvSpPr>
          <p:cNvPr id="6" name="Content Placeholder 1"/>
          <p:cNvSpPr txBox="1">
            <a:spLocks noGrp="1"/>
          </p:cNvSpPr>
          <p:nvPr>
            <p:ph idx="1"/>
          </p:nvPr>
        </p:nvSpPr>
        <p:spPr>
          <a:xfrm>
            <a:off x="1217614" y="1619794"/>
            <a:ext cx="9753599" cy="455240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000" b="1" dirty="0"/>
              <a:t>The 17 Sustainable Development Goals (SDGs)</a:t>
            </a:r>
            <a:br>
              <a:rPr lang="en-US" sz="2000" dirty="0"/>
            </a:br>
            <a:r>
              <a:rPr lang="en-US" sz="2000" dirty="0"/>
              <a:t>Our collective</a:t>
            </a:r>
            <a:r>
              <a:rPr lang="en-US" sz="2000" b="1" dirty="0"/>
              <a:t> </a:t>
            </a:r>
            <a:r>
              <a:rPr lang="en-US" sz="2000" dirty="0"/>
              <a:t>commitment to </a:t>
            </a:r>
            <a:r>
              <a:rPr lang="en-US" sz="2000" u="sng" dirty="0"/>
              <a:t>people, planet and prosperity</a:t>
            </a:r>
            <a:br>
              <a:rPr lang="en-US" sz="2000" b="1" dirty="0"/>
            </a:br>
            <a:endParaRPr lang="en-US" sz="2000" b="1" dirty="0"/>
          </a:p>
          <a:p>
            <a:pPr marL="457200" lvl="1" indent="0">
              <a:buFont typeface="Arial"/>
              <a:buNone/>
            </a:pPr>
            <a:endParaRPr lang="en-US" b="1"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5812" y="2286000"/>
            <a:ext cx="8163603" cy="4155760"/>
          </a:xfrm>
          <a:prstGeom prst="rect">
            <a:avLst/>
          </a:prstGeom>
        </p:spPr>
      </p:pic>
      <p:sp>
        <p:nvSpPr>
          <p:cNvPr id="8" name="Rectangle 7"/>
          <p:cNvSpPr/>
          <p:nvPr/>
        </p:nvSpPr>
        <p:spPr>
          <a:xfrm>
            <a:off x="1217614" y="115669"/>
            <a:ext cx="9753599" cy="369332"/>
          </a:xfrm>
          <a:prstGeom prst="rect">
            <a:avLst/>
          </a:prstGeom>
        </p:spPr>
        <p:txBody>
          <a:bodyPr wrap="square">
            <a:spAutoFit/>
          </a:bodyPr>
          <a:lstStyle/>
          <a:p>
            <a:pPr marL="34300"/>
            <a:r>
              <a:rPr lang="en-US" dirty="0"/>
              <a:t>III. Sustainable Development Goals (SDGs) and Education 2030 (SDG4)</a:t>
            </a:r>
          </a:p>
        </p:txBody>
      </p:sp>
      <p:sp>
        <p:nvSpPr>
          <p:cNvPr id="3" name="Footer Placeholder 2"/>
          <p:cNvSpPr>
            <a:spLocks noGrp="1"/>
          </p:cNvSpPr>
          <p:nvPr>
            <p:ph type="ftr" sz="quarter" idx="3"/>
          </p:nvPr>
        </p:nvSpPr>
        <p:spPr>
          <a:xfrm>
            <a:off x="150812" y="6537554"/>
            <a:ext cx="112014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19643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8128" y="580795"/>
            <a:ext cx="9753599" cy="838200"/>
          </a:xfrm>
        </p:spPr>
        <p:txBody>
          <a:bodyPr>
            <a:normAutofit/>
          </a:bodyPr>
          <a:lstStyle/>
          <a:p>
            <a:r>
              <a:rPr lang="en-US" sz="3200" b="1" dirty="0">
                <a:solidFill>
                  <a:srgbClr val="0096E6"/>
                </a:solidFill>
              </a:rPr>
              <a:t>Education 2030 – SDG4</a:t>
            </a:r>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54</a:t>
            </a:fld>
            <a:endParaRPr lang="en-GB" dirty="0"/>
          </a:p>
        </p:txBody>
      </p:sp>
      <p:sp>
        <p:nvSpPr>
          <p:cNvPr id="8" name="Rectangle 7"/>
          <p:cNvSpPr/>
          <p:nvPr/>
        </p:nvSpPr>
        <p:spPr>
          <a:xfrm>
            <a:off x="1217614" y="115669"/>
            <a:ext cx="9753599" cy="369332"/>
          </a:xfrm>
          <a:prstGeom prst="rect">
            <a:avLst/>
          </a:prstGeom>
        </p:spPr>
        <p:txBody>
          <a:bodyPr wrap="square">
            <a:spAutoFit/>
          </a:bodyPr>
          <a:lstStyle/>
          <a:p>
            <a:pPr marL="34300"/>
            <a:r>
              <a:rPr lang="en-US" dirty="0"/>
              <a:t>III. Sustainable Development Goals (SDGs) and Education 2030 (SDG4)</a:t>
            </a:r>
          </a:p>
        </p:txBody>
      </p:sp>
      <p:sp>
        <p:nvSpPr>
          <p:cNvPr id="3" name="Content Placeholder 2"/>
          <p:cNvSpPr>
            <a:spLocks noGrp="1"/>
          </p:cNvSpPr>
          <p:nvPr>
            <p:ph idx="1"/>
          </p:nvPr>
        </p:nvSpPr>
        <p:spPr>
          <a:xfrm>
            <a:off x="4646612" y="1681553"/>
            <a:ext cx="6705600" cy="4490647"/>
          </a:xfrm>
        </p:spPr>
        <p:txBody>
          <a:bodyPr>
            <a:normAutofit fontScale="85000" lnSpcReduction="10000"/>
          </a:bodyPr>
          <a:lstStyle/>
          <a:p>
            <a:pPr marL="34300" indent="0">
              <a:buNone/>
            </a:pPr>
            <a:r>
              <a:rPr lang="en-GB" sz="2200" b="1" dirty="0">
                <a:latin typeface="Century Gothic" panose="020B0502020202020204" pitchFamily="34" charset="0"/>
              </a:rPr>
              <a:t>SDG4: Ensure inclusive and equitable quality education and promote lifelong learning opportunities for all</a:t>
            </a:r>
          </a:p>
          <a:p>
            <a:pPr marL="34300" indent="0">
              <a:buNone/>
            </a:pPr>
            <a:endParaRPr lang="en-GB" b="1" dirty="0">
              <a:latin typeface="Century Gothic" panose="020B0502020202020204" pitchFamily="34" charset="0"/>
            </a:endParaRPr>
          </a:p>
          <a:p>
            <a:pPr marL="342900" indent="-342900">
              <a:spcAft>
                <a:spcPts val="600"/>
              </a:spcAft>
            </a:pPr>
            <a:r>
              <a:rPr lang="en-GB" dirty="0"/>
              <a:t>A single agenda for education</a:t>
            </a:r>
          </a:p>
          <a:p>
            <a:pPr marL="342900" indent="-342900">
              <a:spcAft>
                <a:spcPts val="600"/>
              </a:spcAft>
            </a:pPr>
            <a:r>
              <a:rPr lang="en-GB" dirty="0"/>
              <a:t>Comprehensive, holistic, ambitious, aspirational and universal</a:t>
            </a:r>
          </a:p>
          <a:p>
            <a:pPr marL="342900" indent="-342900">
              <a:spcAft>
                <a:spcPts val="600"/>
              </a:spcAft>
            </a:pPr>
            <a:r>
              <a:rPr lang="en-GB" dirty="0"/>
              <a:t>Transformative, leaving no one behind</a:t>
            </a:r>
          </a:p>
          <a:p>
            <a:pPr marL="342900" indent="-342900">
              <a:spcAft>
                <a:spcPts val="600"/>
              </a:spcAft>
            </a:pPr>
            <a:r>
              <a:rPr lang="en-GB" dirty="0"/>
              <a:t>Addressing unfinished business of Education for all (EFA), Millennium Development Goals, current and future challenges</a:t>
            </a:r>
          </a:p>
          <a:p>
            <a:pPr marL="342900" indent="-342900">
              <a:spcAft>
                <a:spcPts val="600"/>
              </a:spcAft>
            </a:pPr>
            <a:r>
              <a:rPr lang="en-US" dirty="0"/>
              <a:t>Education is a fundamental human right and an enabling right</a:t>
            </a:r>
          </a:p>
          <a:p>
            <a:pPr marL="342900" indent="-342900">
              <a:spcAft>
                <a:spcPts val="600"/>
              </a:spcAft>
            </a:pPr>
            <a:r>
              <a:rPr lang="en-US" dirty="0"/>
              <a:t>Key Features: Access; Equity and inclusion; Gender Equality; Quality; Lifelong Learning</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17614" y="1681553"/>
            <a:ext cx="3197043" cy="4593442"/>
          </a:xfrm>
          <a:prstGeom prst="rect">
            <a:avLst/>
          </a:prstGeom>
        </p:spPr>
      </p:pic>
      <p:sp>
        <p:nvSpPr>
          <p:cNvPr id="6" name="Footer Placeholder 5"/>
          <p:cNvSpPr>
            <a:spLocks noGrp="1"/>
          </p:cNvSpPr>
          <p:nvPr>
            <p:ph type="ftr" sz="quarter" idx="3"/>
          </p:nvPr>
        </p:nvSpPr>
        <p:spPr>
          <a:xfrm>
            <a:off x="150812" y="6537554"/>
            <a:ext cx="112014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18470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8128" y="381000"/>
            <a:ext cx="9753599" cy="838200"/>
          </a:xfrm>
        </p:spPr>
        <p:txBody>
          <a:bodyPr>
            <a:normAutofit/>
          </a:bodyPr>
          <a:lstStyle/>
          <a:p>
            <a:r>
              <a:rPr lang="en-US" sz="3200" b="1" dirty="0">
                <a:solidFill>
                  <a:srgbClr val="0096E6"/>
                </a:solidFill>
              </a:rPr>
              <a:t>GLOBAL EDUCATION AGENDAS COMPARED</a:t>
            </a:r>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55</a:t>
            </a:fld>
            <a:endParaRPr lang="en-GB" dirty="0"/>
          </a:p>
        </p:txBody>
      </p:sp>
      <p:sp>
        <p:nvSpPr>
          <p:cNvPr id="8" name="Rectangle 7"/>
          <p:cNvSpPr/>
          <p:nvPr/>
        </p:nvSpPr>
        <p:spPr>
          <a:xfrm>
            <a:off x="1217614" y="115669"/>
            <a:ext cx="9753599" cy="369332"/>
          </a:xfrm>
          <a:prstGeom prst="rect">
            <a:avLst/>
          </a:prstGeom>
        </p:spPr>
        <p:txBody>
          <a:bodyPr wrap="square">
            <a:spAutoFit/>
          </a:bodyPr>
          <a:lstStyle/>
          <a:p>
            <a:pPr marL="34300"/>
            <a:r>
              <a:rPr lang="en-US" dirty="0"/>
              <a:t>II. Sustainable Development Goals (SDGs) and Education 2030 (SDG4)</a:t>
            </a:r>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3535205576"/>
              </p:ext>
            </p:extLst>
          </p:nvPr>
        </p:nvGraphicFramePr>
        <p:xfrm>
          <a:off x="1152701" y="1447800"/>
          <a:ext cx="8827911" cy="4899655"/>
        </p:xfrm>
        <a:graphic>
          <a:graphicData uri="http://schemas.openxmlformats.org/drawingml/2006/table">
            <a:tbl>
              <a:tblPr firstRow="1" bandRow="1">
                <a:tableStyleId>{93296810-A885-4BE3-A3E7-6D5BEEA58F35}</a:tableStyleId>
              </a:tblPr>
              <a:tblGrid>
                <a:gridCol w="1224136">
                  <a:extLst>
                    <a:ext uri="{9D8B030D-6E8A-4147-A177-3AD203B41FA5}">
                      <a16:colId xmlns:a16="http://schemas.microsoft.com/office/drawing/2014/main" val="3741902836"/>
                    </a:ext>
                  </a:extLst>
                </a:gridCol>
                <a:gridCol w="1949880">
                  <a:extLst>
                    <a:ext uri="{9D8B030D-6E8A-4147-A177-3AD203B41FA5}">
                      <a16:colId xmlns:a16="http://schemas.microsoft.com/office/drawing/2014/main" val="2686182787"/>
                    </a:ext>
                  </a:extLst>
                </a:gridCol>
                <a:gridCol w="2154576">
                  <a:extLst>
                    <a:ext uri="{9D8B030D-6E8A-4147-A177-3AD203B41FA5}">
                      <a16:colId xmlns:a16="http://schemas.microsoft.com/office/drawing/2014/main" val="2220265487"/>
                    </a:ext>
                  </a:extLst>
                </a:gridCol>
                <a:gridCol w="3499319">
                  <a:extLst>
                    <a:ext uri="{9D8B030D-6E8A-4147-A177-3AD203B41FA5}">
                      <a16:colId xmlns:a16="http://schemas.microsoft.com/office/drawing/2014/main" val="3331984851"/>
                    </a:ext>
                  </a:extLst>
                </a:gridCol>
              </a:tblGrid>
              <a:tr h="399793">
                <a:tc>
                  <a:txBody>
                    <a:bodyPr/>
                    <a:lstStyle/>
                    <a:p>
                      <a:endParaRPr lang="en-US" dirty="0"/>
                    </a:p>
                  </a:txBody>
                  <a:tcPr/>
                </a:tc>
                <a:tc>
                  <a:txBody>
                    <a:bodyPr/>
                    <a:lstStyle/>
                    <a:p>
                      <a:pPr algn="ctr"/>
                      <a:r>
                        <a:rPr lang="en-US" sz="2000" dirty="0"/>
                        <a:t>MDG2</a:t>
                      </a:r>
                    </a:p>
                  </a:txBody>
                  <a:tcPr/>
                </a:tc>
                <a:tc>
                  <a:txBody>
                    <a:bodyPr/>
                    <a:lstStyle/>
                    <a:p>
                      <a:pPr algn="ctr"/>
                      <a:r>
                        <a:rPr lang="en-US" sz="2000" dirty="0"/>
                        <a:t>EFA</a:t>
                      </a:r>
                    </a:p>
                  </a:txBody>
                  <a:tcPr/>
                </a:tc>
                <a:tc>
                  <a:txBody>
                    <a:bodyPr/>
                    <a:lstStyle/>
                    <a:p>
                      <a:pPr algn="ctr"/>
                      <a:r>
                        <a:rPr lang="en-US" sz="2000" dirty="0"/>
                        <a:t>SDG4</a:t>
                      </a:r>
                    </a:p>
                  </a:txBody>
                  <a:tcPr/>
                </a:tc>
                <a:extLst>
                  <a:ext uri="{0D108BD9-81ED-4DB2-BD59-A6C34878D82A}">
                    <a16:rowId xmlns:a16="http://schemas.microsoft.com/office/drawing/2014/main" val="2764490744"/>
                  </a:ext>
                </a:extLst>
              </a:tr>
              <a:tr h="922600">
                <a:tc>
                  <a:txBody>
                    <a:bodyPr/>
                    <a:lstStyle/>
                    <a:p>
                      <a:pPr algn="ctr"/>
                      <a:r>
                        <a:rPr lang="en-US" b="1" dirty="0">
                          <a:solidFill>
                            <a:srgbClr val="C00000"/>
                          </a:solidFill>
                        </a:rPr>
                        <a:t>Scope</a:t>
                      </a:r>
                    </a:p>
                  </a:txBody>
                  <a:tcPr anchor="ctr"/>
                </a:tc>
                <a:tc>
                  <a:txBody>
                    <a:bodyPr/>
                    <a:lstStyle/>
                    <a:p>
                      <a:pPr algn="ctr"/>
                      <a:r>
                        <a:rPr lang="en-US" dirty="0"/>
                        <a:t>Primary</a:t>
                      </a:r>
                      <a:r>
                        <a:rPr lang="en-US" baseline="0" dirty="0"/>
                        <a:t> Education (children)</a:t>
                      </a:r>
                      <a:endParaRPr lang="en-US" dirty="0"/>
                    </a:p>
                  </a:txBody>
                  <a:tcPr anchor="ctr"/>
                </a:tc>
                <a:tc>
                  <a:txBody>
                    <a:bodyPr/>
                    <a:lstStyle/>
                    <a:p>
                      <a:pPr algn="ctr"/>
                      <a:r>
                        <a:rPr lang="en-US" dirty="0"/>
                        <a:t>Basic</a:t>
                      </a:r>
                      <a:r>
                        <a:rPr lang="en-US" baseline="0" dirty="0"/>
                        <a:t> Education (children, youth &amp; adults)</a:t>
                      </a:r>
                      <a:endParaRPr lang="en-US" dirty="0"/>
                    </a:p>
                  </a:txBody>
                  <a:tcPr anchor="ctr"/>
                </a:tc>
                <a:tc>
                  <a:txBody>
                    <a:bodyPr/>
                    <a:lstStyle/>
                    <a:p>
                      <a:pPr algn="ctr"/>
                      <a:r>
                        <a:rPr lang="en-US" dirty="0"/>
                        <a:t>Basic education + Post-basic education</a:t>
                      </a:r>
                      <a:r>
                        <a:rPr lang="en-US" baseline="0" dirty="0"/>
                        <a:t> with </a:t>
                      </a:r>
                      <a:r>
                        <a:rPr lang="en-US" b="1" baseline="0" dirty="0"/>
                        <a:t>Lifelong perspective</a:t>
                      </a:r>
                      <a:endParaRPr lang="en-US" b="1" dirty="0"/>
                    </a:p>
                  </a:txBody>
                  <a:tcPr anchor="ctr"/>
                </a:tc>
                <a:extLst>
                  <a:ext uri="{0D108BD9-81ED-4DB2-BD59-A6C34878D82A}">
                    <a16:rowId xmlns:a16="http://schemas.microsoft.com/office/drawing/2014/main" val="847346248"/>
                  </a:ext>
                </a:extLst>
              </a:tr>
              <a:tr h="1197887">
                <a:tc>
                  <a:txBody>
                    <a:bodyPr/>
                    <a:lstStyle/>
                    <a:p>
                      <a:pPr algn="ctr"/>
                      <a:r>
                        <a:rPr lang="en-US" b="1" dirty="0">
                          <a:solidFill>
                            <a:srgbClr val="C00000"/>
                          </a:solidFill>
                        </a:rPr>
                        <a:t>Coverage</a:t>
                      </a:r>
                    </a:p>
                  </a:txBody>
                  <a:tcPr anchor="ctr"/>
                </a:tc>
                <a:tc>
                  <a:txBody>
                    <a:bodyPr/>
                    <a:lstStyle/>
                    <a:p>
                      <a:pPr algn="ctr"/>
                      <a:r>
                        <a:rPr lang="en-US" b="1" dirty="0"/>
                        <a:t>Low-income countries</a:t>
                      </a:r>
                      <a:r>
                        <a:rPr lang="en-US" dirty="0"/>
                        <a:t>; </a:t>
                      </a:r>
                    </a:p>
                    <a:p>
                      <a:pPr algn="ctr"/>
                      <a:r>
                        <a:rPr lang="en-US" dirty="0"/>
                        <a:t>Conflict</a:t>
                      </a:r>
                      <a:r>
                        <a:rPr lang="en-US" baseline="0" dirty="0"/>
                        <a:t>-affected </a:t>
                      </a:r>
                      <a:endParaRPr lang="en-US" dirty="0"/>
                    </a:p>
                  </a:txBody>
                  <a:tcPr anchor="ctr"/>
                </a:tc>
                <a:tc>
                  <a:txBody>
                    <a:bodyPr/>
                    <a:lstStyle/>
                    <a:p>
                      <a:pPr algn="ctr"/>
                      <a:r>
                        <a:rPr lang="en-US" dirty="0"/>
                        <a:t>Universal in </a:t>
                      </a:r>
                      <a:r>
                        <a:rPr lang="en-US" b="1" dirty="0"/>
                        <a:t>intention</a:t>
                      </a:r>
                      <a:r>
                        <a:rPr lang="en-US" dirty="0"/>
                        <a:t>; </a:t>
                      </a:r>
                    </a:p>
                    <a:p>
                      <a:pPr algn="ctr"/>
                      <a:r>
                        <a:rPr lang="en-US" dirty="0"/>
                        <a:t>Focus on lower-income countries</a:t>
                      </a:r>
                    </a:p>
                  </a:txBody>
                  <a:tcPr anchor="ctr"/>
                </a:tc>
                <a:tc>
                  <a:txBody>
                    <a:bodyPr/>
                    <a:lstStyle/>
                    <a:p>
                      <a:pPr algn="ctr"/>
                      <a:r>
                        <a:rPr lang="en-US" b="1" dirty="0"/>
                        <a:t>Universal agenda</a:t>
                      </a:r>
                    </a:p>
                    <a:p>
                      <a:pPr algn="ctr"/>
                      <a:r>
                        <a:rPr lang="en-US" dirty="0"/>
                        <a:t>Global North</a:t>
                      </a:r>
                      <a:r>
                        <a:rPr lang="en-US" baseline="0" dirty="0"/>
                        <a:t> and South</a:t>
                      </a:r>
                      <a:endParaRPr lang="en-US" dirty="0"/>
                    </a:p>
                  </a:txBody>
                  <a:tcPr anchor="ctr"/>
                </a:tc>
                <a:extLst>
                  <a:ext uri="{0D108BD9-81ED-4DB2-BD59-A6C34878D82A}">
                    <a16:rowId xmlns:a16="http://schemas.microsoft.com/office/drawing/2014/main" val="2489555556"/>
                  </a:ext>
                </a:extLst>
              </a:tr>
              <a:tr h="369040">
                <a:tc>
                  <a:txBody>
                    <a:bodyPr/>
                    <a:lstStyle/>
                    <a:p>
                      <a:pPr algn="ctr"/>
                      <a:r>
                        <a:rPr lang="en-US" b="1" dirty="0">
                          <a:solidFill>
                            <a:srgbClr val="C00000"/>
                          </a:solidFill>
                        </a:rPr>
                        <a:t>Process led</a:t>
                      </a:r>
                      <a:r>
                        <a:rPr lang="en-US" b="1" baseline="0" dirty="0">
                          <a:solidFill>
                            <a:srgbClr val="C00000"/>
                          </a:solidFill>
                        </a:rPr>
                        <a:t> by</a:t>
                      </a:r>
                      <a:endParaRPr lang="en-US" b="1" dirty="0">
                        <a:solidFill>
                          <a:srgbClr val="C00000"/>
                        </a:solidFill>
                      </a:endParaRPr>
                    </a:p>
                  </a:txBody>
                  <a:tcPr anchor="ctr"/>
                </a:tc>
                <a:tc>
                  <a:txBody>
                    <a:bodyPr/>
                    <a:lstStyle/>
                    <a:p>
                      <a:pPr algn="ctr"/>
                      <a:r>
                        <a:rPr lang="en-US" dirty="0"/>
                        <a:t>UN</a:t>
                      </a:r>
                    </a:p>
                  </a:txBody>
                  <a:tcPr anchor="ctr"/>
                </a:tc>
                <a:tc>
                  <a:txBody>
                    <a:bodyPr/>
                    <a:lstStyle/>
                    <a:p>
                      <a:pPr algn="ctr"/>
                      <a:r>
                        <a:rPr lang="en-US" dirty="0"/>
                        <a:t>UN</a:t>
                      </a:r>
                    </a:p>
                  </a:txBody>
                  <a:tcPr anchor="ctr"/>
                </a:tc>
                <a:tc>
                  <a:txBody>
                    <a:bodyPr/>
                    <a:lstStyle/>
                    <a:p>
                      <a:pPr algn="ctr"/>
                      <a:r>
                        <a:rPr lang="en-US" dirty="0"/>
                        <a:t>Member States</a:t>
                      </a:r>
                    </a:p>
                  </a:txBody>
                  <a:tcPr anchor="ctr"/>
                </a:tc>
                <a:extLst>
                  <a:ext uri="{0D108BD9-81ED-4DB2-BD59-A6C34878D82A}">
                    <a16:rowId xmlns:a16="http://schemas.microsoft.com/office/drawing/2014/main" val="10003"/>
                  </a:ext>
                </a:extLst>
              </a:tr>
              <a:tr h="1230635">
                <a:tc>
                  <a:txBody>
                    <a:bodyPr/>
                    <a:lstStyle/>
                    <a:p>
                      <a:pPr algn="ctr"/>
                      <a:r>
                        <a:rPr lang="en-US" b="1" dirty="0">
                          <a:solidFill>
                            <a:srgbClr val="C00000"/>
                          </a:solidFill>
                        </a:rPr>
                        <a:t>Policy focus</a:t>
                      </a:r>
                    </a:p>
                  </a:txBody>
                  <a:tcPr anchor="ctr"/>
                </a:tc>
                <a:tc>
                  <a:txBody>
                    <a:bodyPr/>
                    <a:lstStyle/>
                    <a:p>
                      <a:pPr algn="ctr"/>
                      <a:r>
                        <a:rPr lang="en-US" b="1" dirty="0"/>
                        <a:t>Access to and completion </a:t>
                      </a:r>
                      <a:r>
                        <a:rPr lang="en-US" dirty="0"/>
                        <a:t>of primary education for all </a:t>
                      </a:r>
                    </a:p>
                  </a:txBody>
                  <a:tcPr anchor="ctr"/>
                </a:tc>
                <a:tc>
                  <a:txBody>
                    <a:bodyPr/>
                    <a:lstStyle/>
                    <a:p>
                      <a:pPr algn="ctr"/>
                      <a:r>
                        <a:rPr lang="en-US" b="1" dirty="0"/>
                        <a:t>Access</a:t>
                      </a:r>
                      <a:r>
                        <a:rPr lang="en-US" baseline="0" dirty="0"/>
                        <a:t> to quality basic education for all </a:t>
                      </a:r>
                      <a:endParaRPr lang="en-US" dirty="0"/>
                    </a:p>
                  </a:txBody>
                  <a:tcPr anchor="ctr"/>
                </a:tc>
                <a:tc>
                  <a:txBody>
                    <a:bodyPr/>
                    <a:lstStyle/>
                    <a:p>
                      <a:pPr algn="ctr"/>
                      <a:r>
                        <a:rPr lang="en-US" b="1" dirty="0"/>
                        <a:t>Access</a:t>
                      </a:r>
                      <a:r>
                        <a:rPr lang="en-US" dirty="0"/>
                        <a:t> to quality basic learning for all + </a:t>
                      </a:r>
                      <a:r>
                        <a:rPr lang="en-US" b="1" dirty="0"/>
                        <a:t>Equitable</a:t>
                      </a:r>
                      <a:r>
                        <a:rPr lang="en-US" dirty="0"/>
                        <a:t> access to post-basic education + </a:t>
                      </a:r>
                      <a:r>
                        <a:rPr lang="en-US" b="1" dirty="0"/>
                        <a:t>Relevance</a:t>
                      </a:r>
                      <a:r>
                        <a:rPr lang="en-US" dirty="0"/>
                        <a:t> of learning for work &amp; citizenship</a:t>
                      </a:r>
                    </a:p>
                  </a:txBody>
                  <a:tcPr anchor="ctr"/>
                </a:tc>
                <a:extLst>
                  <a:ext uri="{0D108BD9-81ED-4DB2-BD59-A6C34878D82A}">
                    <a16:rowId xmlns:a16="http://schemas.microsoft.com/office/drawing/2014/main" val="2902457516"/>
                  </a:ext>
                </a:extLst>
              </a:tr>
              <a:tr h="645820">
                <a:tc>
                  <a:txBody>
                    <a:bodyPr/>
                    <a:lstStyle/>
                    <a:p>
                      <a:pPr algn="ctr"/>
                      <a:r>
                        <a:rPr lang="en-US" b="1" dirty="0">
                          <a:solidFill>
                            <a:srgbClr val="C00000"/>
                          </a:solidFill>
                        </a:rPr>
                        <a:t>No</a:t>
                      </a:r>
                      <a:r>
                        <a:rPr lang="en-US" b="1" baseline="0" dirty="0">
                          <a:solidFill>
                            <a:srgbClr val="C00000"/>
                          </a:solidFill>
                        </a:rPr>
                        <a:t> of targets</a:t>
                      </a:r>
                      <a:endParaRPr lang="en-US" b="1" dirty="0">
                        <a:solidFill>
                          <a:srgbClr val="C00000"/>
                        </a:solidFill>
                      </a:endParaRPr>
                    </a:p>
                  </a:txBody>
                  <a:tcPr anchor="ctr"/>
                </a:tc>
                <a:tc>
                  <a:txBody>
                    <a:bodyPr/>
                    <a:lstStyle/>
                    <a:p>
                      <a:pPr algn="ctr"/>
                      <a:r>
                        <a:rPr lang="en-US" dirty="0"/>
                        <a:t>2</a:t>
                      </a:r>
                    </a:p>
                  </a:txBody>
                  <a:tcPr anchor="ctr"/>
                </a:tc>
                <a:tc>
                  <a:txBody>
                    <a:bodyPr/>
                    <a:lstStyle/>
                    <a:p>
                      <a:pPr algn="ctr"/>
                      <a:r>
                        <a:rPr lang="en-US" dirty="0"/>
                        <a:t>6 goals</a:t>
                      </a:r>
                    </a:p>
                  </a:txBody>
                  <a:tcPr anchor="ctr"/>
                </a:tc>
                <a:tc>
                  <a:txBody>
                    <a:bodyPr/>
                    <a:lstStyle/>
                    <a:p>
                      <a:pPr algn="ctr"/>
                      <a:r>
                        <a:rPr lang="en-US" dirty="0"/>
                        <a:t>10</a:t>
                      </a:r>
                    </a:p>
                  </a:txBody>
                  <a:tcPr anchor="ctr"/>
                </a:tc>
                <a:extLst>
                  <a:ext uri="{0D108BD9-81ED-4DB2-BD59-A6C34878D82A}">
                    <a16:rowId xmlns:a16="http://schemas.microsoft.com/office/drawing/2014/main" val="10005"/>
                  </a:ext>
                </a:extLst>
              </a:tr>
            </a:tbl>
          </a:graphicData>
        </a:graphic>
      </p:graphicFrame>
      <p:sp>
        <p:nvSpPr>
          <p:cNvPr id="9" name="TextBox 8"/>
          <p:cNvSpPr txBox="1"/>
          <p:nvPr/>
        </p:nvSpPr>
        <p:spPr>
          <a:xfrm>
            <a:off x="9943891" y="5847546"/>
            <a:ext cx="2054643" cy="477054"/>
          </a:xfrm>
          <a:prstGeom prst="rect">
            <a:avLst/>
          </a:prstGeom>
          <a:noFill/>
        </p:spPr>
        <p:txBody>
          <a:bodyPr wrap="square" rtlCol="0">
            <a:spAutoFit/>
          </a:bodyPr>
          <a:lstStyle/>
          <a:p>
            <a:r>
              <a:rPr lang="en-US" sz="1400" dirty="0"/>
              <a:t>(</a:t>
            </a:r>
            <a:r>
              <a:rPr lang="en-US" sz="1100" dirty="0"/>
              <a:t>Source: adaption from the PPT by </a:t>
            </a:r>
            <a:r>
              <a:rPr lang="en-US" sz="1100" dirty="0" err="1"/>
              <a:t>S.Tawil</a:t>
            </a:r>
            <a:r>
              <a:rPr lang="en-US" sz="1100" dirty="0"/>
              <a:t>, UNESCO)</a:t>
            </a:r>
          </a:p>
        </p:txBody>
      </p:sp>
      <p:sp>
        <p:nvSpPr>
          <p:cNvPr id="3" name="Footer Placeholder 2"/>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488542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8128" y="457200"/>
            <a:ext cx="9753599" cy="838200"/>
          </a:xfrm>
        </p:spPr>
        <p:txBody>
          <a:bodyPr>
            <a:normAutofit/>
          </a:bodyPr>
          <a:lstStyle/>
          <a:p>
            <a:r>
              <a:rPr lang="en-US" sz="3200" b="1" dirty="0">
                <a:solidFill>
                  <a:srgbClr val="0096E6"/>
                </a:solidFill>
              </a:rPr>
              <a:t>BRINGING UNIVERSAL Relevance OF SDG4</a:t>
            </a:r>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56</a:t>
            </a:fld>
            <a:endParaRPr lang="en-GB" dirty="0"/>
          </a:p>
        </p:txBody>
      </p:sp>
      <p:sp>
        <p:nvSpPr>
          <p:cNvPr id="8" name="Rectangle 7"/>
          <p:cNvSpPr/>
          <p:nvPr/>
        </p:nvSpPr>
        <p:spPr>
          <a:xfrm>
            <a:off x="1217614" y="115669"/>
            <a:ext cx="9753599" cy="369332"/>
          </a:xfrm>
          <a:prstGeom prst="rect">
            <a:avLst/>
          </a:prstGeom>
        </p:spPr>
        <p:txBody>
          <a:bodyPr wrap="square">
            <a:spAutoFit/>
          </a:bodyPr>
          <a:lstStyle/>
          <a:p>
            <a:pPr marL="34300"/>
            <a:r>
              <a:rPr lang="en-US" dirty="0"/>
              <a:t>III. Sustainable Development Goals (SDGs) and Education 2030 (SDG4)</a:t>
            </a:r>
          </a:p>
        </p:txBody>
      </p:sp>
      <p:sp>
        <p:nvSpPr>
          <p:cNvPr id="3" name="Content Placeholder 2"/>
          <p:cNvSpPr>
            <a:spLocks noGrp="1"/>
          </p:cNvSpPr>
          <p:nvPr>
            <p:ph idx="1"/>
          </p:nvPr>
        </p:nvSpPr>
        <p:spPr>
          <a:xfrm>
            <a:off x="1027112" y="1636931"/>
            <a:ext cx="10134601" cy="4687669"/>
          </a:xfrm>
        </p:spPr>
        <p:txBody>
          <a:bodyPr>
            <a:noAutofit/>
          </a:bodyPr>
          <a:lstStyle/>
          <a:p>
            <a:pPr marL="34300" indent="0">
              <a:buNone/>
            </a:pPr>
            <a:r>
              <a:rPr lang="en-US" b="1" dirty="0">
                <a:solidFill>
                  <a:srgbClr val="0070C0"/>
                </a:solidFill>
              </a:rPr>
              <a:t>TARGET 4.3</a:t>
            </a:r>
            <a:r>
              <a:rPr lang="en-US" dirty="0">
                <a:solidFill>
                  <a:srgbClr val="0070C0"/>
                </a:solidFill>
              </a:rPr>
              <a:t> </a:t>
            </a:r>
            <a:r>
              <a:rPr lang="en-US" dirty="0"/>
              <a:t>Ensuring expanded and equitable access to all forms of </a:t>
            </a:r>
            <a:r>
              <a:rPr lang="en-US" b="1" dirty="0">
                <a:solidFill>
                  <a:srgbClr val="FF0000"/>
                </a:solidFill>
              </a:rPr>
              <a:t>post-basic education and training</a:t>
            </a:r>
          </a:p>
          <a:p>
            <a:pPr marL="34300" indent="0">
              <a:buNone/>
            </a:pPr>
            <a:endParaRPr lang="en-US" sz="500" dirty="0"/>
          </a:p>
          <a:p>
            <a:pPr marL="34300" indent="0">
              <a:buNone/>
            </a:pPr>
            <a:r>
              <a:rPr lang="en-US" b="1" dirty="0">
                <a:solidFill>
                  <a:srgbClr val="0070C0"/>
                </a:solidFill>
              </a:rPr>
              <a:t>TARGET 4.4</a:t>
            </a:r>
            <a:r>
              <a:rPr lang="en-US" dirty="0">
                <a:solidFill>
                  <a:srgbClr val="0070C0"/>
                </a:solidFill>
              </a:rPr>
              <a:t> </a:t>
            </a:r>
            <a:r>
              <a:rPr lang="en-US" dirty="0"/>
              <a:t>Ensuring relevant </a:t>
            </a:r>
            <a:r>
              <a:rPr lang="en-US" b="1" dirty="0">
                <a:solidFill>
                  <a:srgbClr val="FF0000"/>
                </a:solidFill>
              </a:rPr>
              <a:t>skills for the world of work</a:t>
            </a:r>
          </a:p>
          <a:p>
            <a:pPr marL="34300" indent="0">
              <a:buNone/>
            </a:pPr>
            <a:endParaRPr lang="en-US" sz="500" dirty="0"/>
          </a:p>
          <a:p>
            <a:pPr marL="34300" indent="0">
              <a:buNone/>
            </a:pPr>
            <a:r>
              <a:rPr lang="en-US" b="1" dirty="0">
                <a:solidFill>
                  <a:srgbClr val="0070C0"/>
                </a:solidFill>
              </a:rPr>
              <a:t>TARGET 4.7</a:t>
            </a:r>
            <a:r>
              <a:rPr lang="en-US" dirty="0">
                <a:solidFill>
                  <a:srgbClr val="0070C0"/>
                </a:solidFill>
              </a:rPr>
              <a:t> </a:t>
            </a:r>
            <a:r>
              <a:rPr lang="en-US" dirty="0"/>
              <a:t>Ensuring relevant </a:t>
            </a:r>
            <a:r>
              <a:rPr lang="en-US" b="1" dirty="0">
                <a:solidFill>
                  <a:srgbClr val="FF0000"/>
                </a:solidFill>
              </a:rPr>
              <a:t>learning for citizenship </a:t>
            </a:r>
            <a:r>
              <a:rPr lang="en-US" dirty="0"/>
              <a:t>in a global world</a:t>
            </a:r>
          </a:p>
          <a:p>
            <a:pPr marL="34300" indent="0">
              <a:buNone/>
            </a:pPr>
            <a:endParaRPr lang="en-US" sz="500" dirty="0"/>
          </a:p>
          <a:p>
            <a:pPr marL="34300" indent="0">
              <a:buNone/>
            </a:pPr>
            <a:r>
              <a:rPr lang="en-US" b="1" dirty="0">
                <a:solidFill>
                  <a:srgbClr val="0070C0"/>
                </a:solidFill>
              </a:rPr>
              <a:t>TARGET 4.a</a:t>
            </a:r>
            <a:r>
              <a:rPr lang="en-US" dirty="0">
                <a:solidFill>
                  <a:srgbClr val="0070C0"/>
                </a:solidFill>
              </a:rPr>
              <a:t> </a:t>
            </a:r>
            <a:r>
              <a:rPr lang="en-US" dirty="0"/>
              <a:t>Ensuring </a:t>
            </a:r>
            <a:r>
              <a:rPr lang="en-US" b="1" dirty="0">
                <a:solidFill>
                  <a:srgbClr val="FF0000"/>
                </a:solidFill>
              </a:rPr>
              <a:t>safe and inclusive learning environments</a:t>
            </a:r>
          </a:p>
          <a:p>
            <a:pPr marL="34300" indent="0">
              <a:buNone/>
            </a:pPr>
            <a:endParaRPr lang="en-US" sz="500" dirty="0"/>
          </a:p>
          <a:p>
            <a:pPr marL="34300" indent="0">
              <a:buNone/>
            </a:pPr>
            <a:r>
              <a:rPr lang="en-US" b="1" dirty="0">
                <a:solidFill>
                  <a:srgbClr val="0070C0"/>
                </a:solidFill>
              </a:rPr>
              <a:t>TARGET 4.b</a:t>
            </a:r>
            <a:r>
              <a:rPr lang="en-US" dirty="0">
                <a:solidFill>
                  <a:srgbClr val="0070C0"/>
                </a:solidFill>
              </a:rPr>
              <a:t> </a:t>
            </a:r>
            <a:r>
              <a:rPr lang="en-US" dirty="0"/>
              <a:t>Ensuring </a:t>
            </a:r>
            <a:r>
              <a:rPr lang="en-US" b="1" dirty="0">
                <a:solidFill>
                  <a:srgbClr val="FF0000"/>
                </a:solidFill>
              </a:rPr>
              <a:t>scholarships</a:t>
            </a:r>
            <a:r>
              <a:rPr lang="en-US" dirty="0"/>
              <a:t> for higher education/TVET</a:t>
            </a:r>
          </a:p>
          <a:p>
            <a:pPr marL="34300" indent="0">
              <a:buNone/>
            </a:pPr>
            <a:endParaRPr lang="en-US" sz="500" dirty="0"/>
          </a:p>
          <a:p>
            <a:pPr marL="34300" indent="0">
              <a:buNone/>
            </a:pPr>
            <a:r>
              <a:rPr lang="en-US" b="1" dirty="0">
                <a:solidFill>
                  <a:srgbClr val="0070C0"/>
                </a:solidFill>
              </a:rPr>
              <a:t>TARGET 4.c</a:t>
            </a:r>
            <a:r>
              <a:rPr lang="en-US" dirty="0">
                <a:solidFill>
                  <a:srgbClr val="0070C0"/>
                </a:solidFill>
              </a:rPr>
              <a:t> </a:t>
            </a:r>
            <a:r>
              <a:rPr lang="en-US" dirty="0"/>
              <a:t>Ensuring adequate </a:t>
            </a:r>
            <a:r>
              <a:rPr lang="en-US" b="1" dirty="0">
                <a:solidFill>
                  <a:srgbClr val="FF0000"/>
                </a:solidFill>
              </a:rPr>
              <a:t>teacher</a:t>
            </a:r>
            <a:r>
              <a:rPr lang="en-US" dirty="0"/>
              <a:t> recruitment, training and professional development, and working conditions</a:t>
            </a:r>
          </a:p>
          <a:p>
            <a:endParaRPr lang="en-US" dirty="0"/>
          </a:p>
        </p:txBody>
      </p:sp>
      <p:sp>
        <p:nvSpPr>
          <p:cNvPr id="6" name="Footer Placeholder 5"/>
          <p:cNvSpPr>
            <a:spLocks noGrp="1"/>
          </p:cNvSpPr>
          <p:nvPr>
            <p:ph type="ftr" sz="quarter" idx="3"/>
          </p:nvPr>
        </p:nvSpPr>
        <p:spPr>
          <a:xfrm>
            <a:off x="150811" y="6537554"/>
            <a:ext cx="11010901"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38608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012" y="304800"/>
            <a:ext cx="10260284" cy="838200"/>
          </a:xfrm>
        </p:spPr>
        <p:txBody>
          <a:bodyPr>
            <a:normAutofit fontScale="90000"/>
          </a:bodyPr>
          <a:lstStyle/>
          <a:p>
            <a:r>
              <a:rPr lang="en-US" sz="3200" b="1" dirty="0">
                <a:solidFill>
                  <a:srgbClr val="0096E6"/>
                </a:solidFill>
              </a:rPr>
              <a:t>CENTRALITY OF EDUCATION: LINKS BETWEEN OTHER SDGS</a:t>
            </a:r>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57</a:t>
            </a:fld>
            <a:endParaRPr lang="en-GB" dirty="0"/>
          </a:p>
        </p:txBody>
      </p:sp>
      <p:sp>
        <p:nvSpPr>
          <p:cNvPr id="8" name="Rectangle 7"/>
          <p:cNvSpPr/>
          <p:nvPr/>
        </p:nvSpPr>
        <p:spPr>
          <a:xfrm>
            <a:off x="1217614" y="115669"/>
            <a:ext cx="9753599" cy="369332"/>
          </a:xfrm>
          <a:prstGeom prst="rect">
            <a:avLst/>
          </a:prstGeom>
        </p:spPr>
        <p:txBody>
          <a:bodyPr wrap="square">
            <a:spAutoFit/>
          </a:bodyPr>
          <a:lstStyle/>
          <a:p>
            <a:pPr marL="34300"/>
            <a:r>
              <a:rPr lang="en-US" dirty="0"/>
              <a:t>III. Sustainable Development Goals (SDGs) and Education 2030 (SDG4)</a:t>
            </a:r>
          </a:p>
        </p:txBody>
      </p:sp>
      <p:pic>
        <p:nvPicPr>
          <p:cNvPr id="9" name="Content Placeholder 8"/>
          <p:cNvPicPr>
            <a:picLocks noGrp="1"/>
          </p:cNvPicPr>
          <p:nvPr>
            <p:ph idx="1"/>
          </p:nvPr>
        </p:nvPicPr>
        <p:blipFill rotWithShape="1">
          <a:blip r:embed="rId2" cstate="email">
            <a:extLst>
              <a:ext uri="{28A0092B-C50C-407E-A947-70E740481C1C}">
                <a14:useLocalDpi xmlns:a14="http://schemas.microsoft.com/office/drawing/2010/main"/>
              </a:ext>
            </a:extLst>
          </a:blip>
          <a:srcRect/>
          <a:stretch/>
        </p:blipFill>
        <p:spPr bwMode="auto">
          <a:xfrm>
            <a:off x="1224734" y="1332131"/>
            <a:ext cx="8984477" cy="5140541"/>
          </a:xfrm>
          <a:prstGeom prst="rect">
            <a:avLst/>
          </a:prstGeom>
          <a:ln>
            <a:noFill/>
          </a:ln>
          <a:extLst>
            <a:ext uri="{53640926-AAD7-44D8-BBD7-CCE9431645EC}">
              <a14:shadowObscured xmlns:a14="http://schemas.microsoft.com/office/drawing/2010/main"/>
            </a:ext>
          </a:extLst>
        </p:spPr>
      </p:pic>
      <p:sp>
        <p:nvSpPr>
          <p:cNvPr id="3" name="Footer Placeholder 2"/>
          <p:cNvSpPr>
            <a:spLocks noGrp="1"/>
          </p:cNvSpPr>
          <p:nvPr>
            <p:ph type="ftr" sz="quarter" idx="3"/>
          </p:nvPr>
        </p:nvSpPr>
        <p:spPr>
          <a:xfrm>
            <a:off x="150811" y="6537554"/>
            <a:ext cx="11201401" cy="124249"/>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626134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495887" y="1066800"/>
            <a:ext cx="9143999" cy="4620767"/>
          </a:xfrm>
          <a:prstGeom prst="rect">
            <a:avLst/>
          </a:prstGeom>
          <a:noFill/>
          <a:ln>
            <a:noFill/>
          </a:ln>
        </p:spPr>
      </p:pic>
      <p:sp>
        <p:nvSpPr>
          <p:cNvPr id="2" name="Title 1"/>
          <p:cNvSpPr>
            <a:spLocks noGrp="1"/>
          </p:cNvSpPr>
          <p:nvPr>
            <p:ph type="ctrTitle"/>
          </p:nvPr>
        </p:nvSpPr>
        <p:spPr>
          <a:xfrm>
            <a:off x="1141412" y="0"/>
            <a:ext cx="10591800" cy="6858000"/>
          </a:xfrm>
        </p:spPr>
        <p:txBody>
          <a:bodyPr anchor="ctr">
            <a:normAutofit/>
          </a:bodyPr>
          <a:lstStyle/>
          <a:p>
            <a:pPr marL="33338" algn="ctr">
              <a:lnSpc>
                <a:spcPct val="100000"/>
              </a:lnSpc>
            </a:pPr>
            <a:r>
              <a:rPr lang="en-US" sz="3200" b="1" dirty="0">
                <a:solidFill>
                  <a:srgbClr val="0096E6"/>
                </a:solidFill>
              </a:rPr>
              <a:t>IV. UNESCO’S ROLES IN ADVANCING EDUCATION AND HUMAN RESOURCEs BUILDING FOR SUSTAINALBE DEVELOPMENT</a:t>
            </a:r>
          </a:p>
        </p:txBody>
      </p:sp>
    </p:spTree>
    <p:extLst>
      <p:ext uri="{BB962C8B-B14F-4D97-AF65-F5344CB8AC3E}">
        <p14:creationId xmlns:p14="http://schemas.microsoft.com/office/powerpoint/2010/main" val="372554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59</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75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UNESCO’s 5 Functions</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12" name="Segnaposto contenuto 2"/>
          <p:cNvSpPr>
            <a:spLocks noGrp="1"/>
          </p:cNvSpPr>
          <p:nvPr>
            <p:ph idx="1"/>
          </p:nvPr>
        </p:nvSpPr>
        <p:spPr>
          <a:xfrm>
            <a:off x="893091" y="1784363"/>
            <a:ext cx="6649121" cy="4453051"/>
          </a:xfrm>
        </p:spPr>
        <p:txBody>
          <a:bodyPr>
            <a:normAutofit fontScale="85000" lnSpcReduction="20000"/>
          </a:bodyPr>
          <a:lstStyle/>
          <a:p>
            <a:pPr algn="just">
              <a:lnSpc>
                <a:spcPct val="120000"/>
              </a:lnSpc>
              <a:spcBef>
                <a:spcPts val="600"/>
              </a:spcBef>
              <a:buFont typeface="+mj-lt"/>
              <a:buAutoNum type="arabicPeriod"/>
            </a:pPr>
            <a:r>
              <a:rPr lang="en-CA" sz="1600" b="1" dirty="0">
                <a:solidFill>
                  <a:srgbClr val="1F497D"/>
                </a:solidFill>
                <a:latin typeface="Gill Sans MT"/>
                <a:cs typeface="Gill Sans MT"/>
              </a:rPr>
              <a:t>A laboratory of ideas: </a:t>
            </a:r>
            <a:r>
              <a:rPr lang="en-US" sz="1600" dirty="0">
                <a:cs typeface="Angsana New" charset="-34"/>
              </a:rPr>
              <a:t>anticipate and define the </a:t>
            </a:r>
            <a:r>
              <a:rPr lang="en-US" sz="1600" u="sng" dirty="0">
                <a:cs typeface="Angsana New" charset="-34"/>
              </a:rPr>
              <a:t>most important emerging issues</a:t>
            </a:r>
            <a:r>
              <a:rPr lang="en-US" sz="1600" dirty="0">
                <a:cs typeface="Angsana New" charset="-34"/>
              </a:rPr>
              <a:t> in education,</a:t>
            </a:r>
            <a:r>
              <a:rPr lang="en-CA" sz="1600" dirty="0"/>
              <a:t> sciences, culture, communication and information</a:t>
            </a:r>
            <a:r>
              <a:rPr lang="en-US" sz="1600" dirty="0">
                <a:cs typeface="Angsana New" charset="-34"/>
              </a:rPr>
              <a:t> and identify appropriate strategies and policies.</a:t>
            </a:r>
          </a:p>
          <a:p>
            <a:pPr algn="just">
              <a:lnSpc>
                <a:spcPct val="120000"/>
              </a:lnSpc>
              <a:spcBef>
                <a:spcPts val="600"/>
              </a:spcBef>
              <a:buFont typeface="+mj-lt"/>
              <a:buAutoNum type="arabicPeriod"/>
            </a:pPr>
            <a:endParaRPr lang="en-CA" sz="500" b="1" dirty="0">
              <a:solidFill>
                <a:srgbClr val="1F497D"/>
              </a:solidFill>
              <a:latin typeface="Gill Sans MT"/>
              <a:cs typeface="Gill Sans MT"/>
            </a:endParaRPr>
          </a:p>
          <a:p>
            <a:pPr algn="just">
              <a:lnSpc>
                <a:spcPct val="120000"/>
              </a:lnSpc>
              <a:spcBef>
                <a:spcPts val="600"/>
              </a:spcBef>
              <a:buFont typeface="+mj-lt"/>
              <a:buAutoNum type="arabicPeriod"/>
            </a:pPr>
            <a:r>
              <a:rPr lang="en-CA" sz="1600" b="1" dirty="0">
                <a:solidFill>
                  <a:srgbClr val="1F497D"/>
                </a:solidFill>
                <a:latin typeface="Gill Sans MT"/>
                <a:cs typeface="Gill Sans MT"/>
              </a:rPr>
              <a:t>A standard- setter: </a:t>
            </a:r>
            <a:r>
              <a:rPr lang="en-US" sz="1600" dirty="0">
                <a:cs typeface="Angsana New" charset="-34"/>
              </a:rPr>
              <a:t>serve as a central forum for </a:t>
            </a:r>
            <a:r>
              <a:rPr lang="en-US" sz="1600" u="sng" dirty="0">
                <a:cs typeface="Angsana New" charset="-34"/>
              </a:rPr>
              <a:t>articulating</a:t>
            </a:r>
            <a:r>
              <a:rPr lang="en-US" sz="1600" dirty="0">
                <a:cs typeface="Angsana New" charset="-34"/>
              </a:rPr>
              <a:t> the ethical, normative and intellectual issues working towards </a:t>
            </a:r>
            <a:r>
              <a:rPr lang="en-US" sz="1600" u="sng" dirty="0">
                <a:cs typeface="Angsana New" charset="-34"/>
              </a:rPr>
              <a:t>universal agreements </a:t>
            </a:r>
            <a:r>
              <a:rPr lang="en-US" sz="1600" dirty="0">
                <a:cs typeface="Angsana New" charset="-34"/>
              </a:rPr>
              <a:t>and mobilizing international opinion.</a:t>
            </a:r>
          </a:p>
          <a:p>
            <a:pPr algn="just">
              <a:lnSpc>
                <a:spcPct val="120000"/>
              </a:lnSpc>
              <a:spcBef>
                <a:spcPts val="600"/>
              </a:spcBef>
              <a:buFont typeface="+mj-lt"/>
              <a:buAutoNum type="arabicPeriod"/>
            </a:pPr>
            <a:endParaRPr lang="en-CA" sz="600" b="1" dirty="0">
              <a:solidFill>
                <a:srgbClr val="1F497D"/>
              </a:solidFill>
              <a:latin typeface="Gill Sans MT"/>
              <a:cs typeface="Gill Sans MT"/>
            </a:endParaRPr>
          </a:p>
          <a:p>
            <a:pPr algn="just">
              <a:lnSpc>
                <a:spcPct val="120000"/>
              </a:lnSpc>
              <a:spcBef>
                <a:spcPts val="600"/>
              </a:spcBef>
              <a:buFont typeface="+mj-lt"/>
              <a:buAutoNum type="arabicPeriod"/>
            </a:pPr>
            <a:r>
              <a:rPr lang="en-CA" sz="1600" b="1" dirty="0">
                <a:solidFill>
                  <a:srgbClr val="1F497D"/>
                </a:solidFill>
                <a:latin typeface="Gill Sans MT"/>
                <a:cs typeface="Gill Sans MT"/>
              </a:rPr>
              <a:t>A clearing house: </a:t>
            </a:r>
            <a:r>
              <a:rPr lang="en-US" sz="1600" dirty="0">
                <a:cs typeface="Angsana New" charset="-34"/>
              </a:rPr>
              <a:t>gather, transfer, disseminate and share available information, knowledge, innovative solutions and </a:t>
            </a:r>
            <a:r>
              <a:rPr lang="en-US" sz="1600" u="sng" dirty="0">
                <a:cs typeface="Angsana New" charset="-34"/>
              </a:rPr>
              <a:t>best practices </a:t>
            </a:r>
            <a:r>
              <a:rPr lang="en-US" sz="1600" dirty="0">
                <a:cs typeface="Angsana New" charset="-34"/>
              </a:rPr>
              <a:t>in education, </a:t>
            </a:r>
            <a:r>
              <a:rPr lang="en-CA" sz="1600" dirty="0"/>
              <a:t>sciences, culture, communication and information.</a:t>
            </a:r>
            <a:r>
              <a:rPr lang="en-CA" sz="1600" b="1" dirty="0">
                <a:solidFill>
                  <a:srgbClr val="1F497D"/>
                </a:solidFill>
                <a:latin typeface="Gill Sans MT"/>
                <a:cs typeface="Gill Sans MT"/>
              </a:rPr>
              <a:t> </a:t>
            </a:r>
          </a:p>
          <a:p>
            <a:pPr algn="just">
              <a:lnSpc>
                <a:spcPct val="120000"/>
              </a:lnSpc>
              <a:spcBef>
                <a:spcPts val="600"/>
              </a:spcBef>
              <a:buFont typeface="+mj-lt"/>
              <a:buAutoNum type="arabicPeriod"/>
            </a:pPr>
            <a:endParaRPr lang="en-CA" sz="600" b="1" dirty="0">
              <a:solidFill>
                <a:srgbClr val="1F497D"/>
              </a:solidFill>
              <a:latin typeface="Gill Sans MT"/>
              <a:cs typeface="Gill Sans MT"/>
            </a:endParaRPr>
          </a:p>
          <a:p>
            <a:pPr algn="just">
              <a:lnSpc>
                <a:spcPct val="120000"/>
              </a:lnSpc>
              <a:spcBef>
                <a:spcPts val="600"/>
              </a:spcBef>
              <a:buFont typeface="+mj-lt"/>
              <a:buAutoNum type="arabicPeriod"/>
            </a:pPr>
            <a:r>
              <a:rPr lang="en-CA" sz="1600" b="1" dirty="0">
                <a:solidFill>
                  <a:srgbClr val="1F497D"/>
                </a:solidFill>
                <a:latin typeface="Gill Sans MT"/>
                <a:cs typeface="Gill Sans MT"/>
              </a:rPr>
              <a:t>A capacity builder in member states: </a:t>
            </a:r>
            <a:r>
              <a:rPr lang="en-US" sz="1600" u="sng" dirty="0"/>
              <a:t>build human and institutional capacities </a:t>
            </a:r>
            <a:r>
              <a:rPr lang="en-US" sz="1600" dirty="0"/>
              <a:t>in Member States in the area of education, sciences, culture, communication and information.</a:t>
            </a:r>
          </a:p>
          <a:p>
            <a:pPr algn="just">
              <a:lnSpc>
                <a:spcPct val="120000"/>
              </a:lnSpc>
              <a:spcBef>
                <a:spcPts val="600"/>
              </a:spcBef>
              <a:buFont typeface="+mj-lt"/>
              <a:buAutoNum type="arabicPeriod"/>
            </a:pPr>
            <a:endParaRPr lang="en-CA" sz="600" b="1" dirty="0">
              <a:solidFill>
                <a:srgbClr val="1F497D"/>
              </a:solidFill>
              <a:latin typeface="Gill Sans MT"/>
              <a:cs typeface="Gill Sans MT"/>
            </a:endParaRPr>
          </a:p>
          <a:p>
            <a:pPr algn="just">
              <a:lnSpc>
                <a:spcPct val="120000"/>
              </a:lnSpc>
              <a:spcBef>
                <a:spcPts val="600"/>
              </a:spcBef>
              <a:buFont typeface="+mj-lt"/>
              <a:buAutoNum type="arabicPeriod"/>
            </a:pPr>
            <a:r>
              <a:rPr lang="en-CA" sz="1600" b="1" dirty="0">
                <a:solidFill>
                  <a:srgbClr val="1F497D"/>
                </a:solidFill>
                <a:latin typeface="Gill Sans MT"/>
                <a:cs typeface="Gill Sans MT"/>
              </a:rPr>
              <a:t>A catalyst for international cooperation: </a:t>
            </a:r>
            <a:r>
              <a:rPr lang="en-US" sz="1600" dirty="0"/>
              <a:t>Play a catalytic role for development cooperation with governments, UN family, civil society (NGOs, professional associations, etc.) and the private sector.</a:t>
            </a:r>
          </a:p>
        </p:txBody>
      </p:sp>
      <p:graphicFrame>
        <p:nvGraphicFramePr>
          <p:cNvPr id="13" name="Content Placeholder 3"/>
          <p:cNvGraphicFramePr>
            <a:graphicFrameLocks/>
          </p:cNvGraphicFramePr>
          <p:nvPr>
            <p:extLst>
              <p:ext uri="{D42A27DB-BD31-4B8C-83A1-F6EECF244321}">
                <p14:modId xmlns:p14="http://schemas.microsoft.com/office/powerpoint/2010/main" val="1647917492"/>
              </p:ext>
            </p:extLst>
          </p:nvPr>
        </p:nvGraphicFramePr>
        <p:xfrm>
          <a:off x="7292155" y="1784363"/>
          <a:ext cx="5713412" cy="4299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 name="Picture 13"/>
          <p:cNvPicPr>
            <a:picLocks noChangeAspect="1"/>
          </p:cNvPicPr>
          <p:nvPr/>
        </p:nvPicPr>
        <p:blipFill>
          <a:blip r:embed="rId7"/>
          <a:stretch>
            <a:fillRect/>
          </a:stretch>
        </p:blipFill>
        <p:spPr>
          <a:xfrm>
            <a:off x="8990012" y="3315723"/>
            <a:ext cx="1618637" cy="1236393"/>
          </a:xfrm>
          <a:prstGeom prst="rect">
            <a:avLst/>
          </a:prstGeom>
        </p:spPr>
      </p:pic>
      <p:sp>
        <p:nvSpPr>
          <p:cNvPr id="2" name="Footer Placeholder 1"/>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66046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1" y="0"/>
            <a:ext cx="12188825" cy="994172"/>
          </a:xfrm>
        </p:spPr>
        <p:txBody>
          <a:bodyPr/>
          <a:lstStyle/>
          <a:p>
            <a:pPr algn="ctr"/>
            <a:r>
              <a:rPr lang="en-US" b="1" dirty="0">
                <a:solidFill>
                  <a:srgbClr val="0077D4"/>
                </a:solidFill>
                <a:latin typeface="+mn-lt"/>
              </a:rPr>
              <a:t>growing Asia-Pacific’s economic presence</a:t>
            </a:r>
          </a:p>
        </p:txBody>
      </p:sp>
      <p:sp>
        <p:nvSpPr>
          <p:cNvPr id="13" name="TextBox 12"/>
          <p:cNvSpPr txBox="1"/>
          <p:nvPr/>
        </p:nvSpPr>
        <p:spPr>
          <a:xfrm>
            <a:off x="6246811" y="6174418"/>
            <a:ext cx="5809129" cy="400110"/>
          </a:xfrm>
          <a:prstGeom prst="rect">
            <a:avLst/>
          </a:prstGeom>
          <a:noFill/>
        </p:spPr>
        <p:txBody>
          <a:bodyPr wrap="square" rtlCol="0" anchor="ctr">
            <a:spAutoFit/>
          </a:bodyPr>
          <a:lstStyle/>
          <a:p>
            <a:pPr algn="r"/>
            <a:r>
              <a:rPr lang="en-US" sz="1000" dirty="0">
                <a:solidFill>
                  <a:schemeClr val="tx2"/>
                </a:solidFill>
                <a:latin typeface="Calibri" panose="020F0502020204030204" pitchFamily="34" charset="0"/>
                <a:cs typeface="Arial" panose="020B0604020202020204" pitchFamily="34" charset="0"/>
              </a:rPr>
              <a:t>Note: The chart follows World Bank’s regional classification. Central Asia is not included in Asia-Pacific GDP</a:t>
            </a:r>
          </a:p>
          <a:p>
            <a:pPr algn="r"/>
            <a:r>
              <a:rPr lang="en-US" sz="1000" dirty="0">
                <a:solidFill>
                  <a:schemeClr val="tx2"/>
                </a:solidFill>
                <a:latin typeface="Calibri" panose="020F0502020204030204" pitchFamily="34" charset="0"/>
                <a:cs typeface="Arial" panose="020B0604020202020204" pitchFamily="34" charset="0"/>
              </a:rPr>
              <a:t>Source: World Bank Data, accessed in March 2017, created by UIS-AIMS, UNESCO Bangkok</a:t>
            </a:r>
          </a:p>
        </p:txBody>
      </p:sp>
      <p:graphicFrame>
        <p:nvGraphicFramePr>
          <p:cNvPr id="8" name="Chart 7"/>
          <p:cNvGraphicFramePr>
            <a:graphicFrameLocks/>
          </p:cNvGraphicFramePr>
          <p:nvPr>
            <p:extLst/>
          </p:nvPr>
        </p:nvGraphicFramePr>
        <p:xfrm>
          <a:off x="117796" y="2224221"/>
          <a:ext cx="3200400" cy="3200400"/>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Group 8"/>
          <p:cNvGrpSpPr/>
          <p:nvPr/>
        </p:nvGrpSpPr>
        <p:grpSpPr>
          <a:xfrm>
            <a:off x="8405344" y="2224589"/>
            <a:ext cx="3200400" cy="3200400"/>
            <a:chOff x="233172" y="-668948"/>
            <a:chExt cx="3200400" cy="3200400"/>
          </a:xfrm>
          <a:noFill/>
        </p:grpSpPr>
        <p:graphicFrame>
          <p:nvGraphicFramePr>
            <p:cNvPr id="10" name="Chart 9"/>
            <p:cNvGraphicFramePr/>
            <p:nvPr>
              <p:extLst/>
            </p:nvPr>
          </p:nvGraphicFramePr>
          <p:xfrm>
            <a:off x="233172" y="-668948"/>
            <a:ext cx="3200400" cy="3200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
            <p:cNvSpPr txBox="1"/>
            <p:nvPr/>
          </p:nvSpPr>
          <p:spPr>
            <a:xfrm>
              <a:off x="1254133" y="564697"/>
              <a:ext cx="1158478" cy="733425"/>
            </a:xfrm>
            <a:prstGeom prst="rect">
              <a:avLst/>
            </a:prstGeom>
            <a:grpFill/>
            <a:ln>
              <a:noFill/>
            </a:ln>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2400" dirty="0">
                  <a:solidFill>
                    <a:schemeClr val="tx2"/>
                  </a:solidFill>
                  <a:latin typeface="Arial" panose="020B0604020202020204" pitchFamily="34" charset="0"/>
                  <a:cs typeface="Arial" panose="020B0604020202020204" pitchFamily="34" charset="0"/>
                </a:rPr>
                <a:t>2015</a:t>
              </a:r>
            </a:p>
          </p:txBody>
        </p:sp>
      </p:grpSp>
      <p:sp>
        <p:nvSpPr>
          <p:cNvPr id="14" name="Content Placeholder 2"/>
          <p:cNvSpPr>
            <a:spLocks noGrp="1"/>
          </p:cNvSpPr>
          <p:nvPr>
            <p:ph idx="1"/>
          </p:nvPr>
        </p:nvSpPr>
        <p:spPr>
          <a:xfrm>
            <a:off x="131324" y="5192793"/>
            <a:ext cx="11734800" cy="1360407"/>
          </a:xfrm>
        </p:spPr>
        <p:txBody>
          <a:bodyPr anchor="ctr">
            <a:noAutofit/>
          </a:bodyPr>
          <a:lstStyle/>
          <a:p>
            <a:pPr>
              <a:spcBef>
                <a:spcPts val="0"/>
              </a:spcBef>
              <a:spcAft>
                <a:spcPts val="1000"/>
              </a:spcAft>
              <a:buClr>
                <a:schemeClr val="tx2"/>
              </a:buClr>
            </a:pPr>
            <a:r>
              <a:rPr lang="en-US" sz="2200" dirty="0">
                <a:solidFill>
                  <a:schemeClr val="tx2"/>
                </a:solidFill>
                <a:latin typeface="Calibri" panose="020F0502020204030204" pitchFamily="34" charset="0"/>
                <a:cs typeface="Arial" panose="020B0604020202020204" pitchFamily="34" charset="0"/>
              </a:rPr>
              <a:t>Asia-Pacific is the engine of global economic growth, accounting for </a:t>
            </a:r>
            <a:r>
              <a:rPr lang="en-US" sz="2200" b="1" dirty="0">
                <a:solidFill>
                  <a:srgbClr val="F20253"/>
                </a:solidFill>
                <a:latin typeface="Calibri" panose="020F0502020204030204" pitchFamily="34" charset="0"/>
                <a:cs typeface="Arial" panose="020B0604020202020204" pitchFamily="34" charset="0"/>
              </a:rPr>
              <a:t>41%</a:t>
            </a:r>
            <a:r>
              <a:rPr lang="en-US" sz="2200" dirty="0">
                <a:solidFill>
                  <a:schemeClr val="tx2"/>
                </a:solidFill>
                <a:latin typeface="Calibri" panose="020F0502020204030204" pitchFamily="34" charset="0"/>
                <a:cs typeface="Arial" panose="020B0604020202020204" pitchFamily="34" charset="0"/>
              </a:rPr>
              <a:t> of global GDP in 2015.</a:t>
            </a:r>
          </a:p>
          <a:p>
            <a:pPr>
              <a:spcBef>
                <a:spcPts val="0"/>
              </a:spcBef>
              <a:spcAft>
                <a:spcPts val="1000"/>
              </a:spcAft>
              <a:buClr>
                <a:schemeClr val="tx2"/>
              </a:buClr>
            </a:pPr>
            <a:r>
              <a:rPr lang="en-US" sz="2200" dirty="0">
                <a:solidFill>
                  <a:schemeClr val="tx2"/>
                </a:solidFill>
                <a:latin typeface="Calibri" panose="020F0502020204030204" pitchFamily="34" charset="0"/>
                <a:cs typeface="Arial" panose="020B0604020202020204" pitchFamily="34" charset="0"/>
              </a:rPr>
              <a:t>East Asia &amp; Pacific and South Asia marked the highest GDP growth rate globally in 2015: </a:t>
            </a:r>
            <a:r>
              <a:rPr lang="en-US" sz="2200" b="1" dirty="0">
                <a:solidFill>
                  <a:srgbClr val="F20253"/>
                </a:solidFill>
                <a:latin typeface="Calibri" panose="020F0502020204030204" pitchFamily="34" charset="0"/>
                <a:cs typeface="Arial" panose="020B0604020202020204" pitchFamily="34" charset="0"/>
              </a:rPr>
              <a:t>4%</a:t>
            </a:r>
            <a:r>
              <a:rPr lang="en-US" sz="2200" dirty="0">
                <a:solidFill>
                  <a:schemeClr val="tx2"/>
                </a:solidFill>
                <a:latin typeface="Calibri" panose="020F0502020204030204" pitchFamily="34" charset="0"/>
                <a:cs typeface="Arial" panose="020B0604020202020204" pitchFamily="34" charset="0"/>
              </a:rPr>
              <a:t> and </a:t>
            </a:r>
            <a:r>
              <a:rPr lang="en-US" sz="2200" b="1" dirty="0">
                <a:solidFill>
                  <a:srgbClr val="F20253"/>
                </a:solidFill>
                <a:latin typeface="Calibri" panose="020F0502020204030204" pitchFamily="34" charset="0"/>
                <a:cs typeface="Arial" panose="020B0604020202020204" pitchFamily="34" charset="0"/>
              </a:rPr>
              <a:t>7 %</a:t>
            </a:r>
            <a:r>
              <a:rPr lang="en-US" sz="2200" dirty="0">
                <a:solidFill>
                  <a:schemeClr val="tx2"/>
                </a:solidFill>
                <a:latin typeface="Calibri" panose="020F0502020204030204" pitchFamily="34" charset="0"/>
                <a:cs typeface="Arial" panose="020B0604020202020204" pitchFamily="34" charset="0"/>
              </a:rPr>
              <a:t>, respectively</a:t>
            </a:r>
          </a:p>
        </p:txBody>
      </p:sp>
      <p:graphicFrame>
        <p:nvGraphicFramePr>
          <p:cNvPr id="5" name="Table 4"/>
          <p:cNvGraphicFramePr>
            <a:graphicFrameLocks noGrp="1"/>
          </p:cNvGraphicFramePr>
          <p:nvPr>
            <p:extLst/>
          </p:nvPr>
        </p:nvGraphicFramePr>
        <p:xfrm>
          <a:off x="2859853" y="2215673"/>
          <a:ext cx="1188720" cy="822960"/>
        </p:xfrm>
        <a:graphic>
          <a:graphicData uri="http://schemas.openxmlformats.org/drawingml/2006/table">
            <a:tbl>
              <a:tblPr firstRow="1" bandRow="1">
                <a:effectLst>
                  <a:outerShdw blurRad="50800" dist="38100" dir="2700000" algn="tl" rotWithShape="0">
                    <a:prstClr val="black">
                      <a:alpha val="40000"/>
                    </a:prstClr>
                  </a:outerShdw>
                </a:effectLst>
                <a:tableStyleId>{5940675A-B579-460E-94D1-54222C63F5DA}</a:tableStyleId>
              </a:tblPr>
              <a:tblGrid>
                <a:gridCol w="1188720">
                  <a:extLst>
                    <a:ext uri="{9D8B030D-6E8A-4147-A177-3AD203B41FA5}">
                      <a16:colId xmlns:a16="http://schemas.microsoft.com/office/drawing/2014/main" val="917963238"/>
                    </a:ext>
                  </a:extLst>
                </a:gridCol>
              </a:tblGrid>
              <a:tr h="370840">
                <a:tc>
                  <a:txBody>
                    <a:bodyPr/>
                    <a:lstStyle/>
                    <a:p>
                      <a:pPr algn="ctr"/>
                      <a:r>
                        <a:rPr lang="en-US" sz="1600" dirty="0">
                          <a:solidFill>
                            <a:schemeClr val="tx2"/>
                          </a:solidFill>
                          <a:effectLst/>
                          <a:latin typeface="Arial" panose="020B0604020202020204" pitchFamily="34" charset="0"/>
                          <a:cs typeface="Arial" panose="020B0604020202020204" pitchFamily="34" charset="0"/>
                        </a:rPr>
                        <a:t>Asia-Pacific</a:t>
                      </a:r>
                    </a:p>
                    <a:p>
                      <a:pPr algn="ctr"/>
                      <a:r>
                        <a:rPr lang="en-US" sz="1600" b="1" u="sng" dirty="0">
                          <a:solidFill>
                            <a:schemeClr val="tx2"/>
                          </a:solidFill>
                          <a:effectLst/>
                          <a:latin typeface="Arial" panose="020B0604020202020204" pitchFamily="34" charset="0"/>
                          <a:cs typeface="Arial" panose="020B0604020202020204" pitchFamily="34" charset="0"/>
                        </a:rPr>
                        <a:t>25%</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300256"/>
                  </a:ext>
                </a:extLst>
              </a:tr>
            </a:tbl>
          </a:graphicData>
        </a:graphic>
      </p:graphicFrame>
      <p:graphicFrame>
        <p:nvGraphicFramePr>
          <p:cNvPr id="17" name="Table 16"/>
          <p:cNvGraphicFramePr>
            <a:graphicFrameLocks noGrp="1"/>
          </p:cNvGraphicFramePr>
          <p:nvPr>
            <p:extLst/>
          </p:nvPr>
        </p:nvGraphicFramePr>
        <p:xfrm>
          <a:off x="10946337" y="2050928"/>
          <a:ext cx="1188720" cy="822960"/>
        </p:xfrm>
        <a:graphic>
          <a:graphicData uri="http://schemas.openxmlformats.org/drawingml/2006/table">
            <a:tbl>
              <a:tblPr firstRow="1" bandRow="1">
                <a:effectLst>
                  <a:outerShdw blurRad="50800" dist="38100" dir="2700000" algn="tl" rotWithShape="0">
                    <a:prstClr val="black">
                      <a:alpha val="40000"/>
                    </a:prstClr>
                  </a:outerShdw>
                </a:effectLst>
                <a:tableStyleId>{5940675A-B579-460E-94D1-54222C63F5DA}</a:tableStyleId>
              </a:tblPr>
              <a:tblGrid>
                <a:gridCol w="1188720">
                  <a:extLst>
                    <a:ext uri="{9D8B030D-6E8A-4147-A177-3AD203B41FA5}">
                      <a16:colId xmlns:a16="http://schemas.microsoft.com/office/drawing/2014/main" val="917963238"/>
                    </a:ext>
                  </a:extLst>
                </a:gridCol>
              </a:tblGrid>
              <a:tr h="370840">
                <a:tc>
                  <a:txBody>
                    <a:bodyPr/>
                    <a:lstStyle/>
                    <a:p>
                      <a:pPr algn="ctr"/>
                      <a:r>
                        <a:rPr lang="en-US" sz="1600" dirty="0">
                          <a:solidFill>
                            <a:schemeClr val="tx2"/>
                          </a:solidFill>
                          <a:effectLst/>
                          <a:latin typeface="Arial" panose="020B0604020202020204" pitchFamily="34" charset="0"/>
                          <a:cs typeface="Arial" panose="020B0604020202020204" pitchFamily="34" charset="0"/>
                        </a:rPr>
                        <a:t>Asia-Pacific</a:t>
                      </a:r>
                    </a:p>
                    <a:p>
                      <a:pPr algn="ctr"/>
                      <a:r>
                        <a:rPr lang="en-US" sz="1600" b="1" u="sng" dirty="0">
                          <a:solidFill>
                            <a:schemeClr val="tx2"/>
                          </a:solidFill>
                          <a:effectLst/>
                          <a:latin typeface="Arial" panose="020B0604020202020204" pitchFamily="34" charset="0"/>
                          <a:cs typeface="Arial" panose="020B0604020202020204" pitchFamily="34" charset="0"/>
                        </a:rPr>
                        <a:t>41%</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300256"/>
                  </a:ext>
                </a:extLst>
              </a:tr>
            </a:tbl>
          </a:graphicData>
        </a:graphic>
      </p:graphicFrame>
      <p:graphicFrame>
        <p:nvGraphicFramePr>
          <p:cNvPr id="18" name="Chart 17"/>
          <p:cNvGraphicFramePr>
            <a:graphicFrameLocks/>
          </p:cNvGraphicFramePr>
          <p:nvPr>
            <p:extLst/>
          </p:nvPr>
        </p:nvGraphicFramePr>
        <p:xfrm>
          <a:off x="4333104" y="2214920"/>
          <a:ext cx="3200400" cy="32004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Table 18"/>
          <p:cNvGraphicFramePr>
            <a:graphicFrameLocks noGrp="1"/>
          </p:cNvGraphicFramePr>
          <p:nvPr>
            <p:extLst/>
          </p:nvPr>
        </p:nvGraphicFramePr>
        <p:xfrm>
          <a:off x="7069334" y="2214920"/>
          <a:ext cx="1188720" cy="822960"/>
        </p:xfrm>
        <a:graphic>
          <a:graphicData uri="http://schemas.openxmlformats.org/drawingml/2006/table">
            <a:tbl>
              <a:tblPr firstRow="1" bandRow="1">
                <a:effectLst>
                  <a:outerShdw blurRad="50800" dist="38100" dir="2700000" algn="tl" rotWithShape="0">
                    <a:prstClr val="black">
                      <a:alpha val="40000"/>
                    </a:prstClr>
                  </a:outerShdw>
                </a:effectLst>
                <a:tableStyleId>{5940675A-B579-460E-94D1-54222C63F5DA}</a:tableStyleId>
              </a:tblPr>
              <a:tblGrid>
                <a:gridCol w="1188720">
                  <a:extLst>
                    <a:ext uri="{9D8B030D-6E8A-4147-A177-3AD203B41FA5}">
                      <a16:colId xmlns:a16="http://schemas.microsoft.com/office/drawing/2014/main" val="917963238"/>
                    </a:ext>
                  </a:extLst>
                </a:gridCol>
              </a:tblGrid>
              <a:tr h="370840">
                <a:tc>
                  <a:txBody>
                    <a:bodyPr/>
                    <a:lstStyle/>
                    <a:p>
                      <a:pPr algn="ctr"/>
                      <a:r>
                        <a:rPr lang="en-US" sz="1600" dirty="0">
                          <a:solidFill>
                            <a:schemeClr val="tx2"/>
                          </a:solidFill>
                          <a:effectLst/>
                          <a:latin typeface="Arial" panose="020B0604020202020204" pitchFamily="34" charset="0"/>
                          <a:cs typeface="Arial" panose="020B0604020202020204" pitchFamily="34" charset="0"/>
                        </a:rPr>
                        <a:t>Asia-Pacific</a:t>
                      </a:r>
                    </a:p>
                    <a:p>
                      <a:pPr algn="ctr"/>
                      <a:r>
                        <a:rPr lang="en-US" sz="1600" b="1" u="sng" dirty="0">
                          <a:solidFill>
                            <a:schemeClr val="tx2"/>
                          </a:solidFill>
                          <a:effectLst/>
                          <a:latin typeface="Arial" panose="020B0604020202020204" pitchFamily="34" charset="0"/>
                          <a:cs typeface="Arial" panose="020B0604020202020204" pitchFamily="34" charset="0"/>
                        </a:rPr>
                        <a:t>30%</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300256"/>
                  </a:ext>
                </a:extLst>
              </a:tr>
            </a:tbl>
          </a:graphicData>
        </a:graphic>
      </p:graphicFrame>
      <p:pic>
        <p:nvPicPr>
          <p:cNvPr id="20" name="Picture 19"/>
          <p:cNvPicPr>
            <a:picLocks noChangeAspect="1"/>
          </p:cNvPicPr>
          <p:nvPr/>
        </p:nvPicPr>
        <p:blipFill>
          <a:blip r:embed="rId6"/>
          <a:stretch>
            <a:fillRect/>
          </a:stretch>
        </p:blipFill>
        <p:spPr>
          <a:xfrm>
            <a:off x="1751012" y="1491501"/>
            <a:ext cx="8763000" cy="533859"/>
          </a:xfrm>
          <a:prstGeom prst="rect">
            <a:avLst/>
          </a:prstGeom>
        </p:spPr>
      </p:pic>
      <p:sp>
        <p:nvSpPr>
          <p:cNvPr id="16" name="Rectangle 15"/>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22" name="Title 3"/>
          <p:cNvSpPr txBox="1">
            <a:spLocks/>
          </p:cNvSpPr>
          <p:nvPr/>
        </p:nvSpPr>
        <p:spPr>
          <a:xfrm>
            <a:off x="1587" y="884510"/>
            <a:ext cx="12188825" cy="554008"/>
          </a:xfrm>
          <a:prstGeom prst="rect">
            <a:avLst/>
          </a:prstGeom>
        </p:spPr>
        <p:txBody>
          <a:bodyPr vert="horz" lIns="91440" tIns="45720" rIns="91440" bIns="45720" rtlCol="0" anchor="ctr">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Share of global gdp</a:t>
            </a:r>
          </a:p>
        </p:txBody>
      </p:sp>
      <p:sp>
        <p:nvSpPr>
          <p:cNvPr id="2" name="Slide Number Placeholder 1"/>
          <p:cNvSpPr>
            <a:spLocks noGrp="1"/>
          </p:cNvSpPr>
          <p:nvPr>
            <p:ph type="sldNum" sz="quarter" idx="4"/>
          </p:nvPr>
        </p:nvSpPr>
        <p:spPr/>
        <p:txBody>
          <a:bodyPr/>
          <a:lstStyle/>
          <a:p>
            <a:fld id="{F36C87F6-986D-49E6-AF40-1B3A1EE8064D}" type="slidenum">
              <a:rPr lang="en-GB" smtClean="0"/>
              <a:pPr/>
              <a:t>6</a:t>
            </a:fld>
            <a:endParaRPr lang="en-GB" dirty="0"/>
          </a:p>
        </p:txBody>
      </p:sp>
      <p:sp>
        <p:nvSpPr>
          <p:cNvPr id="3" name="Footer Placeholder 2"/>
          <p:cNvSpPr>
            <a:spLocks noGrp="1"/>
          </p:cNvSpPr>
          <p:nvPr>
            <p:ph type="ftr" sz="quarter" idx="3"/>
          </p:nvPr>
        </p:nvSpPr>
        <p:spPr>
          <a:xfrm>
            <a:off x="150812" y="6584888"/>
            <a:ext cx="11049000" cy="120712"/>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060704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60</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UNESCO: leading sdg4 implementation and monitoring</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pic>
        <p:nvPicPr>
          <p:cNvPr id="8" name="Picture 7"/>
          <p:cNvPicPr>
            <a:picLocks noChangeAspect="1"/>
          </p:cNvPicPr>
          <p:nvPr/>
        </p:nvPicPr>
        <p:blipFill>
          <a:blip r:embed="rId2"/>
          <a:stretch>
            <a:fillRect/>
          </a:stretch>
        </p:blipFill>
        <p:spPr>
          <a:xfrm>
            <a:off x="1267644" y="1806368"/>
            <a:ext cx="5798628" cy="4357590"/>
          </a:xfrm>
          <a:prstGeom prst="rect">
            <a:avLst/>
          </a:prstGeom>
        </p:spPr>
      </p:pic>
      <p:graphicFrame>
        <p:nvGraphicFramePr>
          <p:cNvPr id="9" name="Diagram 8"/>
          <p:cNvGraphicFramePr/>
          <p:nvPr>
            <p:extLst>
              <p:ext uri="{D42A27DB-BD31-4B8C-83A1-F6EECF244321}">
                <p14:modId xmlns:p14="http://schemas.microsoft.com/office/powerpoint/2010/main" val="30216259"/>
              </p:ext>
            </p:extLst>
          </p:nvPr>
        </p:nvGraphicFramePr>
        <p:xfrm>
          <a:off x="5281039" y="1676400"/>
          <a:ext cx="4509316" cy="1296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ext uri="{D42A27DB-BD31-4B8C-83A1-F6EECF244321}">
                <p14:modId xmlns:p14="http://schemas.microsoft.com/office/powerpoint/2010/main" val="3529991641"/>
              </p:ext>
            </p:extLst>
          </p:nvPr>
        </p:nvGraphicFramePr>
        <p:xfrm>
          <a:off x="5372100" y="3218753"/>
          <a:ext cx="4608512" cy="13494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Diagram 10"/>
          <p:cNvGraphicFramePr/>
          <p:nvPr>
            <p:extLst>
              <p:ext uri="{D42A27DB-BD31-4B8C-83A1-F6EECF244321}">
                <p14:modId xmlns:p14="http://schemas.microsoft.com/office/powerpoint/2010/main" val="2906146765"/>
              </p:ext>
            </p:extLst>
          </p:nvPr>
        </p:nvGraphicFramePr>
        <p:xfrm>
          <a:off x="5372100" y="4974720"/>
          <a:ext cx="4536504" cy="118923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 name="Footer Placeholder 1"/>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171998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61</a:t>
            </a:fld>
            <a:endParaRPr lang="en-GB" dirty="0"/>
          </a:p>
        </p:txBody>
      </p:sp>
      <p:sp>
        <p:nvSpPr>
          <p:cNvPr id="6" name="Title 1"/>
          <p:cNvSpPr txBox="1">
            <a:spLocks/>
          </p:cNvSpPr>
          <p:nvPr/>
        </p:nvSpPr>
        <p:spPr>
          <a:xfrm>
            <a:off x="989012" y="533400"/>
            <a:ext cx="10591800" cy="838200"/>
          </a:xfrm>
          <a:prstGeom prst="rect">
            <a:avLst/>
          </a:prstGeom>
        </p:spPr>
        <p:txBody>
          <a:bodyPr vert="horz" lIns="91440" tIns="45720" rIns="91440" bIns="45720" rtlCol="0" anchor="b">
            <a:normAutofit fontScale="975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Leading and coordinating sdg4 implementation</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graphicFrame>
        <p:nvGraphicFramePr>
          <p:cNvPr id="2" name="Table 1"/>
          <p:cNvGraphicFramePr>
            <a:graphicFrameLocks noGrp="1"/>
          </p:cNvGraphicFramePr>
          <p:nvPr>
            <p:extLst>
              <p:ext uri="{D42A27DB-BD31-4B8C-83A1-F6EECF244321}">
                <p14:modId xmlns:p14="http://schemas.microsoft.com/office/powerpoint/2010/main" val="3696928482"/>
              </p:ext>
            </p:extLst>
          </p:nvPr>
        </p:nvGraphicFramePr>
        <p:xfrm>
          <a:off x="992042" y="1841610"/>
          <a:ext cx="9979172" cy="4693920"/>
        </p:xfrm>
        <a:graphic>
          <a:graphicData uri="http://schemas.openxmlformats.org/drawingml/2006/table">
            <a:tbl>
              <a:tblPr>
                <a:tableStyleId>{21E4AEA4-8DFA-4A89-87EB-49C32662AFE0}</a:tableStyleId>
              </a:tblPr>
              <a:tblGrid>
                <a:gridCol w="1164326">
                  <a:extLst>
                    <a:ext uri="{9D8B030D-6E8A-4147-A177-3AD203B41FA5}">
                      <a16:colId xmlns:a16="http://schemas.microsoft.com/office/drawing/2014/main" val="2536163394"/>
                    </a:ext>
                  </a:extLst>
                </a:gridCol>
                <a:gridCol w="5080695">
                  <a:extLst>
                    <a:ext uri="{9D8B030D-6E8A-4147-A177-3AD203B41FA5}">
                      <a16:colId xmlns:a16="http://schemas.microsoft.com/office/drawing/2014/main" val="3771934158"/>
                    </a:ext>
                  </a:extLst>
                </a:gridCol>
                <a:gridCol w="3734151">
                  <a:extLst>
                    <a:ext uri="{9D8B030D-6E8A-4147-A177-3AD203B41FA5}">
                      <a16:colId xmlns:a16="http://schemas.microsoft.com/office/drawing/2014/main" val="3790948209"/>
                    </a:ext>
                  </a:extLst>
                </a:gridCol>
              </a:tblGrid>
              <a:tr h="415794">
                <a:tc>
                  <a:txBody>
                    <a:bodyPr/>
                    <a:lstStyle/>
                    <a:p>
                      <a:pPr marL="0" marR="0" algn="l">
                        <a:spcBef>
                          <a:spcPts val="0"/>
                        </a:spcBef>
                        <a:spcAft>
                          <a:spcPts val="0"/>
                        </a:spcAft>
                      </a:pPr>
                      <a:r>
                        <a:rPr lang="en-US" sz="1400" b="1" kern="0">
                          <a:effectLst/>
                        </a:rPr>
                        <a:t>Region</a:t>
                      </a:r>
                      <a:endParaRPr lang="en-US" sz="1400" b="1" kern="10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spcBef>
                          <a:spcPts val="0"/>
                        </a:spcBef>
                        <a:spcAft>
                          <a:spcPts val="0"/>
                        </a:spcAft>
                      </a:pPr>
                      <a:r>
                        <a:rPr lang="en-US" sz="1400" b="1" kern="0">
                          <a:effectLst/>
                        </a:rPr>
                        <a:t>Countries that held/planned SDG4 meetings</a:t>
                      </a:r>
                      <a:endParaRPr lang="en-US" sz="1400" b="1" kern="10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n-US" sz="1400" b="1" kern="0" dirty="0">
                          <a:effectLst/>
                        </a:rPr>
                        <a:t>Countries that made changes in ED policies and plans to incorporate SDG4</a:t>
                      </a:r>
                      <a:endParaRPr lang="en-US" sz="1400" b="1" kern="100" dirty="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3801431"/>
                  </a:ext>
                </a:extLst>
              </a:tr>
              <a:tr h="2078971">
                <a:tc>
                  <a:txBody>
                    <a:bodyPr/>
                    <a:lstStyle/>
                    <a:p>
                      <a:pPr marL="0" marR="0" algn="l">
                        <a:spcBef>
                          <a:spcPts val="0"/>
                        </a:spcBef>
                        <a:spcAft>
                          <a:spcPts val="0"/>
                        </a:spcAft>
                      </a:pPr>
                      <a:r>
                        <a:rPr lang="en-US" sz="1400" b="1" kern="0">
                          <a:effectLst/>
                        </a:rPr>
                        <a:t>Asia and the Pacific</a:t>
                      </a:r>
                      <a:endParaRPr lang="en-US" sz="1400" b="1" kern="10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spcBef>
                          <a:spcPts val="0"/>
                        </a:spcBef>
                        <a:spcAft>
                          <a:spcPts val="0"/>
                        </a:spcAft>
                      </a:pPr>
                      <a:r>
                        <a:rPr lang="en-US" sz="1400" kern="0" dirty="0">
                          <a:effectLst/>
                        </a:rPr>
                        <a:t>&lt;Held&gt;</a:t>
                      </a:r>
                      <a:endParaRPr lang="en-US" sz="1400" kern="100" dirty="0">
                        <a:effectLst/>
                      </a:endParaRPr>
                    </a:p>
                    <a:p>
                      <a:pPr marL="0" marR="0" algn="l">
                        <a:spcBef>
                          <a:spcPts val="0"/>
                        </a:spcBef>
                        <a:spcAft>
                          <a:spcPts val="0"/>
                        </a:spcAft>
                      </a:pPr>
                      <a:r>
                        <a:rPr lang="en-US" sz="1400" kern="0" dirty="0">
                          <a:effectLst/>
                        </a:rPr>
                        <a:t>Bangladesh, Bhutan, China, Cook Islands, Fiji, Micronesia, India, Iran, Kyrgyzstan, Lao PDR, Nepal, Pakistan, Palau, Tajikistan, Thailand, Turkmenistan, Uzbekistan</a:t>
                      </a:r>
                      <a:endParaRPr lang="en-US" sz="1400" kern="100" dirty="0">
                        <a:effectLst/>
                      </a:endParaRPr>
                    </a:p>
                    <a:p>
                      <a:pPr marL="0" marR="0" algn="l">
                        <a:spcBef>
                          <a:spcPts val="0"/>
                        </a:spcBef>
                        <a:spcAft>
                          <a:spcPts val="0"/>
                        </a:spcAft>
                      </a:pPr>
                      <a:r>
                        <a:rPr lang="en-US" sz="1400" kern="0" dirty="0">
                          <a:effectLst/>
                        </a:rPr>
                        <a:t> </a:t>
                      </a:r>
                      <a:endParaRPr lang="en-US" sz="1400" kern="100" dirty="0">
                        <a:effectLst/>
                      </a:endParaRPr>
                    </a:p>
                    <a:p>
                      <a:pPr marL="0" marR="0" algn="l">
                        <a:spcBef>
                          <a:spcPts val="0"/>
                        </a:spcBef>
                        <a:spcAft>
                          <a:spcPts val="0"/>
                        </a:spcAft>
                      </a:pPr>
                      <a:r>
                        <a:rPr lang="en-US" sz="1400" kern="0" dirty="0">
                          <a:effectLst/>
                        </a:rPr>
                        <a:t>&lt;Planned&gt;</a:t>
                      </a:r>
                      <a:endParaRPr lang="en-US" sz="1400" kern="100" dirty="0">
                        <a:effectLst/>
                      </a:endParaRPr>
                    </a:p>
                    <a:p>
                      <a:pPr marL="0" marR="0" algn="l">
                        <a:spcBef>
                          <a:spcPts val="0"/>
                        </a:spcBef>
                        <a:spcAft>
                          <a:spcPts val="0"/>
                        </a:spcAft>
                      </a:pPr>
                      <a:r>
                        <a:rPr lang="en-US" sz="1400" kern="0" dirty="0">
                          <a:effectLst/>
                        </a:rPr>
                        <a:t>Afghanistan, Cambodia, DPRK, Indonesia, Japan, Kazakhstan, Malaysia, Maldives, Mongolia, Myanmar, Nauru, Papua New Guinea, Samoa, Sri Lanka, Timor-Leste, Tonga, Tuvalu, </a:t>
                      </a:r>
                      <a:r>
                        <a:rPr lang="en-US" sz="1400" b="1" kern="0" dirty="0">
                          <a:solidFill>
                            <a:srgbClr val="FF0000"/>
                          </a:solidFill>
                          <a:effectLst/>
                        </a:rPr>
                        <a:t>Viet Nam</a:t>
                      </a:r>
                      <a:endParaRPr lang="en-US" sz="1400" b="1" kern="100" dirty="0">
                        <a:solidFill>
                          <a:srgbClr val="FF0000"/>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spcBef>
                          <a:spcPts val="0"/>
                        </a:spcBef>
                        <a:spcAft>
                          <a:spcPts val="0"/>
                        </a:spcAft>
                      </a:pPr>
                      <a:r>
                        <a:rPr lang="en-US" sz="1400" kern="0" dirty="0">
                          <a:effectLst/>
                        </a:rPr>
                        <a:t>Bangladesh, China, Cook Island, DPRK, Micronesia, Indonesia, Kyrgyzstan, Lao PDR, Maldives, Mongolia, Myanmar, Nauru, Nepal, Papua New Guinea, Tajikistan, Turkmenistan, Tuvalu</a:t>
                      </a:r>
                      <a:endParaRPr lang="en-US" sz="1400" kern="100" dirty="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0437060"/>
                  </a:ext>
                </a:extLst>
              </a:tr>
              <a:tr h="1907165">
                <a:tc>
                  <a:txBody>
                    <a:bodyPr/>
                    <a:lstStyle/>
                    <a:p>
                      <a:pPr marL="0" marR="0" algn="l">
                        <a:spcBef>
                          <a:spcPts val="0"/>
                        </a:spcBef>
                        <a:spcAft>
                          <a:spcPts val="0"/>
                        </a:spcAft>
                      </a:pPr>
                      <a:r>
                        <a:rPr lang="en-US" sz="1400" b="1" kern="0" dirty="0">
                          <a:effectLst/>
                        </a:rPr>
                        <a:t>Europe and North America</a:t>
                      </a:r>
                      <a:endParaRPr lang="en-US" sz="1400" b="1" kern="100" dirty="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spcBef>
                          <a:spcPts val="0"/>
                        </a:spcBef>
                        <a:spcAft>
                          <a:spcPts val="0"/>
                        </a:spcAft>
                      </a:pPr>
                      <a:r>
                        <a:rPr lang="en-US" sz="1400" kern="0" dirty="0">
                          <a:effectLst/>
                        </a:rPr>
                        <a:t>&lt;Held&gt;</a:t>
                      </a:r>
                      <a:endParaRPr lang="en-US" sz="1400" kern="100" dirty="0">
                        <a:effectLst/>
                      </a:endParaRPr>
                    </a:p>
                    <a:p>
                      <a:pPr marL="0" marR="0" algn="l">
                        <a:spcBef>
                          <a:spcPts val="0"/>
                        </a:spcBef>
                        <a:spcAft>
                          <a:spcPts val="0"/>
                        </a:spcAft>
                      </a:pPr>
                      <a:r>
                        <a:rPr lang="en-US" sz="1400" kern="0" dirty="0">
                          <a:effectLst/>
                        </a:rPr>
                        <a:t>Andorra, Armenia, Belgium, Canada, Czech Republic, Denmark, Estonia, Finland, France, Germany, Georgia, Hungary, Iceland, Ireland, Latvia, Netherlands, Norway, Portugal, Russian Federation, Serbia, Slovakia, Slovenia, Spain, Sweden, Switzerland, Ukraine, United Kingdom, USA</a:t>
                      </a:r>
                      <a:endParaRPr lang="en-US" sz="1400" kern="100" dirty="0">
                        <a:effectLst/>
                      </a:endParaRPr>
                    </a:p>
                    <a:p>
                      <a:pPr marL="0" marR="0" algn="l">
                        <a:spcBef>
                          <a:spcPts val="0"/>
                        </a:spcBef>
                        <a:spcAft>
                          <a:spcPts val="0"/>
                        </a:spcAft>
                      </a:pPr>
                      <a:r>
                        <a:rPr lang="en-US" sz="1400" kern="0" dirty="0">
                          <a:effectLst/>
                        </a:rPr>
                        <a:t> </a:t>
                      </a:r>
                      <a:endParaRPr lang="en-US" sz="1400" kern="100" dirty="0">
                        <a:effectLst/>
                      </a:endParaRPr>
                    </a:p>
                    <a:p>
                      <a:pPr marL="0" marR="0" algn="l">
                        <a:spcBef>
                          <a:spcPts val="0"/>
                        </a:spcBef>
                        <a:spcAft>
                          <a:spcPts val="0"/>
                        </a:spcAft>
                      </a:pPr>
                      <a:r>
                        <a:rPr lang="en-US" sz="1400" kern="0" dirty="0">
                          <a:effectLst/>
                        </a:rPr>
                        <a:t>&lt;Planned&gt;</a:t>
                      </a:r>
                      <a:endParaRPr lang="en-US" sz="1400" kern="100" dirty="0">
                        <a:effectLst/>
                      </a:endParaRPr>
                    </a:p>
                    <a:p>
                      <a:pPr marL="0" marR="0" algn="l">
                        <a:spcBef>
                          <a:spcPts val="0"/>
                        </a:spcBef>
                        <a:spcAft>
                          <a:spcPts val="0"/>
                        </a:spcAft>
                      </a:pPr>
                      <a:r>
                        <a:rPr lang="en-US" sz="1400" kern="0" dirty="0">
                          <a:effectLst/>
                        </a:rPr>
                        <a:t>None</a:t>
                      </a:r>
                      <a:endParaRPr lang="en-US" sz="1400" kern="100" dirty="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en-US" sz="1400" kern="0" dirty="0">
                          <a:effectLst/>
                        </a:rPr>
                        <a:t> </a:t>
                      </a:r>
                      <a:endParaRPr lang="en-US" sz="1400" kern="100" dirty="0">
                        <a:effectLst/>
                        <a:latin typeface="Century" panose="02040604050505020304" pitchFamily="18" charset="0"/>
                        <a:ea typeface="MS Mincho"/>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2084245"/>
                  </a:ext>
                </a:extLst>
              </a:tr>
            </a:tbl>
          </a:graphicData>
        </a:graphic>
      </p:graphicFrame>
      <p:sp>
        <p:nvSpPr>
          <p:cNvPr id="3" name="TextBox 2"/>
          <p:cNvSpPr txBox="1"/>
          <p:nvPr/>
        </p:nvSpPr>
        <p:spPr>
          <a:xfrm>
            <a:off x="989012" y="1447800"/>
            <a:ext cx="7391400" cy="369332"/>
          </a:xfrm>
          <a:prstGeom prst="rect">
            <a:avLst/>
          </a:prstGeom>
          <a:noFill/>
        </p:spPr>
        <p:txBody>
          <a:bodyPr wrap="square" rtlCol="0">
            <a:spAutoFit/>
          </a:bodyPr>
          <a:lstStyle/>
          <a:p>
            <a:pPr>
              <a:lnSpc>
                <a:spcPct val="90000"/>
              </a:lnSpc>
            </a:pPr>
            <a:r>
              <a:rPr lang="en-US" sz="2000" b="1" dirty="0"/>
              <a:t>SDG4 follow-up by country, as of 15 March 2017</a:t>
            </a:r>
          </a:p>
        </p:txBody>
      </p:sp>
      <p:sp>
        <p:nvSpPr>
          <p:cNvPr id="8" name="Footer Placeholder 7"/>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8026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62</a:t>
            </a:fld>
            <a:endParaRPr lang="en-GB" dirty="0"/>
          </a:p>
        </p:txBody>
      </p:sp>
      <p:sp>
        <p:nvSpPr>
          <p:cNvPr id="6" name="Title 1"/>
          <p:cNvSpPr txBox="1">
            <a:spLocks/>
          </p:cNvSpPr>
          <p:nvPr/>
        </p:nvSpPr>
        <p:spPr>
          <a:xfrm>
            <a:off x="989012" y="533400"/>
            <a:ext cx="10591800" cy="838200"/>
          </a:xfrm>
          <a:prstGeom prst="rect">
            <a:avLst/>
          </a:prstGeom>
        </p:spPr>
        <p:txBody>
          <a:bodyPr vert="horz" lIns="91440" tIns="45720" rIns="91440" bIns="45720" rtlCol="0" anchor="b">
            <a:normAutofit fontScale="975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err="1">
                <a:solidFill>
                  <a:srgbClr val="0096E6"/>
                </a:solidFill>
              </a:rPr>
              <a:t>Asia-pacific</a:t>
            </a:r>
            <a:r>
              <a:rPr lang="en-US" sz="3200" b="1" dirty="0">
                <a:solidFill>
                  <a:srgbClr val="0096E6"/>
                </a:solidFill>
              </a:rPr>
              <a:t> regional coordination for sdg4</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8" name="Rectangle 7"/>
          <p:cNvSpPr/>
          <p:nvPr/>
        </p:nvSpPr>
        <p:spPr>
          <a:xfrm>
            <a:off x="989012" y="1636817"/>
            <a:ext cx="10287000" cy="5386090"/>
          </a:xfrm>
          <a:prstGeom prst="rect">
            <a:avLst/>
          </a:prstGeom>
        </p:spPr>
        <p:txBody>
          <a:bodyPr wrap="square">
            <a:spAutoFit/>
          </a:bodyPr>
          <a:lstStyle/>
          <a:p>
            <a:pPr fontAlgn="auto">
              <a:spcBef>
                <a:spcPts val="0"/>
              </a:spcBef>
              <a:spcAft>
                <a:spcPts val="0"/>
              </a:spcAft>
              <a:defRPr/>
            </a:pPr>
            <a:r>
              <a:rPr lang="en-GB" b="1" dirty="0"/>
              <a:t>1. The Regional Thematic Working Group (TWG) on Education 2030+</a:t>
            </a:r>
          </a:p>
          <a:p>
            <a:pPr marL="342900" indent="-342900" fontAlgn="auto">
              <a:spcBef>
                <a:spcPts val="0"/>
              </a:spcBef>
              <a:spcAft>
                <a:spcPts val="0"/>
              </a:spcAft>
              <a:buFontTx/>
              <a:buChar char="-"/>
              <a:defRPr/>
            </a:pPr>
            <a:r>
              <a:rPr lang="en-GB" dirty="0"/>
              <a:t>Co-led by UNESCO and UNICEF </a:t>
            </a:r>
          </a:p>
          <a:p>
            <a:pPr marL="342900" indent="-342900" fontAlgn="auto">
              <a:spcBef>
                <a:spcPts val="0"/>
              </a:spcBef>
              <a:spcAft>
                <a:spcPts val="0"/>
              </a:spcAft>
              <a:buFontTx/>
              <a:buChar char="-"/>
              <a:defRPr/>
            </a:pPr>
            <a:r>
              <a:rPr lang="en-GB" dirty="0"/>
              <a:t>Members: SDG4 Co-convenors, UN agencies, sub-regional bodies, NGOs/CSOs, regional networks &amp; partnerships</a:t>
            </a:r>
          </a:p>
          <a:p>
            <a:pPr marL="342900" indent="-342900" fontAlgn="auto">
              <a:spcBef>
                <a:spcPts val="0"/>
              </a:spcBef>
              <a:spcAft>
                <a:spcPts val="0"/>
              </a:spcAft>
              <a:buFontTx/>
              <a:buChar char="-"/>
              <a:defRPr/>
            </a:pPr>
            <a:r>
              <a:rPr lang="en-GB" dirty="0"/>
              <a:t>Purpose: to coordinate advocacy, technical support for and monitoring of progress in SDG4 in the regional countries.</a:t>
            </a:r>
          </a:p>
          <a:p>
            <a:pPr fontAlgn="auto">
              <a:spcBef>
                <a:spcPts val="0"/>
              </a:spcBef>
              <a:spcAft>
                <a:spcPts val="0"/>
              </a:spcAft>
              <a:defRPr/>
            </a:pPr>
            <a:endParaRPr lang="en-GB" dirty="0"/>
          </a:p>
          <a:p>
            <a:pPr fontAlgn="auto">
              <a:spcBef>
                <a:spcPts val="0"/>
              </a:spcBef>
              <a:spcAft>
                <a:spcPts val="0"/>
              </a:spcAft>
              <a:defRPr/>
            </a:pPr>
            <a:r>
              <a:rPr lang="en-GB" b="1" dirty="0"/>
              <a:t>2. The regional network of National Coordinators of SDG4 </a:t>
            </a:r>
          </a:p>
          <a:p>
            <a:pPr marL="342900" indent="-342900" fontAlgn="auto">
              <a:spcBef>
                <a:spcPts val="0"/>
              </a:spcBef>
              <a:spcAft>
                <a:spcPts val="0"/>
              </a:spcAft>
              <a:buFontTx/>
              <a:buChar char="-"/>
              <a:defRPr/>
            </a:pPr>
            <a:r>
              <a:rPr lang="en-GB" dirty="0"/>
              <a:t>Launched at the 2</a:t>
            </a:r>
            <a:r>
              <a:rPr lang="en-GB" baseline="30000" dirty="0"/>
              <a:t>nd</a:t>
            </a:r>
            <a:r>
              <a:rPr lang="en-GB" dirty="0"/>
              <a:t> APMED 16-18 Nov 2016)</a:t>
            </a:r>
          </a:p>
          <a:p>
            <a:pPr marL="342900" indent="-342900" fontAlgn="auto">
              <a:spcBef>
                <a:spcPts val="0"/>
              </a:spcBef>
              <a:spcAft>
                <a:spcPts val="0"/>
              </a:spcAft>
              <a:buFontTx/>
              <a:buChar char="-"/>
              <a:defRPr/>
            </a:pPr>
            <a:r>
              <a:rPr lang="en-GB" dirty="0"/>
              <a:t>Network members: National coordinators of SDG4, etc. </a:t>
            </a:r>
          </a:p>
          <a:p>
            <a:pPr marL="342900" indent="-342900" fontAlgn="auto">
              <a:spcBef>
                <a:spcPts val="0"/>
              </a:spcBef>
              <a:spcAft>
                <a:spcPts val="0"/>
              </a:spcAft>
              <a:buFontTx/>
              <a:buChar char="-"/>
              <a:defRPr/>
            </a:pPr>
            <a:r>
              <a:rPr lang="en-GB" dirty="0"/>
              <a:t>Purpose: to share and exchange experiences on effectively implementing and monitoring  SDG4</a:t>
            </a:r>
          </a:p>
          <a:p>
            <a:pPr fontAlgn="auto">
              <a:spcBef>
                <a:spcPts val="0"/>
              </a:spcBef>
              <a:spcAft>
                <a:spcPts val="0"/>
              </a:spcAft>
              <a:defRPr/>
            </a:pPr>
            <a:endParaRPr lang="en-GB" dirty="0"/>
          </a:p>
          <a:p>
            <a:r>
              <a:rPr lang="en-GB" b="1" dirty="0"/>
              <a:t>3. </a:t>
            </a:r>
            <a:r>
              <a:rPr lang="en-US" dirty="0"/>
              <a:t>3</a:t>
            </a:r>
            <a:r>
              <a:rPr lang="en-US" baseline="30000" dirty="0"/>
              <a:t>rd</a:t>
            </a:r>
            <a:r>
              <a:rPr lang="en-US" dirty="0"/>
              <a:t> </a:t>
            </a:r>
            <a:r>
              <a:rPr lang="en-US" b="1" dirty="0">
                <a:solidFill>
                  <a:srgbClr val="C00000"/>
                </a:solidFill>
              </a:rPr>
              <a:t>Regional Consultation (APMED2030-III) </a:t>
            </a:r>
            <a:r>
              <a:rPr lang="en-US" dirty="0"/>
              <a:t>in 2017</a:t>
            </a:r>
          </a:p>
          <a:p>
            <a:pPr marL="342900" indent="-342900" fontAlgn="auto">
              <a:spcBef>
                <a:spcPts val="0"/>
              </a:spcBef>
              <a:spcAft>
                <a:spcPts val="0"/>
              </a:spcAft>
              <a:buFontTx/>
              <a:buChar char="-"/>
              <a:defRPr/>
            </a:pPr>
            <a:r>
              <a:rPr lang="en-GB" dirty="0"/>
              <a:t>Thematic focus: Target 4.7</a:t>
            </a:r>
          </a:p>
          <a:p>
            <a:pPr marL="342900" indent="-342900" fontAlgn="auto">
              <a:spcBef>
                <a:spcPts val="0"/>
              </a:spcBef>
              <a:spcAft>
                <a:spcPts val="0"/>
              </a:spcAft>
              <a:buFontTx/>
              <a:buChar char="-"/>
              <a:defRPr/>
            </a:pPr>
            <a:r>
              <a:rPr lang="en-GB" dirty="0"/>
              <a:t>To be co-organized with MGIEP</a:t>
            </a:r>
          </a:p>
          <a:p>
            <a:pPr marL="342900" indent="-342900" fontAlgn="auto">
              <a:spcBef>
                <a:spcPts val="0"/>
              </a:spcBef>
              <a:spcAft>
                <a:spcPts val="0"/>
              </a:spcAft>
              <a:buFontTx/>
              <a:buChar char="-"/>
              <a:defRPr/>
            </a:pPr>
            <a:r>
              <a:rPr lang="en-GB" dirty="0"/>
              <a:t>Finalization of the regional SDG4 framework with roadmap &amp; monitoring framework</a:t>
            </a:r>
          </a:p>
          <a:p>
            <a:endParaRPr lang="en-US" sz="2000" dirty="0"/>
          </a:p>
          <a:p>
            <a:pPr fontAlgn="auto">
              <a:spcBef>
                <a:spcPts val="0"/>
              </a:spcBef>
              <a:spcAft>
                <a:spcPts val="0"/>
              </a:spcAft>
              <a:defRPr/>
            </a:pPr>
            <a:endParaRPr lang="en-GB" dirty="0"/>
          </a:p>
        </p:txBody>
      </p:sp>
      <p:sp>
        <p:nvSpPr>
          <p:cNvPr id="2" name="Footer Placeholder 1"/>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892221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63</a:t>
            </a:fld>
            <a:endParaRPr lang="en-GB" dirty="0"/>
          </a:p>
        </p:txBody>
      </p:sp>
      <p:sp>
        <p:nvSpPr>
          <p:cNvPr id="6" name="Title 1"/>
          <p:cNvSpPr txBox="1">
            <a:spLocks/>
          </p:cNvSpPr>
          <p:nvPr/>
        </p:nvSpPr>
        <p:spPr>
          <a:xfrm>
            <a:off x="989012" y="685800"/>
            <a:ext cx="10591800" cy="838200"/>
          </a:xfrm>
          <a:prstGeom prst="rect">
            <a:avLst/>
          </a:prstGeom>
        </p:spPr>
        <p:txBody>
          <a:bodyPr vert="horz" lIns="91440" tIns="45720" rIns="91440" bIns="45720" rtlCol="0" anchor="b">
            <a:normAutofit fontScale="9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Regional milestones for the proposed “roadmap”</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graphicFrame>
        <p:nvGraphicFramePr>
          <p:cNvPr id="9" name="Diagram 8"/>
          <p:cNvGraphicFramePr/>
          <p:nvPr>
            <p:extLst>
              <p:ext uri="{D42A27DB-BD31-4B8C-83A1-F6EECF244321}">
                <p14:modId xmlns:p14="http://schemas.microsoft.com/office/powerpoint/2010/main" val="426211684"/>
              </p:ext>
            </p:extLst>
          </p:nvPr>
        </p:nvGraphicFramePr>
        <p:xfrm>
          <a:off x="5281039" y="1676400"/>
          <a:ext cx="4509316"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extLst>
              <p:ext uri="{D42A27DB-BD31-4B8C-83A1-F6EECF244321}">
                <p14:modId xmlns:p14="http://schemas.microsoft.com/office/powerpoint/2010/main" val="2087805161"/>
              </p:ext>
            </p:extLst>
          </p:nvPr>
        </p:nvGraphicFramePr>
        <p:xfrm>
          <a:off x="5372100" y="4974720"/>
          <a:ext cx="4536504" cy="11892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Content Placeholder 4"/>
          <p:cNvSpPr>
            <a:spLocks noGrp="1"/>
          </p:cNvSpPr>
          <p:nvPr>
            <p:ph sz="half" idx="1"/>
          </p:nvPr>
        </p:nvSpPr>
        <p:spPr>
          <a:xfrm>
            <a:off x="690824" y="1751339"/>
            <a:ext cx="5113324" cy="4925144"/>
          </a:xfrm>
        </p:spPr>
        <p:txBody>
          <a:bodyPr>
            <a:normAutofit fontScale="25000" lnSpcReduction="20000"/>
          </a:bodyPr>
          <a:lstStyle/>
          <a:p>
            <a:pPr marL="0" indent="0">
              <a:buNone/>
              <a:tabLst>
                <a:tab pos="277360" algn="l"/>
              </a:tabLst>
            </a:pPr>
            <a:r>
              <a:rPr lang="en-US" sz="9600" spc="115" dirty="0">
                <a:latin typeface="Calibri" panose="020F0502020204030204" pitchFamily="34" charset="0"/>
                <a:cs typeface="Calibri" panose="020F0502020204030204" pitchFamily="34" charset="0"/>
              </a:rPr>
              <a:t>2</a:t>
            </a:r>
            <a:r>
              <a:rPr lang="en-US" sz="9600" spc="207" dirty="0">
                <a:latin typeface="Calibri" panose="020F0502020204030204" pitchFamily="34" charset="0"/>
                <a:cs typeface="Calibri" panose="020F0502020204030204" pitchFamily="34" charset="0"/>
              </a:rPr>
              <a:t>0</a:t>
            </a:r>
            <a:r>
              <a:rPr lang="en-US" sz="9600" spc="-119" dirty="0">
                <a:latin typeface="Calibri" panose="020F0502020204030204" pitchFamily="34" charset="0"/>
                <a:cs typeface="Calibri" panose="020F0502020204030204" pitchFamily="34" charset="0"/>
              </a:rPr>
              <a:t>1</a:t>
            </a:r>
            <a:r>
              <a:rPr lang="en-US" sz="9600" spc="132" dirty="0">
                <a:latin typeface="Calibri" panose="020F0502020204030204" pitchFamily="34" charset="0"/>
                <a:cs typeface="Calibri" panose="020F0502020204030204" pitchFamily="34" charset="0"/>
              </a:rPr>
              <a:t>9:</a:t>
            </a:r>
            <a:r>
              <a:rPr lang="en-US" sz="9600" dirty="0">
                <a:latin typeface="Calibri" panose="020F0502020204030204" pitchFamily="34" charset="0"/>
                <a:cs typeface="Calibri" panose="020F0502020204030204" pitchFamily="34" charset="0"/>
              </a:rPr>
              <a:t> </a:t>
            </a:r>
          </a:p>
          <a:p>
            <a:pPr>
              <a:buFont typeface="Wingdings" panose="05000000000000000000" pitchFamily="2" charset="2"/>
              <a:buChar char="Ø"/>
              <a:tabLst>
                <a:tab pos="277360" algn="l"/>
              </a:tabLst>
            </a:pPr>
            <a:r>
              <a:rPr lang="en-US" sz="8000" spc="-31" dirty="0">
                <a:solidFill>
                  <a:srgbClr val="646B85"/>
                </a:solidFill>
                <a:latin typeface="Calibri" panose="020F0502020204030204" pitchFamily="34" charset="0"/>
                <a:cs typeface="Calibri" panose="020F0502020204030204" pitchFamily="34" charset="0"/>
              </a:rPr>
              <a:t>C</a:t>
            </a:r>
            <a:r>
              <a:rPr lang="en-US" sz="8000" spc="44" dirty="0">
                <a:solidFill>
                  <a:srgbClr val="646B85"/>
                </a:solidFill>
                <a:latin typeface="Calibri" panose="020F0502020204030204" pitchFamily="34" charset="0"/>
                <a:cs typeface="Calibri" panose="020F0502020204030204" pitchFamily="34" charset="0"/>
              </a:rPr>
              <a:t>o</a:t>
            </a:r>
            <a:r>
              <a:rPr lang="en-US" sz="8000" spc="159" dirty="0">
                <a:solidFill>
                  <a:srgbClr val="646B85"/>
                </a:solidFill>
                <a:latin typeface="Calibri" panose="020F0502020204030204" pitchFamily="34" charset="0"/>
                <a:cs typeface="Calibri" panose="020F0502020204030204" pitchFamily="34" charset="0"/>
              </a:rPr>
              <a:t>m</a:t>
            </a:r>
            <a:r>
              <a:rPr lang="en-US" sz="8000" spc="97" dirty="0">
                <a:solidFill>
                  <a:srgbClr val="646B85"/>
                </a:solidFill>
                <a:latin typeface="Calibri" panose="020F0502020204030204" pitchFamily="34" charset="0"/>
                <a:cs typeface="Calibri" panose="020F0502020204030204" pitchFamily="34" charset="0"/>
              </a:rPr>
              <a:t>p</a:t>
            </a:r>
            <a:r>
              <a:rPr lang="en-US" sz="8000" dirty="0">
                <a:solidFill>
                  <a:srgbClr val="646B85"/>
                </a:solidFill>
                <a:latin typeface="Calibri" panose="020F0502020204030204" pitchFamily="34" charset="0"/>
                <a:cs typeface="Calibri" panose="020F0502020204030204" pitchFamily="34" charset="0"/>
              </a:rPr>
              <a:t>l</a:t>
            </a:r>
            <a:r>
              <a:rPr lang="en-US" sz="8000" spc="66" dirty="0">
                <a:solidFill>
                  <a:srgbClr val="646B85"/>
                </a:solidFill>
                <a:latin typeface="Calibri" panose="020F0502020204030204" pitchFamily="34" charset="0"/>
                <a:cs typeface="Calibri" panose="020F0502020204030204" pitchFamily="34" charset="0"/>
              </a:rPr>
              <a:t>e</a:t>
            </a:r>
            <a:r>
              <a:rPr lang="en-US" sz="8000" spc="88" dirty="0">
                <a:solidFill>
                  <a:srgbClr val="646B85"/>
                </a:solidFill>
                <a:latin typeface="Calibri" panose="020F0502020204030204" pitchFamily="34" charset="0"/>
                <a:cs typeface="Calibri" panose="020F0502020204030204" pitchFamily="34" charset="0"/>
              </a:rPr>
              <a:t>t</a:t>
            </a:r>
            <a:r>
              <a:rPr lang="en-US" sz="8000" spc="13" dirty="0">
                <a:solidFill>
                  <a:srgbClr val="646B85"/>
                </a:solidFill>
                <a:latin typeface="Calibri" panose="020F0502020204030204" pitchFamily="34" charset="0"/>
                <a:cs typeface="Calibri" panose="020F0502020204030204" pitchFamily="34" charset="0"/>
              </a:rPr>
              <a:t>i</a:t>
            </a:r>
            <a:r>
              <a:rPr lang="en-US" sz="8000" spc="57" dirty="0">
                <a:solidFill>
                  <a:srgbClr val="646B85"/>
                </a:solidFill>
                <a:latin typeface="Calibri" panose="020F0502020204030204" pitchFamily="34" charset="0"/>
                <a:cs typeface="Calibri" panose="020F0502020204030204" pitchFamily="34" charset="0"/>
              </a:rPr>
              <a:t>o</a:t>
            </a:r>
            <a:r>
              <a:rPr lang="en-US" sz="8000" spc="128" dirty="0">
                <a:solidFill>
                  <a:srgbClr val="646B85"/>
                </a:solidFill>
                <a:latin typeface="Calibri" panose="020F0502020204030204" pitchFamily="34" charset="0"/>
                <a:cs typeface="Calibri" panose="020F0502020204030204" pitchFamily="34" charset="0"/>
              </a:rPr>
              <a:t>n </a:t>
            </a:r>
            <a:r>
              <a:rPr lang="en-US" sz="8000" spc="-44" dirty="0">
                <a:solidFill>
                  <a:srgbClr val="646B85"/>
                </a:solidFill>
                <a:latin typeface="Calibri" panose="020F0502020204030204" pitchFamily="34" charset="0"/>
                <a:cs typeface="Calibri" panose="020F0502020204030204" pitchFamily="34" charset="0"/>
              </a:rPr>
              <a:t> </a:t>
            </a:r>
            <a:r>
              <a:rPr lang="en-US" sz="8000" spc="44" dirty="0">
                <a:solidFill>
                  <a:srgbClr val="646B85"/>
                </a:solidFill>
                <a:latin typeface="Calibri" panose="020F0502020204030204" pitchFamily="34" charset="0"/>
                <a:cs typeface="Calibri" panose="020F0502020204030204" pitchFamily="34" charset="0"/>
              </a:rPr>
              <a:t>o</a:t>
            </a:r>
            <a:r>
              <a:rPr lang="en-US" sz="8000" spc="-18" dirty="0">
                <a:solidFill>
                  <a:srgbClr val="646B85"/>
                </a:solidFill>
                <a:latin typeface="Calibri" panose="020F0502020204030204" pitchFamily="34" charset="0"/>
                <a:cs typeface="Calibri" panose="020F0502020204030204" pitchFamily="34" charset="0"/>
              </a:rPr>
              <a:t>f</a:t>
            </a:r>
            <a:r>
              <a:rPr lang="en-US" sz="8000" spc="-9" dirty="0">
                <a:solidFill>
                  <a:srgbClr val="646B85"/>
                </a:solidFill>
                <a:latin typeface="Calibri" panose="020F0502020204030204" pitchFamily="34" charset="0"/>
                <a:cs typeface="Calibri" panose="020F0502020204030204" pitchFamily="34" charset="0"/>
              </a:rPr>
              <a:t> </a:t>
            </a:r>
            <a:r>
              <a:rPr lang="en-US" sz="8000" spc="93" dirty="0">
                <a:solidFill>
                  <a:srgbClr val="646B85"/>
                </a:solidFill>
                <a:latin typeface="Calibri" panose="020F0502020204030204" pitchFamily="34" charset="0"/>
                <a:cs typeface="Calibri" panose="020F0502020204030204" pitchFamily="34" charset="0"/>
              </a:rPr>
              <a:t>a</a:t>
            </a:r>
            <a:r>
              <a:rPr lang="en-US" sz="8000" spc="97" dirty="0">
                <a:solidFill>
                  <a:srgbClr val="646B85"/>
                </a:solidFill>
                <a:latin typeface="Calibri" panose="020F0502020204030204" pitchFamily="34" charset="0"/>
                <a:cs typeface="Calibri" panose="020F0502020204030204" pitchFamily="34" charset="0"/>
              </a:rPr>
              <a:t>t</a:t>
            </a:r>
            <a:r>
              <a:rPr lang="en-US" sz="8000" spc="-35" dirty="0">
                <a:solidFill>
                  <a:srgbClr val="646B85"/>
                </a:solidFill>
                <a:latin typeface="Calibri" panose="020F0502020204030204" pitchFamily="34" charset="0"/>
                <a:cs typeface="Calibri" panose="020F0502020204030204" pitchFamily="34" charset="0"/>
              </a:rPr>
              <a:t> </a:t>
            </a:r>
            <a:r>
              <a:rPr lang="en-US" sz="8000" dirty="0">
                <a:solidFill>
                  <a:srgbClr val="646B85"/>
                </a:solidFill>
                <a:latin typeface="Calibri" panose="020F0502020204030204" pitchFamily="34" charset="0"/>
                <a:cs typeface="Calibri" panose="020F0502020204030204" pitchFamily="34" charset="0"/>
              </a:rPr>
              <a:t>l</a:t>
            </a:r>
            <a:r>
              <a:rPr lang="en-US" sz="8000" spc="66" dirty="0">
                <a:solidFill>
                  <a:srgbClr val="646B85"/>
                </a:solidFill>
                <a:latin typeface="Calibri" panose="020F0502020204030204" pitchFamily="34" charset="0"/>
                <a:cs typeface="Calibri" panose="020F0502020204030204" pitchFamily="34" charset="0"/>
              </a:rPr>
              <a:t>e</a:t>
            </a:r>
            <a:r>
              <a:rPr lang="en-US" sz="8000" spc="79" dirty="0">
                <a:solidFill>
                  <a:srgbClr val="646B85"/>
                </a:solidFill>
                <a:latin typeface="Calibri" panose="020F0502020204030204" pitchFamily="34" charset="0"/>
                <a:cs typeface="Calibri" panose="020F0502020204030204" pitchFamily="34" charset="0"/>
              </a:rPr>
              <a:t>a</a:t>
            </a:r>
            <a:r>
              <a:rPr lang="en-US" sz="8000" spc="71" dirty="0">
                <a:solidFill>
                  <a:srgbClr val="646B85"/>
                </a:solidFill>
                <a:latin typeface="Calibri" panose="020F0502020204030204" pitchFamily="34" charset="0"/>
                <a:cs typeface="Calibri" panose="020F0502020204030204" pitchFamily="34" charset="0"/>
              </a:rPr>
              <a:t>s</a:t>
            </a:r>
            <a:r>
              <a:rPr lang="en-US" sz="8000" spc="97" dirty="0">
                <a:solidFill>
                  <a:srgbClr val="646B85"/>
                </a:solidFill>
                <a:latin typeface="Calibri" panose="020F0502020204030204" pitchFamily="34" charset="0"/>
                <a:cs typeface="Calibri" panose="020F0502020204030204" pitchFamily="34" charset="0"/>
              </a:rPr>
              <a:t>t</a:t>
            </a:r>
            <a:r>
              <a:rPr lang="en-US" sz="8000" spc="-53" dirty="0">
                <a:solidFill>
                  <a:srgbClr val="646B85"/>
                </a:solidFill>
                <a:latin typeface="Calibri" panose="020F0502020204030204" pitchFamily="34" charset="0"/>
                <a:cs typeface="Calibri" panose="020F0502020204030204" pitchFamily="34" charset="0"/>
              </a:rPr>
              <a:t> </a:t>
            </a:r>
            <a:r>
              <a:rPr lang="en-US" sz="8000" spc="57" dirty="0">
                <a:solidFill>
                  <a:srgbClr val="646B85"/>
                </a:solidFill>
                <a:latin typeface="Calibri" panose="020F0502020204030204" pitchFamily="34" charset="0"/>
                <a:cs typeface="Calibri" panose="020F0502020204030204" pitchFamily="34" charset="0"/>
              </a:rPr>
              <a:t>o</a:t>
            </a:r>
            <a:r>
              <a:rPr lang="en-US" sz="8000" spc="128" dirty="0">
                <a:solidFill>
                  <a:srgbClr val="646B85"/>
                </a:solidFill>
                <a:latin typeface="Calibri" panose="020F0502020204030204" pitchFamily="34" charset="0"/>
                <a:cs typeface="Calibri" panose="020F0502020204030204" pitchFamily="34" charset="0"/>
              </a:rPr>
              <a:t>n</a:t>
            </a:r>
            <a:r>
              <a:rPr lang="en-US" sz="8000" spc="57" dirty="0">
                <a:solidFill>
                  <a:srgbClr val="646B85"/>
                </a:solidFill>
                <a:latin typeface="Calibri" panose="020F0502020204030204" pitchFamily="34" charset="0"/>
                <a:cs typeface="Calibri" panose="020F0502020204030204" pitchFamily="34" charset="0"/>
              </a:rPr>
              <a:t>e</a:t>
            </a:r>
            <a:r>
              <a:rPr lang="en-US" sz="8000" spc="-4" dirty="0">
                <a:solidFill>
                  <a:srgbClr val="646B85"/>
                </a:solidFill>
                <a:latin typeface="Calibri" panose="020F0502020204030204" pitchFamily="34" charset="0"/>
                <a:cs typeface="Calibri" panose="020F0502020204030204" pitchFamily="34" charset="0"/>
              </a:rPr>
              <a:t> </a:t>
            </a:r>
            <a:r>
              <a:rPr lang="en-US" sz="8000" spc="128" dirty="0">
                <a:solidFill>
                  <a:srgbClr val="646B85"/>
                </a:solidFill>
                <a:latin typeface="Calibri" panose="020F0502020204030204" pitchFamily="34" charset="0"/>
                <a:cs typeface="Calibri" panose="020F0502020204030204" pitchFamily="34" charset="0"/>
              </a:rPr>
              <a:t>n</a:t>
            </a:r>
            <a:r>
              <a:rPr lang="en-US" sz="8000" spc="93" dirty="0">
                <a:solidFill>
                  <a:srgbClr val="646B85"/>
                </a:solidFill>
                <a:latin typeface="Calibri" panose="020F0502020204030204" pitchFamily="34" charset="0"/>
                <a:cs typeface="Calibri" panose="020F0502020204030204" pitchFamily="34" charset="0"/>
              </a:rPr>
              <a:t>a</a:t>
            </a:r>
            <a:r>
              <a:rPr lang="en-US" sz="8000" spc="101" dirty="0">
                <a:solidFill>
                  <a:srgbClr val="646B85"/>
                </a:solidFill>
                <a:latin typeface="Calibri" panose="020F0502020204030204" pitchFamily="34" charset="0"/>
                <a:cs typeface="Calibri" panose="020F0502020204030204" pitchFamily="34" charset="0"/>
              </a:rPr>
              <a:t>t</a:t>
            </a:r>
            <a:r>
              <a:rPr lang="en-US" sz="8000" spc="13" dirty="0">
                <a:solidFill>
                  <a:srgbClr val="646B85"/>
                </a:solidFill>
                <a:latin typeface="Calibri" panose="020F0502020204030204" pitchFamily="34" charset="0"/>
                <a:cs typeface="Calibri" panose="020F0502020204030204" pitchFamily="34" charset="0"/>
              </a:rPr>
              <a:t>i</a:t>
            </a:r>
            <a:r>
              <a:rPr lang="en-US" sz="8000" spc="44" dirty="0">
                <a:solidFill>
                  <a:srgbClr val="646B85"/>
                </a:solidFill>
                <a:latin typeface="Calibri" panose="020F0502020204030204" pitchFamily="34" charset="0"/>
                <a:cs typeface="Calibri" panose="020F0502020204030204" pitchFamily="34" charset="0"/>
              </a:rPr>
              <a:t>o</a:t>
            </a:r>
            <a:r>
              <a:rPr lang="en-US" sz="8000" spc="141" dirty="0">
                <a:solidFill>
                  <a:srgbClr val="646B85"/>
                </a:solidFill>
                <a:latin typeface="Calibri" panose="020F0502020204030204" pitchFamily="34" charset="0"/>
                <a:cs typeface="Calibri" panose="020F0502020204030204" pitchFamily="34" charset="0"/>
              </a:rPr>
              <a:t>n</a:t>
            </a:r>
            <a:r>
              <a:rPr lang="en-US" sz="8000" spc="79" dirty="0">
                <a:solidFill>
                  <a:srgbClr val="646B85"/>
                </a:solidFill>
                <a:latin typeface="Calibri" panose="020F0502020204030204" pitchFamily="34" charset="0"/>
                <a:cs typeface="Calibri" panose="020F0502020204030204" pitchFamily="34" charset="0"/>
              </a:rPr>
              <a:t>a</a:t>
            </a:r>
            <a:r>
              <a:rPr lang="en-US" sz="8000" spc="9" dirty="0">
                <a:solidFill>
                  <a:srgbClr val="646B85"/>
                </a:solidFill>
                <a:latin typeface="Calibri" panose="020F0502020204030204" pitchFamily="34" charset="0"/>
                <a:cs typeface="Calibri" panose="020F0502020204030204" pitchFamily="34" charset="0"/>
              </a:rPr>
              <a:t>l</a:t>
            </a:r>
            <a:r>
              <a:rPr lang="en-US" sz="8000" spc="-53" dirty="0">
                <a:solidFill>
                  <a:srgbClr val="646B85"/>
                </a:solidFill>
                <a:latin typeface="Calibri" panose="020F0502020204030204" pitchFamily="34" charset="0"/>
                <a:cs typeface="Calibri" panose="020F0502020204030204" pitchFamily="34" charset="0"/>
              </a:rPr>
              <a:t> </a:t>
            </a:r>
            <a:r>
              <a:rPr lang="en-US" sz="8000" spc="57" dirty="0">
                <a:solidFill>
                  <a:srgbClr val="646B85"/>
                </a:solidFill>
                <a:latin typeface="Calibri" panose="020F0502020204030204" pitchFamily="34" charset="0"/>
                <a:cs typeface="Calibri" panose="020F0502020204030204" pitchFamily="34" charset="0"/>
              </a:rPr>
              <a:t>s</a:t>
            </a:r>
            <a:r>
              <a:rPr lang="en-US" sz="8000" spc="53" dirty="0">
                <a:solidFill>
                  <a:srgbClr val="646B85"/>
                </a:solidFill>
                <a:latin typeface="Calibri" panose="020F0502020204030204" pitchFamily="34" charset="0"/>
                <a:cs typeface="Calibri" panose="020F0502020204030204" pitchFamily="34" charset="0"/>
              </a:rPr>
              <a:t>k</a:t>
            </a:r>
            <a:r>
              <a:rPr lang="en-US" sz="8000" spc="13" dirty="0">
                <a:solidFill>
                  <a:srgbClr val="646B85"/>
                </a:solidFill>
                <a:latin typeface="Calibri" panose="020F0502020204030204" pitchFamily="34" charset="0"/>
                <a:cs typeface="Calibri" panose="020F0502020204030204" pitchFamily="34" charset="0"/>
              </a:rPr>
              <a:t>i</a:t>
            </a:r>
            <a:r>
              <a:rPr lang="en-US" sz="8000" dirty="0">
                <a:solidFill>
                  <a:srgbClr val="646B85"/>
                </a:solidFill>
                <a:latin typeface="Calibri" panose="020F0502020204030204" pitchFamily="34" charset="0"/>
                <a:cs typeface="Calibri" panose="020F0502020204030204" pitchFamily="34" charset="0"/>
              </a:rPr>
              <a:t>l</a:t>
            </a:r>
            <a:r>
              <a:rPr lang="en-US" sz="8000" spc="13" dirty="0">
                <a:solidFill>
                  <a:srgbClr val="646B85"/>
                </a:solidFill>
                <a:latin typeface="Calibri" panose="020F0502020204030204" pitchFamily="34" charset="0"/>
                <a:cs typeface="Calibri" panose="020F0502020204030204" pitchFamily="34" charset="0"/>
              </a:rPr>
              <a:t>l</a:t>
            </a:r>
            <a:r>
              <a:rPr lang="en-US" sz="8000" spc="62" dirty="0">
                <a:solidFill>
                  <a:srgbClr val="646B85"/>
                </a:solidFill>
                <a:latin typeface="Calibri" panose="020F0502020204030204" pitchFamily="34" charset="0"/>
                <a:cs typeface="Calibri" panose="020F0502020204030204" pitchFamily="34" charset="0"/>
              </a:rPr>
              <a:t>s</a:t>
            </a:r>
            <a:r>
              <a:rPr lang="en-US" sz="8000" spc="-31" dirty="0">
                <a:solidFill>
                  <a:srgbClr val="646B85"/>
                </a:solidFill>
                <a:latin typeface="Calibri" panose="020F0502020204030204" pitchFamily="34" charset="0"/>
                <a:cs typeface="Calibri" panose="020F0502020204030204" pitchFamily="34" charset="0"/>
              </a:rPr>
              <a:t> </a:t>
            </a:r>
            <a:r>
              <a:rPr lang="en-US" sz="8000" spc="93" dirty="0">
                <a:solidFill>
                  <a:srgbClr val="646B85"/>
                </a:solidFill>
                <a:latin typeface="Calibri" panose="020F0502020204030204" pitchFamily="34" charset="0"/>
                <a:cs typeface="Calibri" panose="020F0502020204030204" pitchFamily="34" charset="0"/>
              </a:rPr>
              <a:t>a</a:t>
            </a:r>
            <a:r>
              <a:rPr lang="en-US" sz="8000" spc="57" dirty="0">
                <a:solidFill>
                  <a:srgbClr val="646B85"/>
                </a:solidFill>
                <a:latin typeface="Calibri" panose="020F0502020204030204" pitchFamily="34" charset="0"/>
                <a:cs typeface="Calibri" panose="020F0502020204030204" pitchFamily="34" charset="0"/>
              </a:rPr>
              <a:t>s</a:t>
            </a:r>
            <a:r>
              <a:rPr lang="en-US" sz="8000" spc="71" dirty="0">
                <a:solidFill>
                  <a:srgbClr val="646B85"/>
                </a:solidFill>
                <a:latin typeface="Calibri" panose="020F0502020204030204" pitchFamily="34" charset="0"/>
                <a:cs typeface="Calibri" panose="020F0502020204030204" pitchFamily="34" charset="0"/>
              </a:rPr>
              <a:t>s</a:t>
            </a:r>
            <a:r>
              <a:rPr lang="en-US" sz="8000" spc="53" dirty="0">
                <a:solidFill>
                  <a:srgbClr val="646B85"/>
                </a:solidFill>
                <a:latin typeface="Calibri" panose="020F0502020204030204" pitchFamily="34" charset="0"/>
                <a:cs typeface="Calibri" panose="020F0502020204030204" pitchFamily="34" charset="0"/>
              </a:rPr>
              <a:t>e</a:t>
            </a:r>
            <a:r>
              <a:rPr lang="en-US" sz="8000" spc="71" dirty="0">
                <a:solidFill>
                  <a:srgbClr val="646B85"/>
                </a:solidFill>
                <a:latin typeface="Calibri" panose="020F0502020204030204" pitchFamily="34" charset="0"/>
                <a:cs typeface="Calibri" panose="020F0502020204030204" pitchFamily="34" charset="0"/>
              </a:rPr>
              <a:t>s</a:t>
            </a:r>
            <a:r>
              <a:rPr lang="en-US" sz="8000" spc="57" dirty="0">
                <a:solidFill>
                  <a:srgbClr val="646B85"/>
                </a:solidFill>
                <a:latin typeface="Calibri" panose="020F0502020204030204" pitchFamily="34" charset="0"/>
                <a:cs typeface="Calibri" panose="020F0502020204030204" pitchFamily="34" charset="0"/>
              </a:rPr>
              <a:t>s</a:t>
            </a:r>
            <a:r>
              <a:rPr lang="en-US" sz="8000" spc="146" dirty="0">
                <a:solidFill>
                  <a:srgbClr val="646B85"/>
                </a:solidFill>
                <a:latin typeface="Calibri" panose="020F0502020204030204" pitchFamily="34" charset="0"/>
                <a:cs typeface="Calibri" panose="020F0502020204030204" pitchFamily="34" charset="0"/>
              </a:rPr>
              <a:t>m</a:t>
            </a:r>
            <a:r>
              <a:rPr lang="en-US" sz="8000" spc="53" dirty="0">
                <a:solidFill>
                  <a:srgbClr val="646B85"/>
                </a:solidFill>
                <a:latin typeface="Calibri" panose="020F0502020204030204" pitchFamily="34" charset="0"/>
                <a:cs typeface="Calibri" panose="020F0502020204030204" pitchFamily="34" charset="0"/>
              </a:rPr>
              <a:t>e</a:t>
            </a:r>
            <a:r>
              <a:rPr lang="en-US" sz="8000" spc="128" dirty="0">
                <a:solidFill>
                  <a:srgbClr val="646B85"/>
                </a:solidFill>
                <a:latin typeface="Calibri" panose="020F0502020204030204" pitchFamily="34" charset="0"/>
                <a:cs typeface="Calibri" panose="020F0502020204030204" pitchFamily="34" charset="0"/>
              </a:rPr>
              <a:t>n</a:t>
            </a:r>
            <a:r>
              <a:rPr lang="en-US" sz="8000" spc="97" dirty="0">
                <a:solidFill>
                  <a:srgbClr val="646B85"/>
                </a:solidFill>
                <a:latin typeface="Calibri" panose="020F0502020204030204" pitchFamily="34" charset="0"/>
                <a:cs typeface="Calibri" panose="020F0502020204030204" pitchFamily="34" charset="0"/>
              </a:rPr>
              <a:t>t</a:t>
            </a:r>
            <a:r>
              <a:rPr lang="en-US" sz="8000" spc="-22" dirty="0">
                <a:solidFill>
                  <a:srgbClr val="646B85"/>
                </a:solidFill>
                <a:latin typeface="Calibri" panose="020F0502020204030204" pitchFamily="34" charset="0"/>
                <a:cs typeface="Calibri" panose="020F0502020204030204" pitchFamily="34" charset="0"/>
              </a:rPr>
              <a:t> </a:t>
            </a:r>
            <a:r>
              <a:rPr lang="en-US" sz="8000" spc="97" dirty="0" err="1">
                <a:solidFill>
                  <a:srgbClr val="646B85"/>
                </a:solidFill>
                <a:latin typeface="Calibri" panose="020F0502020204030204" pitchFamily="34" charset="0"/>
                <a:cs typeface="Calibri" panose="020F0502020204030204" pitchFamily="34" charset="0"/>
              </a:rPr>
              <a:t>p</a:t>
            </a:r>
            <a:r>
              <a:rPr lang="en-US" sz="8000" spc="110" dirty="0" err="1">
                <a:solidFill>
                  <a:srgbClr val="646B85"/>
                </a:solidFill>
                <a:latin typeface="Calibri" panose="020F0502020204030204" pitchFamily="34" charset="0"/>
                <a:cs typeface="Calibri" panose="020F0502020204030204" pitchFamily="34" charset="0"/>
              </a:rPr>
              <a:t>r</a:t>
            </a:r>
            <a:r>
              <a:rPr lang="en-US" sz="8000" spc="57" dirty="0" err="1">
                <a:solidFill>
                  <a:srgbClr val="646B85"/>
                </a:solidFill>
                <a:latin typeface="Calibri" panose="020F0502020204030204" pitchFamily="34" charset="0"/>
                <a:cs typeface="Calibri" panose="020F0502020204030204" pitchFamily="34" charset="0"/>
              </a:rPr>
              <a:t>o</a:t>
            </a:r>
            <a:r>
              <a:rPr lang="en-US" sz="8000" dirty="0" err="1">
                <a:solidFill>
                  <a:srgbClr val="646B85"/>
                </a:solidFill>
                <a:latin typeface="Calibri" panose="020F0502020204030204" pitchFamily="34" charset="0"/>
                <a:cs typeface="Calibri" panose="020F0502020204030204" pitchFamily="34" charset="0"/>
              </a:rPr>
              <a:t>g</a:t>
            </a:r>
            <a:r>
              <a:rPr lang="en-US" sz="8000" spc="110" dirty="0" err="1">
                <a:solidFill>
                  <a:srgbClr val="646B85"/>
                </a:solidFill>
                <a:latin typeface="Calibri" panose="020F0502020204030204" pitchFamily="34" charset="0"/>
                <a:cs typeface="Calibri" panose="020F0502020204030204" pitchFamily="34" charset="0"/>
              </a:rPr>
              <a:t>r</a:t>
            </a:r>
            <a:r>
              <a:rPr lang="en-US" sz="8000" spc="79" dirty="0" err="1">
                <a:solidFill>
                  <a:srgbClr val="646B85"/>
                </a:solidFill>
                <a:latin typeface="Calibri" panose="020F0502020204030204" pitchFamily="34" charset="0"/>
                <a:cs typeface="Calibri" panose="020F0502020204030204" pitchFamily="34" charset="0"/>
              </a:rPr>
              <a:t>a</a:t>
            </a:r>
            <a:r>
              <a:rPr lang="en-US" sz="8000" spc="146" dirty="0" err="1">
                <a:solidFill>
                  <a:srgbClr val="646B85"/>
                </a:solidFill>
                <a:latin typeface="Calibri" panose="020F0502020204030204" pitchFamily="34" charset="0"/>
                <a:cs typeface="Calibri" panose="020F0502020204030204" pitchFamily="34" charset="0"/>
              </a:rPr>
              <a:t>mm</a:t>
            </a:r>
            <a:r>
              <a:rPr lang="en-US" sz="8000" spc="57" dirty="0" err="1">
                <a:solidFill>
                  <a:srgbClr val="646B85"/>
                </a:solidFill>
                <a:latin typeface="Calibri" panose="020F0502020204030204" pitchFamily="34" charset="0"/>
                <a:cs typeface="Calibri" panose="020F0502020204030204" pitchFamily="34" charset="0"/>
              </a:rPr>
              <a:t>e</a:t>
            </a:r>
            <a:endParaRPr lang="en-US" sz="8000" dirty="0">
              <a:latin typeface="Calibri" panose="020F0502020204030204" pitchFamily="34" charset="0"/>
              <a:cs typeface="Calibri" panose="020F0502020204030204" pitchFamily="34" charset="0"/>
            </a:endParaRPr>
          </a:p>
          <a:p>
            <a:pPr>
              <a:buFont typeface="Wingdings" panose="05000000000000000000" pitchFamily="2" charset="2"/>
              <a:buChar char="Ø"/>
              <a:tabLst>
                <a:tab pos="277360" algn="l"/>
              </a:tabLst>
            </a:pPr>
            <a:r>
              <a:rPr lang="en-US" sz="8000" spc="-9" dirty="0">
                <a:solidFill>
                  <a:srgbClr val="FF0000"/>
                </a:solidFill>
                <a:latin typeface="Calibri" panose="020F0502020204030204" pitchFamily="34" charset="0"/>
                <a:cs typeface="Calibri" panose="020F0502020204030204" pitchFamily="34" charset="0"/>
              </a:rPr>
              <a:t>G</a:t>
            </a:r>
            <a:r>
              <a:rPr lang="en-US" sz="8000" spc="13" dirty="0">
                <a:solidFill>
                  <a:srgbClr val="FF0000"/>
                </a:solidFill>
                <a:latin typeface="Calibri" panose="020F0502020204030204" pitchFamily="34" charset="0"/>
                <a:cs typeface="Calibri" panose="020F0502020204030204" pitchFamily="34" charset="0"/>
              </a:rPr>
              <a:t>l</a:t>
            </a:r>
            <a:r>
              <a:rPr lang="en-US" sz="8000" spc="44" dirty="0">
                <a:solidFill>
                  <a:srgbClr val="FF0000"/>
                </a:solidFill>
                <a:latin typeface="Calibri" panose="020F0502020204030204" pitchFamily="34" charset="0"/>
                <a:cs typeface="Calibri" panose="020F0502020204030204" pitchFamily="34" charset="0"/>
              </a:rPr>
              <a:t>o</a:t>
            </a:r>
            <a:r>
              <a:rPr lang="en-US" sz="8000" spc="84" dirty="0">
                <a:solidFill>
                  <a:srgbClr val="FF0000"/>
                </a:solidFill>
                <a:latin typeface="Calibri" panose="020F0502020204030204" pitchFamily="34" charset="0"/>
                <a:cs typeface="Calibri" panose="020F0502020204030204" pitchFamily="34" charset="0"/>
              </a:rPr>
              <a:t>b</a:t>
            </a:r>
            <a:r>
              <a:rPr lang="en-US" sz="8000" spc="93" dirty="0">
                <a:solidFill>
                  <a:srgbClr val="FF0000"/>
                </a:solidFill>
                <a:latin typeface="Calibri" panose="020F0502020204030204" pitchFamily="34" charset="0"/>
                <a:cs typeface="Calibri" panose="020F0502020204030204" pitchFamily="34" charset="0"/>
              </a:rPr>
              <a:t>a</a:t>
            </a:r>
            <a:r>
              <a:rPr lang="en-US" sz="8000" spc="9" dirty="0">
                <a:solidFill>
                  <a:srgbClr val="FF0000"/>
                </a:solidFill>
                <a:latin typeface="Calibri" panose="020F0502020204030204" pitchFamily="34" charset="0"/>
                <a:cs typeface="Calibri" panose="020F0502020204030204" pitchFamily="34" charset="0"/>
              </a:rPr>
              <a:t>l</a:t>
            </a:r>
            <a:r>
              <a:rPr lang="en-US" sz="8000" spc="-40" dirty="0">
                <a:solidFill>
                  <a:srgbClr val="FF0000"/>
                </a:solidFill>
                <a:latin typeface="Calibri" panose="020F0502020204030204" pitchFamily="34" charset="0"/>
                <a:cs typeface="Calibri" panose="020F0502020204030204" pitchFamily="34" charset="0"/>
              </a:rPr>
              <a:t> </a:t>
            </a:r>
            <a:r>
              <a:rPr lang="en-US" sz="8000" spc="71" dirty="0">
                <a:solidFill>
                  <a:srgbClr val="FF0000"/>
                </a:solidFill>
                <a:latin typeface="Calibri" panose="020F0502020204030204" pitchFamily="34" charset="0"/>
                <a:cs typeface="Calibri" panose="020F0502020204030204" pitchFamily="34" charset="0"/>
              </a:rPr>
              <a:t>E</a:t>
            </a:r>
            <a:r>
              <a:rPr lang="en-US" sz="8000" spc="97" dirty="0">
                <a:solidFill>
                  <a:srgbClr val="FF0000"/>
                </a:solidFill>
                <a:latin typeface="Calibri" panose="020F0502020204030204" pitchFamily="34" charset="0"/>
                <a:cs typeface="Calibri" panose="020F0502020204030204" pitchFamily="34" charset="0"/>
              </a:rPr>
              <a:t>du</a:t>
            </a:r>
            <a:r>
              <a:rPr lang="en-US" sz="8000" spc="18" dirty="0">
                <a:solidFill>
                  <a:srgbClr val="FF0000"/>
                </a:solidFill>
                <a:latin typeface="Calibri" panose="020F0502020204030204" pitchFamily="34" charset="0"/>
                <a:cs typeface="Calibri" panose="020F0502020204030204" pitchFamily="34" charset="0"/>
              </a:rPr>
              <a:t>c</a:t>
            </a:r>
            <a:r>
              <a:rPr lang="en-US" sz="8000" spc="79" dirty="0">
                <a:solidFill>
                  <a:srgbClr val="FF0000"/>
                </a:solidFill>
                <a:latin typeface="Calibri" panose="020F0502020204030204" pitchFamily="34" charset="0"/>
                <a:cs typeface="Calibri" panose="020F0502020204030204" pitchFamily="34" charset="0"/>
              </a:rPr>
              <a:t>a</a:t>
            </a:r>
            <a:r>
              <a:rPr lang="en-US" sz="8000" spc="88" dirty="0">
                <a:solidFill>
                  <a:srgbClr val="FF0000"/>
                </a:solidFill>
                <a:latin typeface="Calibri" panose="020F0502020204030204" pitchFamily="34" charset="0"/>
                <a:cs typeface="Calibri" panose="020F0502020204030204" pitchFamily="34" charset="0"/>
              </a:rPr>
              <a:t>t</a:t>
            </a:r>
            <a:r>
              <a:rPr lang="en-US" sz="8000" spc="13" dirty="0">
                <a:solidFill>
                  <a:srgbClr val="FF0000"/>
                </a:solidFill>
                <a:latin typeface="Calibri" panose="020F0502020204030204" pitchFamily="34" charset="0"/>
                <a:cs typeface="Calibri" panose="020F0502020204030204" pitchFamily="34" charset="0"/>
              </a:rPr>
              <a:t>i</a:t>
            </a:r>
            <a:r>
              <a:rPr lang="en-US" sz="8000" spc="57" dirty="0">
                <a:solidFill>
                  <a:srgbClr val="FF0000"/>
                </a:solidFill>
                <a:latin typeface="Calibri" panose="020F0502020204030204" pitchFamily="34" charset="0"/>
                <a:cs typeface="Calibri" panose="020F0502020204030204" pitchFamily="34" charset="0"/>
              </a:rPr>
              <a:t>o</a:t>
            </a:r>
            <a:r>
              <a:rPr lang="en-US" sz="8000" spc="128" dirty="0">
                <a:solidFill>
                  <a:srgbClr val="FF0000"/>
                </a:solidFill>
                <a:latin typeface="Calibri" panose="020F0502020204030204" pitchFamily="34" charset="0"/>
                <a:cs typeface="Calibri" panose="020F0502020204030204" pitchFamily="34" charset="0"/>
              </a:rPr>
              <a:t>n</a:t>
            </a:r>
            <a:r>
              <a:rPr lang="en-US" sz="8000" spc="-44" dirty="0">
                <a:solidFill>
                  <a:srgbClr val="FF0000"/>
                </a:solidFill>
                <a:latin typeface="Calibri" panose="020F0502020204030204" pitchFamily="34" charset="0"/>
                <a:cs typeface="Calibri" panose="020F0502020204030204" pitchFamily="34" charset="0"/>
              </a:rPr>
              <a:t> </a:t>
            </a:r>
            <a:r>
              <a:rPr lang="en-US" sz="8000" spc="84" dirty="0">
                <a:solidFill>
                  <a:srgbClr val="FF0000"/>
                </a:solidFill>
                <a:latin typeface="Calibri" panose="020F0502020204030204" pitchFamily="34" charset="0"/>
                <a:cs typeface="Calibri" panose="020F0502020204030204" pitchFamily="34" charset="0"/>
              </a:rPr>
              <a:t>2</a:t>
            </a:r>
            <a:r>
              <a:rPr lang="en-US" sz="8000" spc="172" dirty="0">
                <a:solidFill>
                  <a:srgbClr val="FF0000"/>
                </a:solidFill>
                <a:latin typeface="Calibri" panose="020F0502020204030204" pitchFamily="34" charset="0"/>
                <a:cs typeface="Calibri" panose="020F0502020204030204" pitchFamily="34" charset="0"/>
              </a:rPr>
              <a:t>0</a:t>
            </a:r>
            <a:r>
              <a:rPr lang="en-US" sz="8000" spc="66" dirty="0">
                <a:solidFill>
                  <a:srgbClr val="FF0000"/>
                </a:solidFill>
                <a:latin typeface="Calibri" panose="020F0502020204030204" pitchFamily="34" charset="0"/>
                <a:cs typeface="Calibri" panose="020F0502020204030204" pitchFamily="34" charset="0"/>
              </a:rPr>
              <a:t>3</a:t>
            </a:r>
            <a:r>
              <a:rPr lang="en-US" sz="8000" spc="163" dirty="0">
                <a:solidFill>
                  <a:srgbClr val="FF0000"/>
                </a:solidFill>
                <a:latin typeface="Calibri" panose="020F0502020204030204" pitchFamily="34" charset="0"/>
                <a:cs typeface="Calibri" panose="020F0502020204030204" pitchFamily="34" charset="0"/>
              </a:rPr>
              <a:t>0</a:t>
            </a:r>
            <a:r>
              <a:rPr lang="en-US" sz="8000" spc="-18" dirty="0">
                <a:solidFill>
                  <a:srgbClr val="FF0000"/>
                </a:solidFill>
                <a:latin typeface="Calibri" panose="020F0502020204030204" pitchFamily="34" charset="0"/>
                <a:cs typeface="Calibri" panose="020F0502020204030204" pitchFamily="34" charset="0"/>
              </a:rPr>
              <a:t> </a:t>
            </a:r>
            <a:r>
              <a:rPr lang="en-US" sz="8000" spc="-13" dirty="0">
                <a:solidFill>
                  <a:srgbClr val="FF0000"/>
                </a:solidFill>
                <a:latin typeface="Calibri" panose="020F0502020204030204" pitchFamily="34" charset="0"/>
                <a:cs typeface="Calibri" panose="020F0502020204030204" pitchFamily="34" charset="0"/>
              </a:rPr>
              <a:t>S</a:t>
            </a:r>
            <a:r>
              <a:rPr lang="en-US" sz="8000" spc="40" dirty="0">
                <a:solidFill>
                  <a:srgbClr val="FF0000"/>
                </a:solidFill>
                <a:latin typeface="Calibri" panose="020F0502020204030204" pitchFamily="34" charset="0"/>
                <a:cs typeface="Calibri" panose="020F0502020204030204" pitchFamily="34" charset="0"/>
              </a:rPr>
              <a:t>D</a:t>
            </a:r>
            <a:r>
              <a:rPr lang="en-US" sz="8000" spc="-9" dirty="0">
                <a:solidFill>
                  <a:srgbClr val="FF0000"/>
                </a:solidFill>
                <a:latin typeface="Calibri" panose="020F0502020204030204" pitchFamily="34" charset="0"/>
                <a:cs typeface="Calibri" panose="020F0502020204030204" pitchFamily="34" charset="0"/>
              </a:rPr>
              <a:t>G</a:t>
            </a:r>
            <a:r>
              <a:rPr lang="en-US" sz="8000" spc="93" dirty="0">
                <a:solidFill>
                  <a:srgbClr val="FF0000"/>
                </a:solidFill>
                <a:latin typeface="Calibri" panose="020F0502020204030204" pitchFamily="34" charset="0"/>
                <a:cs typeface="Calibri" panose="020F0502020204030204" pitchFamily="34" charset="0"/>
              </a:rPr>
              <a:t>4</a:t>
            </a:r>
            <a:r>
              <a:rPr lang="en-US" sz="8000" spc="-9" dirty="0">
                <a:solidFill>
                  <a:srgbClr val="FF0000"/>
                </a:solidFill>
                <a:latin typeface="Calibri" panose="020F0502020204030204" pitchFamily="34" charset="0"/>
                <a:cs typeface="Calibri" panose="020F0502020204030204" pitchFamily="34" charset="0"/>
              </a:rPr>
              <a:t> </a:t>
            </a:r>
            <a:r>
              <a:rPr lang="en-US" sz="8000" spc="146" dirty="0">
                <a:solidFill>
                  <a:srgbClr val="FF0000"/>
                </a:solidFill>
                <a:latin typeface="Calibri" panose="020F0502020204030204" pitchFamily="34" charset="0"/>
                <a:cs typeface="Calibri" panose="020F0502020204030204" pitchFamily="34" charset="0"/>
              </a:rPr>
              <a:t>m</a:t>
            </a:r>
            <a:r>
              <a:rPr lang="en-US" sz="8000" spc="66" dirty="0">
                <a:solidFill>
                  <a:srgbClr val="FF0000"/>
                </a:solidFill>
                <a:latin typeface="Calibri" panose="020F0502020204030204" pitchFamily="34" charset="0"/>
                <a:cs typeface="Calibri" panose="020F0502020204030204" pitchFamily="34" charset="0"/>
              </a:rPr>
              <a:t>e</a:t>
            </a:r>
            <a:r>
              <a:rPr lang="en-US" sz="8000" spc="53" dirty="0">
                <a:solidFill>
                  <a:srgbClr val="FF0000"/>
                </a:solidFill>
                <a:latin typeface="Calibri" panose="020F0502020204030204" pitchFamily="34" charset="0"/>
                <a:cs typeface="Calibri" panose="020F0502020204030204" pitchFamily="34" charset="0"/>
              </a:rPr>
              <a:t>e</a:t>
            </a:r>
            <a:r>
              <a:rPr lang="en-US" sz="8000" spc="101" dirty="0">
                <a:solidFill>
                  <a:srgbClr val="FF0000"/>
                </a:solidFill>
                <a:latin typeface="Calibri" panose="020F0502020204030204" pitchFamily="34" charset="0"/>
                <a:cs typeface="Calibri" panose="020F0502020204030204" pitchFamily="34" charset="0"/>
              </a:rPr>
              <a:t>t</a:t>
            </a:r>
            <a:r>
              <a:rPr lang="en-US" sz="8000" spc="13" dirty="0">
                <a:solidFill>
                  <a:srgbClr val="FF0000"/>
                </a:solidFill>
                <a:latin typeface="Calibri" panose="020F0502020204030204" pitchFamily="34" charset="0"/>
                <a:cs typeface="Calibri" panose="020F0502020204030204" pitchFamily="34" charset="0"/>
              </a:rPr>
              <a:t>i</a:t>
            </a:r>
            <a:r>
              <a:rPr lang="en-US" sz="8000" spc="128" dirty="0">
                <a:solidFill>
                  <a:srgbClr val="FF0000"/>
                </a:solidFill>
                <a:latin typeface="Calibri" panose="020F0502020204030204" pitchFamily="34" charset="0"/>
                <a:cs typeface="Calibri" panose="020F0502020204030204" pitchFamily="34" charset="0"/>
              </a:rPr>
              <a:t>n</a:t>
            </a:r>
            <a:r>
              <a:rPr lang="en-US" sz="8000" spc="13" dirty="0">
                <a:solidFill>
                  <a:srgbClr val="FF0000"/>
                </a:solidFill>
                <a:latin typeface="Calibri" panose="020F0502020204030204" pitchFamily="34" charset="0"/>
                <a:cs typeface="Calibri" panose="020F0502020204030204" pitchFamily="34" charset="0"/>
              </a:rPr>
              <a:t>g</a:t>
            </a:r>
            <a:endParaRPr lang="en-US" sz="8000" dirty="0">
              <a:latin typeface="Calibri" panose="020F0502020204030204" pitchFamily="34" charset="0"/>
              <a:cs typeface="Calibri" panose="020F0502020204030204" pitchFamily="34" charset="0"/>
            </a:endParaRPr>
          </a:p>
          <a:p>
            <a:pPr>
              <a:spcBef>
                <a:spcPts val="26"/>
              </a:spcBef>
              <a:buFont typeface="Wingdings" panose="05000000000000000000" pitchFamily="2" charset="2"/>
              <a:buChar char="v"/>
              <a:tabLst>
                <a:tab pos="277360" algn="l"/>
              </a:tabLst>
            </a:pPr>
            <a:endParaRPr lang="en-US" sz="9600" spc="115" dirty="0">
              <a:latin typeface="Calibri" panose="020F0502020204030204" pitchFamily="34" charset="0"/>
              <a:cs typeface="Calibri" panose="020F0502020204030204" pitchFamily="34" charset="0"/>
            </a:endParaRPr>
          </a:p>
          <a:p>
            <a:pPr marL="0" indent="0">
              <a:spcBef>
                <a:spcPts val="26"/>
              </a:spcBef>
              <a:buNone/>
              <a:tabLst>
                <a:tab pos="277360" algn="l"/>
              </a:tabLst>
            </a:pPr>
            <a:r>
              <a:rPr lang="en-US" sz="9600" spc="115" dirty="0">
                <a:latin typeface="Calibri" panose="020F0502020204030204" pitchFamily="34" charset="0"/>
                <a:cs typeface="Calibri" panose="020F0502020204030204" pitchFamily="34" charset="0"/>
              </a:rPr>
              <a:t>2</a:t>
            </a:r>
            <a:r>
              <a:rPr lang="en-US" sz="9600" spc="207" dirty="0">
                <a:latin typeface="Calibri" panose="020F0502020204030204" pitchFamily="34" charset="0"/>
                <a:cs typeface="Calibri" panose="020F0502020204030204" pitchFamily="34" charset="0"/>
              </a:rPr>
              <a:t>0</a:t>
            </a:r>
            <a:r>
              <a:rPr lang="en-US" sz="9600" spc="115" dirty="0">
                <a:latin typeface="Calibri" panose="020F0502020204030204" pitchFamily="34" charset="0"/>
                <a:cs typeface="Calibri" panose="020F0502020204030204" pitchFamily="34" charset="0"/>
              </a:rPr>
              <a:t>2</a:t>
            </a:r>
            <a:r>
              <a:rPr lang="en-US" sz="9600" spc="216" dirty="0">
                <a:latin typeface="Calibri" panose="020F0502020204030204" pitchFamily="34" charset="0"/>
                <a:cs typeface="Calibri" panose="020F0502020204030204" pitchFamily="34" charset="0"/>
              </a:rPr>
              <a:t>0:</a:t>
            </a:r>
          </a:p>
          <a:p>
            <a:pPr>
              <a:spcBef>
                <a:spcPts val="26"/>
              </a:spcBef>
              <a:buFont typeface="Wingdings" panose="05000000000000000000" pitchFamily="2" charset="2"/>
              <a:buChar char="Ø"/>
              <a:tabLst>
                <a:tab pos="277360" algn="l"/>
              </a:tabLst>
            </a:pPr>
            <a:r>
              <a:rPr lang="en-US" sz="7600" spc="-110" dirty="0">
                <a:solidFill>
                  <a:srgbClr val="646B85"/>
                </a:solidFill>
                <a:latin typeface="Calibri" panose="020F0502020204030204" pitchFamily="34" charset="0"/>
                <a:cs typeface="Calibri" panose="020F0502020204030204" pitchFamily="34" charset="0"/>
              </a:rPr>
              <a:t>1</a:t>
            </a:r>
            <a:r>
              <a:rPr lang="en-US" sz="7600" spc="53" baseline="25252" dirty="0">
                <a:solidFill>
                  <a:srgbClr val="646B85"/>
                </a:solidFill>
                <a:latin typeface="Calibri" panose="020F0502020204030204" pitchFamily="34" charset="0"/>
                <a:cs typeface="Calibri" panose="020F0502020204030204" pitchFamily="34" charset="0"/>
              </a:rPr>
              <a:t>s</a:t>
            </a:r>
            <a:r>
              <a:rPr lang="en-US" sz="7600" spc="92" baseline="25252" dirty="0">
                <a:solidFill>
                  <a:srgbClr val="646B85"/>
                </a:solidFill>
                <a:latin typeface="Calibri" panose="020F0502020204030204" pitchFamily="34" charset="0"/>
                <a:cs typeface="Calibri" panose="020F0502020204030204" pitchFamily="34" charset="0"/>
              </a:rPr>
              <a:t>t </a:t>
            </a:r>
            <a:r>
              <a:rPr lang="en-US" sz="7600" spc="-178" baseline="25252" dirty="0">
                <a:solidFill>
                  <a:srgbClr val="646B85"/>
                </a:solidFill>
                <a:latin typeface="Calibri" panose="020F0502020204030204" pitchFamily="34" charset="0"/>
                <a:cs typeface="Calibri" panose="020F0502020204030204" pitchFamily="34" charset="0"/>
              </a:rPr>
              <a:t> </a:t>
            </a:r>
            <a:r>
              <a:rPr lang="en-US" sz="7600" spc="-13" dirty="0">
                <a:solidFill>
                  <a:srgbClr val="646B85"/>
                </a:solidFill>
                <a:latin typeface="Calibri" panose="020F0502020204030204" pitchFamily="34" charset="0"/>
                <a:cs typeface="Calibri" panose="020F0502020204030204" pitchFamily="34" charset="0"/>
              </a:rPr>
              <a:t>f</a:t>
            </a:r>
            <a:r>
              <a:rPr lang="en-US" sz="7600" spc="13" dirty="0">
                <a:solidFill>
                  <a:srgbClr val="646B85"/>
                </a:solidFill>
                <a:latin typeface="Calibri" panose="020F0502020204030204" pitchFamily="34" charset="0"/>
                <a:cs typeface="Calibri" panose="020F0502020204030204" pitchFamily="34" charset="0"/>
              </a:rPr>
              <a:t>i</a:t>
            </a:r>
            <a:r>
              <a:rPr lang="en-US" sz="7600" spc="-4" dirty="0">
                <a:solidFill>
                  <a:srgbClr val="646B85"/>
                </a:solidFill>
                <a:latin typeface="Calibri" panose="020F0502020204030204" pitchFamily="34" charset="0"/>
                <a:cs typeface="Calibri" panose="020F0502020204030204" pitchFamily="34" charset="0"/>
              </a:rPr>
              <a:t>v</a:t>
            </a:r>
            <a:r>
              <a:rPr lang="en-US" sz="7600" spc="57" dirty="0">
                <a:solidFill>
                  <a:srgbClr val="646B85"/>
                </a:solidFill>
                <a:latin typeface="Calibri" panose="020F0502020204030204" pitchFamily="34" charset="0"/>
                <a:cs typeface="Calibri" panose="020F0502020204030204" pitchFamily="34" charset="0"/>
              </a:rPr>
              <a:t>e</a:t>
            </a:r>
            <a:r>
              <a:rPr lang="en-US" sz="7600" spc="-35" dirty="0">
                <a:solidFill>
                  <a:srgbClr val="646B85"/>
                </a:solidFill>
                <a:latin typeface="Calibri" panose="020F0502020204030204" pitchFamily="34" charset="0"/>
                <a:cs typeface="Calibri" panose="020F0502020204030204" pitchFamily="34" charset="0"/>
              </a:rPr>
              <a:t> </a:t>
            </a:r>
            <a:r>
              <a:rPr lang="en-US" sz="7600" spc="-9" dirty="0">
                <a:solidFill>
                  <a:srgbClr val="646B85"/>
                </a:solidFill>
                <a:latin typeface="Calibri" panose="020F0502020204030204" pitchFamily="34" charset="0"/>
                <a:cs typeface="Calibri" panose="020F0502020204030204" pitchFamily="34" charset="0"/>
              </a:rPr>
              <a:t>y</a:t>
            </a:r>
            <a:r>
              <a:rPr lang="en-US" sz="7600" spc="53" dirty="0">
                <a:solidFill>
                  <a:srgbClr val="646B85"/>
                </a:solidFill>
                <a:latin typeface="Calibri" panose="020F0502020204030204" pitchFamily="34" charset="0"/>
                <a:cs typeface="Calibri" panose="020F0502020204030204" pitchFamily="34" charset="0"/>
              </a:rPr>
              <a:t>e</a:t>
            </a:r>
            <a:r>
              <a:rPr lang="en-US" sz="7600" spc="93" dirty="0">
                <a:solidFill>
                  <a:srgbClr val="646B85"/>
                </a:solidFill>
                <a:latin typeface="Calibri" panose="020F0502020204030204" pitchFamily="34" charset="0"/>
                <a:cs typeface="Calibri" panose="020F0502020204030204" pitchFamily="34" charset="0"/>
              </a:rPr>
              <a:t>a</a:t>
            </a:r>
            <a:r>
              <a:rPr lang="en-US" sz="7600" spc="110" dirty="0">
                <a:solidFill>
                  <a:srgbClr val="646B85"/>
                </a:solidFill>
                <a:latin typeface="Calibri" panose="020F0502020204030204" pitchFamily="34" charset="0"/>
                <a:cs typeface="Calibri" panose="020F0502020204030204" pitchFamily="34" charset="0"/>
              </a:rPr>
              <a:t>r</a:t>
            </a:r>
            <a:r>
              <a:rPr lang="en-US" sz="7600" spc="-44" dirty="0">
                <a:solidFill>
                  <a:srgbClr val="646B85"/>
                </a:solidFill>
                <a:latin typeface="Calibri" panose="020F0502020204030204" pitchFamily="34" charset="0"/>
                <a:cs typeface="Calibri" panose="020F0502020204030204" pitchFamily="34" charset="0"/>
              </a:rPr>
              <a:t> </a:t>
            </a:r>
            <a:r>
              <a:rPr lang="en-US" sz="7600" spc="110" dirty="0">
                <a:solidFill>
                  <a:srgbClr val="646B85"/>
                </a:solidFill>
                <a:latin typeface="Calibri" panose="020F0502020204030204" pitchFamily="34" charset="0"/>
                <a:cs typeface="Calibri" panose="020F0502020204030204" pitchFamily="34" charset="0"/>
              </a:rPr>
              <a:t>r</a:t>
            </a:r>
            <a:r>
              <a:rPr lang="en-US" sz="7600" spc="66" dirty="0">
                <a:solidFill>
                  <a:srgbClr val="646B85"/>
                </a:solidFill>
                <a:latin typeface="Calibri" panose="020F0502020204030204" pitchFamily="34" charset="0"/>
                <a:cs typeface="Calibri" panose="020F0502020204030204" pitchFamily="34" charset="0"/>
              </a:rPr>
              <a:t>e</a:t>
            </a:r>
            <a:r>
              <a:rPr lang="en-US" sz="7600" dirty="0">
                <a:solidFill>
                  <a:srgbClr val="646B85"/>
                </a:solidFill>
                <a:latin typeface="Calibri" panose="020F0502020204030204" pitchFamily="34" charset="0"/>
                <a:cs typeface="Calibri" panose="020F0502020204030204" pitchFamily="34" charset="0"/>
              </a:rPr>
              <a:t>g</a:t>
            </a:r>
            <a:r>
              <a:rPr lang="en-US" sz="7600" spc="26" dirty="0">
                <a:solidFill>
                  <a:srgbClr val="646B85"/>
                </a:solidFill>
                <a:latin typeface="Calibri" panose="020F0502020204030204" pitchFamily="34" charset="0"/>
                <a:cs typeface="Calibri" panose="020F0502020204030204" pitchFamily="34" charset="0"/>
              </a:rPr>
              <a:t>i</a:t>
            </a:r>
            <a:r>
              <a:rPr lang="en-US" sz="7600" spc="44" dirty="0">
                <a:solidFill>
                  <a:srgbClr val="646B85"/>
                </a:solidFill>
                <a:latin typeface="Calibri" panose="020F0502020204030204" pitchFamily="34" charset="0"/>
                <a:cs typeface="Calibri" panose="020F0502020204030204" pitchFamily="34" charset="0"/>
              </a:rPr>
              <a:t>o</a:t>
            </a:r>
            <a:r>
              <a:rPr lang="en-US" sz="7600" spc="141" dirty="0">
                <a:solidFill>
                  <a:srgbClr val="646B85"/>
                </a:solidFill>
                <a:latin typeface="Calibri" panose="020F0502020204030204" pitchFamily="34" charset="0"/>
                <a:cs typeface="Calibri" panose="020F0502020204030204" pitchFamily="34" charset="0"/>
              </a:rPr>
              <a:t>n</a:t>
            </a:r>
            <a:r>
              <a:rPr lang="en-US" sz="7600" spc="79" dirty="0">
                <a:solidFill>
                  <a:srgbClr val="646B85"/>
                </a:solidFill>
                <a:latin typeface="Calibri" panose="020F0502020204030204" pitchFamily="34" charset="0"/>
                <a:cs typeface="Calibri" panose="020F0502020204030204" pitchFamily="34" charset="0"/>
              </a:rPr>
              <a:t>a</a:t>
            </a:r>
            <a:r>
              <a:rPr lang="en-US" sz="7600" spc="9" dirty="0">
                <a:solidFill>
                  <a:srgbClr val="646B85"/>
                </a:solidFill>
                <a:latin typeface="Calibri" panose="020F0502020204030204" pitchFamily="34" charset="0"/>
                <a:cs typeface="Calibri" panose="020F0502020204030204" pitchFamily="34" charset="0"/>
              </a:rPr>
              <a:t>l </a:t>
            </a:r>
            <a:r>
              <a:rPr lang="en-US" sz="7600" spc="-53" dirty="0">
                <a:solidFill>
                  <a:srgbClr val="646B85"/>
                </a:solidFill>
                <a:latin typeface="Calibri" panose="020F0502020204030204" pitchFamily="34" charset="0"/>
                <a:cs typeface="Calibri" panose="020F0502020204030204" pitchFamily="34" charset="0"/>
              </a:rPr>
              <a:t> </a:t>
            </a:r>
            <a:r>
              <a:rPr lang="en-US" sz="7600" spc="110" dirty="0">
                <a:solidFill>
                  <a:srgbClr val="646B85"/>
                </a:solidFill>
                <a:latin typeface="Calibri" panose="020F0502020204030204" pitchFamily="34" charset="0"/>
                <a:cs typeface="Calibri" panose="020F0502020204030204" pitchFamily="34" charset="0"/>
              </a:rPr>
              <a:t>r</a:t>
            </a:r>
            <a:r>
              <a:rPr lang="en-US" sz="7600" spc="66" dirty="0">
                <a:solidFill>
                  <a:srgbClr val="646B85"/>
                </a:solidFill>
                <a:latin typeface="Calibri" panose="020F0502020204030204" pitchFamily="34" charset="0"/>
                <a:cs typeface="Calibri" panose="020F0502020204030204" pitchFamily="34" charset="0"/>
              </a:rPr>
              <a:t>e</a:t>
            </a:r>
            <a:r>
              <a:rPr lang="en-US" sz="7600" spc="-4" dirty="0">
                <a:solidFill>
                  <a:srgbClr val="646B85"/>
                </a:solidFill>
                <a:latin typeface="Calibri" panose="020F0502020204030204" pitchFamily="34" charset="0"/>
                <a:cs typeface="Calibri" panose="020F0502020204030204" pitchFamily="34" charset="0"/>
              </a:rPr>
              <a:t>v</a:t>
            </a:r>
            <a:r>
              <a:rPr lang="en-US" sz="7600" spc="13" dirty="0">
                <a:solidFill>
                  <a:srgbClr val="646B85"/>
                </a:solidFill>
                <a:latin typeface="Calibri" panose="020F0502020204030204" pitchFamily="34" charset="0"/>
                <a:cs typeface="Calibri" panose="020F0502020204030204" pitchFamily="34" charset="0"/>
              </a:rPr>
              <a:t>i</a:t>
            </a:r>
            <a:r>
              <a:rPr lang="en-US" sz="7600" spc="53" dirty="0">
                <a:solidFill>
                  <a:srgbClr val="646B85"/>
                </a:solidFill>
                <a:latin typeface="Calibri" panose="020F0502020204030204" pitchFamily="34" charset="0"/>
                <a:cs typeface="Calibri" panose="020F0502020204030204" pitchFamily="34" charset="0"/>
              </a:rPr>
              <a:t>e</a:t>
            </a:r>
            <a:r>
              <a:rPr lang="en-US" sz="7600" spc="18" dirty="0">
                <a:solidFill>
                  <a:srgbClr val="646B85"/>
                </a:solidFill>
                <a:latin typeface="Calibri" panose="020F0502020204030204" pitchFamily="34" charset="0"/>
                <a:cs typeface="Calibri" panose="020F0502020204030204" pitchFamily="34" charset="0"/>
              </a:rPr>
              <a:t>w</a:t>
            </a:r>
            <a:endParaRPr lang="en-US" sz="9200" dirty="0">
              <a:latin typeface="Calibri" panose="020F0502020204030204" pitchFamily="34" charset="0"/>
              <a:cs typeface="Calibri" panose="020F0502020204030204" pitchFamily="34" charset="0"/>
            </a:endParaRPr>
          </a:p>
          <a:p>
            <a:pPr>
              <a:spcBef>
                <a:spcPts val="26"/>
              </a:spcBef>
              <a:buFont typeface="Wingdings" panose="05000000000000000000" pitchFamily="2" charset="2"/>
              <a:buChar char="v"/>
              <a:tabLst>
                <a:tab pos="277360" algn="l"/>
              </a:tabLst>
            </a:pPr>
            <a:endParaRPr lang="en-US" sz="9600" spc="115" dirty="0">
              <a:latin typeface="Calibri" panose="020F0502020204030204" pitchFamily="34" charset="0"/>
              <a:cs typeface="Calibri" panose="020F0502020204030204" pitchFamily="34" charset="0"/>
            </a:endParaRPr>
          </a:p>
          <a:p>
            <a:pPr marL="0" indent="0">
              <a:spcBef>
                <a:spcPts val="26"/>
              </a:spcBef>
              <a:buNone/>
              <a:tabLst>
                <a:tab pos="277360" algn="l"/>
              </a:tabLst>
            </a:pPr>
            <a:r>
              <a:rPr lang="en-US" sz="9600" spc="115" dirty="0">
                <a:latin typeface="Calibri" panose="020F0502020204030204" pitchFamily="34" charset="0"/>
                <a:cs typeface="Calibri" panose="020F0502020204030204" pitchFamily="34" charset="0"/>
              </a:rPr>
              <a:t>2</a:t>
            </a:r>
            <a:r>
              <a:rPr lang="en-US" sz="9600" spc="207" dirty="0">
                <a:latin typeface="Calibri" panose="020F0502020204030204" pitchFamily="34" charset="0"/>
                <a:cs typeface="Calibri" panose="020F0502020204030204" pitchFamily="34" charset="0"/>
              </a:rPr>
              <a:t>0</a:t>
            </a:r>
            <a:r>
              <a:rPr lang="en-US" sz="9600" spc="115" dirty="0">
                <a:latin typeface="Calibri" panose="020F0502020204030204" pitchFamily="34" charset="0"/>
                <a:cs typeface="Calibri" panose="020F0502020204030204" pitchFamily="34" charset="0"/>
              </a:rPr>
              <a:t>2</a:t>
            </a:r>
            <a:r>
              <a:rPr lang="en-US" sz="9600" spc="-119" dirty="0">
                <a:latin typeface="Calibri" panose="020F0502020204030204" pitchFamily="34" charset="0"/>
                <a:cs typeface="Calibri" panose="020F0502020204030204" pitchFamily="34" charset="0"/>
              </a:rPr>
              <a:t>1</a:t>
            </a:r>
            <a:r>
              <a:rPr lang="en-US" sz="9600" dirty="0">
                <a:latin typeface="Calibri" panose="020F0502020204030204" pitchFamily="34" charset="0"/>
                <a:cs typeface="Calibri" panose="020F0502020204030204" pitchFamily="34" charset="0"/>
              </a:rPr>
              <a:t>: </a:t>
            </a:r>
          </a:p>
          <a:p>
            <a:pPr>
              <a:spcBef>
                <a:spcPts val="26"/>
              </a:spcBef>
              <a:buFont typeface="Wingdings" panose="05000000000000000000" pitchFamily="2" charset="2"/>
              <a:buChar char="Ø"/>
              <a:tabLst>
                <a:tab pos="277360" algn="l"/>
              </a:tabLst>
            </a:pPr>
            <a:r>
              <a:rPr lang="en-US" sz="8000" spc="44" dirty="0">
                <a:solidFill>
                  <a:srgbClr val="646B85"/>
                </a:solidFill>
                <a:latin typeface="Calibri" panose="020F0502020204030204" pitchFamily="34" charset="0"/>
                <a:cs typeface="Calibri" panose="020F0502020204030204" pitchFamily="34" charset="0"/>
              </a:rPr>
              <a:t>R</a:t>
            </a:r>
            <a:r>
              <a:rPr lang="en-US" sz="8000" spc="66" dirty="0">
                <a:solidFill>
                  <a:srgbClr val="646B85"/>
                </a:solidFill>
                <a:latin typeface="Calibri" panose="020F0502020204030204" pitchFamily="34" charset="0"/>
                <a:cs typeface="Calibri" panose="020F0502020204030204" pitchFamily="34" charset="0"/>
              </a:rPr>
              <a:t>e</a:t>
            </a:r>
            <a:r>
              <a:rPr lang="en-US" sz="8000" spc="-4" dirty="0">
                <a:solidFill>
                  <a:srgbClr val="646B85"/>
                </a:solidFill>
                <a:latin typeface="Calibri" panose="020F0502020204030204" pitchFamily="34" charset="0"/>
                <a:cs typeface="Calibri" panose="020F0502020204030204" pitchFamily="34" charset="0"/>
              </a:rPr>
              <a:t>v</a:t>
            </a:r>
            <a:r>
              <a:rPr lang="en-US" sz="8000" spc="13" dirty="0">
                <a:solidFill>
                  <a:srgbClr val="646B85"/>
                </a:solidFill>
                <a:latin typeface="Calibri" panose="020F0502020204030204" pitchFamily="34" charset="0"/>
                <a:cs typeface="Calibri" panose="020F0502020204030204" pitchFamily="34" charset="0"/>
              </a:rPr>
              <a:t>i</a:t>
            </a:r>
            <a:r>
              <a:rPr lang="en-US" sz="8000" spc="53" dirty="0">
                <a:solidFill>
                  <a:srgbClr val="646B85"/>
                </a:solidFill>
                <a:latin typeface="Calibri" panose="020F0502020204030204" pitchFamily="34" charset="0"/>
                <a:cs typeface="Calibri" panose="020F0502020204030204" pitchFamily="34" charset="0"/>
              </a:rPr>
              <a:t>e</a:t>
            </a:r>
            <a:r>
              <a:rPr lang="en-US" sz="8000" spc="22" dirty="0">
                <a:solidFill>
                  <a:srgbClr val="646B85"/>
                </a:solidFill>
                <a:latin typeface="Calibri" panose="020F0502020204030204" pitchFamily="34" charset="0"/>
                <a:cs typeface="Calibri" panose="020F0502020204030204" pitchFamily="34" charset="0"/>
              </a:rPr>
              <a:t>w</a:t>
            </a:r>
            <a:r>
              <a:rPr lang="en-US" sz="8000" spc="274" dirty="0">
                <a:solidFill>
                  <a:srgbClr val="646B85"/>
                </a:solidFill>
                <a:latin typeface="Calibri" panose="020F0502020204030204" pitchFamily="34" charset="0"/>
                <a:cs typeface="Calibri" panose="020F0502020204030204" pitchFamily="34" charset="0"/>
              </a:rPr>
              <a:t>/</a:t>
            </a:r>
            <a:r>
              <a:rPr lang="en-US" sz="8000" spc="97" dirty="0">
                <a:solidFill>
                  <a:srgbClr val="646B85"/>
                </a:solidFill>
                <a:latin typeface="Calibri" panose="020F0502020204030204" pitchFamily="34" charset="0"/>
                <a:cs typeface="Calibri" panose="020F0502020204030204" pitchFamily="34" charset="0"/>
              </a:rPr>
              <a:t>r</a:t>
            </a:r>
            <a:r>
              <a:rPr lang="en-US" sz="8000" spc="66" dirty="0">
                <a:solidFill>
                  <a:srgbClr val="646B85"/>
                </a:solidFill>
                <a:latin typeface="Calibri" panose="020F0502020204030204" pitchFamily="34" charset="0"/>
                <a:cs typeface="Calibri" panose="020F0502020204030204" pitchFamily="34" charset="0"/>
              </a:rPr>
              <a:t>e</a:t>
            </a:r>
            <a:r>
              <a:rPr lang="en-US" sz="8000" spc="-18" dirty="0">
                <a:solidFill>
                  <a:srgbClr val="646B85"/>
                </a:solidFill>
                <a:latin typeface="Calibri" panose="020F0502020204030204" pitchFamily="34" charset="0"/>
                <a:cs typeface="Calibri" panose="020F0502020204030204" pitchFamily="34" charset="0"/>
              </a:rPr>
              <a:t>v</a:t>
            </a:r>
            <a:r>
              <a:rPr lang="en-US" sz="8000" spc="13" dirty="0">
                <a:solidFill>
                  <a:srgbClr val="646B85"/>
                </a:solidFill>
                <a:latin typeface="Calibri" panose="020F0502020204030204" pitchFamily="34" charset="0"/>
                <a:cs typeface="Calibri" panose="020F0502020204030204" pitchFamily="34" charset="0"/>
              </a:rPr>
              <a:t>i</a:t>
            </a:r>
            <a:r>
              <a:rPr lang="en-US" sz="8000" spc="71" dirty="0">
                <a:solidFill>
                  <a:srgbClr val="646B85"/>
                </a:solidFill>
                <a:latin typeface="Calibri" panose="020F0502020204030204" pitchFamily="34" charset="0"/>
                <a:cs typeface="Calibri" panose="020F0502020204030204" pitchFamily="34" charset="0"/>
              </a:rPr>
              <a:t>s</a:t>
            </a:r>
            <a:r>
              <a:rPr lang="en-US" sz="8000" spc="13" dirty="0">
                <a:solidFill>
                  <a:srgbClr val="646B85"/>
                </a:solidFill>
                <a:latin typeface="Calibri" panose="020F0502020204030204" pitchFamily="34" charset="0"/>
                <a:cs typeface="Calibri" panose="020F0502020204030204" pitchFamily="34" charset="0"/>
              </a:rPr>
              <a:t>i</a:t>
            </a:r>
            <a:r>
              <a:rPr lang="en-US" sz="8000" spc="44" dirty="0">
                <a:solidFill>
                  <a:srgbClr val="646B85"/>
                </a:solidFill>
                <a:latin typeface="Calibri" panose="020F0502020204030204" pitchFamily="34" charset="0"/>
                <a:cs typeface="Calibri" panose="020F0502020204030204" pitchFamily="34" charset="0"/>
              </a:rPr>
              <a:t>o</a:t>
            </a:r>
            <a:r>
              <a:rPr lang="en-US" sz="8000" spc="128" dirty="0">
                <a:solidFill>
                  <a:srgbClr val="646B85"/>
                </a:solidFill>
                <a:latin typeface="Calibri" panose="020F0502020204030204" pitchFamily="34" charset="0"/>
                <a:cs typeface="Calibri" panose="020F0502020204030204" pitchFamily="34" charset="0"/>
              </a:rPr>
              <a:t>n</a:t>
            </a:r>
            <a:r>
              <a:rPr lang="en-US" sz="8000" spc="-44" dirty="0">
                <a:solidFill>
                  <a:srgbClr val="646B85"/>
                </a:solidFill>
                <a:latin typeface="Calibri" panose="020F0502020204030204" pitchFamily="34" charset="0"/>
                <a:cs typeface="Calibri" panose="020F0502020204030204" pitchFamily="34" charset="0"/>
              </a:rPr>
              <a:t> </a:t>
            </a:r>
            <a:r>
              <a:rPr lang="en-US" sz="8000" spc="57" dirty="0">
                <a:solidFill>
                  <a:srgbClr val="646B85"/>
                </a:solidFill>
                <a:latin typeface="Calibri" panose="020F0502020204030204" pitchFamily="34" charset="0"/>
                <a:cs typeface="Calibri" panose="020F0502020204030204" pitchFamily="34" charset="0"/>
              </a:rPr>
              <a:t>o</a:t>
            </a:r>
            <a:r>
              <a:rPr lang="en-US" sz="8000" spc="-18" dirty="0">
                <a:solidFill>
                  <a:srgbClr val="646B85"/>
                </a:solidFill>
                <a:latin typeface="Calibri" panose="020F0502020204030204" pitchFamily="34" charset="0"/>
                <a:cs typeface="Calibri" panose="020F0502020204030204" pitchFamily="34" charset="0"/>
              </a:rPr>
              <a:t>f</a:t>
            </a:r>
            <a:r>
              <a:rPr lang="en-US" sz="8000" spc="-9" dirty="0">
                <a:solidFill>
                  <a:srgbClr val="646B85"/>
                </a:solidFill>
                <a:latin typeface="Calibri" panose="020F0502020204030204" pitchFamily="34" charset="0"/>
                <a:cs typeface="Calibri" panose="020F0502020204030204" pitchFamily="34" charset="0"/>
              </a:rPr>
              <a:t> </a:t>
            </a:r>
            <a:r>
              <a:rPr lang="en-US" sz="8000" spc="97" dirty="0">
                <a:solidFill>
                  <a:srgbClr val="646B85"/>
                </a:solidFill>
                <a:latin typeface="Calibri" panose="020F0502020204030204" pitchFamily="34" charset="0"/>
                <a:cs typeface="Calibri" panose="020F0502020204030204" pitchFamily="34" charset="0"/>
              </a:rPr>
              <a:t>p</a:t>
            </a:r>
            <a:r>
              <a:rPr lang="en-US" sz="8000" spc="57" dirty="0">
                <a:solidFill>
                  <a:srgbClr val="646B85"/>
                </a:solidFill>
                <a:latin typeface="Calibri" panose="020F0502020204030204" pitchFamily="34" charset="0"/>
                <a:cs typeface="Calibri" panose="020F0502020204030204" pitchFamily="34" charset="0"/>
              </a:rPr>
              <a:t>o</a:t>
            </a:r>
            <a:r>
              <a:rPr lang="en-US" sz="8000" dirty="0">
                <a:solidFill>
                  <a:srgbClr val="646B85"/>
                </a:solidFill>
                <a:latin typeface="Calibri" panose="020F0502020204030204" pitchFamily="34" charset="0"/>
                <a:cs typeface="Calibri" panose="020F0502020204030204" pitchFamily="34" charset="0"/>
              </a:rPr>
              <a:t>l</a:t>
            </a:r>
            <a:r>
              <a:rPr lang="en-US" sz="8000" spc="13" dirty="0">
                <a:solidFill>
                  <a:srgbClr val="646B85"/>
                </a:solidFill>
                <a:latin typeface="Calibri" panose="020F0502020204030204" pitchFamily="34" charset="0"/>
                <a:cs typeface="Calibri" panose="020F0502020204030204" pitchFamily="34" charset="0"/>
              </a:rPr>
              <a:t>i</a:t>
            </a:r>
            <a:r>
              <a:rPr lang="en-US" sz="8000" spc="18" dirty="0">
                <a:solidFill>
                  <a:srgbClr val="646B85"/>
                </a:solidFill>
                <a:latin typeface="Calibri" panose="020F0502020204030204" pitchFamily="34" charset="0"/>
                <a:cs typeface="Calibri" panose="020F0502020204030204" pitchFamily="34" charset="0"/>
              </a:rPr>
              <a:t>c</a:t>
            </a:r>
            <a:r>
              <a:rPr lang="en-US" sz="8000" spc="13" dirty="0">
                <a:solidFill>
                  <a:srgbClr val="646B85"/>
                </a:solidFill>
                <a:latin typeface="Calibri" panose="020F0502020204030204" pitchFamily="34" charset="0"/>
                <a:cs typeface="Calibri" panose="020F0502020204030204" pitchFamily="34" charset="0"/>
              </a:rPr>
              <a:t>i</a:t>
            </a:r>
            <a:r>
              <a:rPr lang="en-US" sz="8000" spc="66" dirty="0">
                <a:solidFill>
                  <a:srgbClr val="646B85"/>
                </a:solidFill>
                <a:latin typeface="Calibri" panose="020F0502020204030204" pitchFamily="34" charset="0"/>
                <a:cs typeface="Calibri" panose="020F0502020204030204" pitchFamily="34" charset="0"/>
              </a:rPr>
              <a:t>e</a:t>
            </a:r>
            <a:r>
              <a:rPr lang="en-US" sz="8000" spc="62" dirty="0">
                <a:solidFill>
                  <a:srgbClr val="646B85"/>
                </a:solidFill>
                <a:latin typeface="Calibri" panose="020F0502020204030204" pitchFamily="34" charset="0"/>
                <a:cs typeface="Calibri" panose="020F0502020204030204" pitchFamily="34" charset="0"/>
              </a:rPr>
              <a:t>s</a:t>
            </a:r>
            <a:r>
              <a:rPr lang="en-US" sz="8000" spc="-49" dirty="0">
                <a:solidFill>
                  <a:srgbClr val="646B85"/>
                </a:solidFill>
                <a:latin typeface="Calibri" panose="020F0502020204030204" pitchFamily="34" charset="0"/>
                <a:cs typeface="Calibri" panose="020F0502020204030204" pitchFamily="34" charset="0"/>
              </a:rPr>
              <a:t> </a:t>
            </a:r>
            <a:r>
              <a:rPr lang="en-US" sz="8000" spc="93" dirty="0">
                <a:solidFill>
                  <a:srgbClr val="646B85"/>
                </a:solidFill>
                <a:latin typeface="Calibri" panose="020F0502020204030204" pitchFamily="34" charset="0"/>
                <a:cs typeface="Calibri" panose="020F0502020204030204" pitchFamily="34" charset="0"/>
              </a:rPr>
              <a:t>a</a:t>
            </a:r>
            <a:r>
              <a:rPr lang="en-US" sz="8000" spc="141" dirty="0">
                <a:solidFill>
                  <a:srgbClr val="646B85"/>
                </a:solidFill>
                <a:latin typeface="Calibri" panose="020F0502020204030204" pitchFamily="34" charset="0"/>
                <a:cs typeface="Calibri" panose="020F0502020204030204" pitchFamily="34" charset="0"/>
              </a:rPr>
              <a:t>n</a:t>
            </a:r>
            <a:r>
              <a:rPr lang="en-US" sz="8000" spc="106" dirty="0">
                <a:solidFill>
                  <a:srgbClr val="646B85"/>
                </a:solidFill>
                <a:latin typeface="Calibri" panose="020F0502020204030204" pitchFamily="34" charset="0"/>
                <a:cs typeface="Calibri" panose="020F0502020204030204" pitchFamily="34" charset="0"/>
              </a:rPr>
              <a:t>d</a:t>
            </a:r>
            <a:r>
              <a:rPr lang="en-US" sz="8000" spc="-35" dirty="0">
                <a:solidFill>
                  <a:srgbClr val="646B85"/>
                </a:solidFill>
                <a:latin typeface="Calibri" panose="020F0502020204030204" pitchFamily="34" charset="0"/>
                <a:cs typeface="Calibri" panose="020F0502020204030204" pitchFamily="34" charset="0"/>
              </a:rPr>
              <a:t> </a:t>
            </a:r>
            <a:r>
              <a:rPr lang="en-US" sz="8000" spc="110" dirty="0">
                <a:solidFill>
                  <a:srgbClr val="646B85"/>
                </a:solidFill>
                <a:latin typeface="Calibri" panose="020F0502020204030204" pitchFamily="34" charset="0"/>
                <a:cs typeface="Calibri" panose="020F0502020204030204" pitchFamily="34" charset="0"/>
              </a:rPr>
              <a:t>r</a:t>
            </a:r>
            <a:r>
              <a:rPr lang="en-US" sz="8000" spc="66" dirty="0">
                <a:solidFill>
                  <a:srgbClr val="646B85"/>
                </a:solidFill>
                <a:latin typeface="Calibri" panose="020F0502020204030204" pitchFamily="34" charset="0"/>
                <a:cs typeface="Calibri" panose="020F0502020204030204" pitchFamily="34" charset="0"/>
              </a:rPr>
              <a:t>e</a:t>
            </a:r>
            <a:r>
              <a:rPr lang="en-US" sz="8000" spc="57" dirty="0">
                <a:solidFill>
                  <a:srgbClr val="646B85"/>
                </a:solidFill>
                <a:latin typeface="Calibri" panose="020F0502020204030204" pitchFamily="34" charset="0"/>
                <a:cs typeface="Calibri" panose="020F0502020204030204" pitchFamily="34" charset="0"/>
              </a:rPr>
              <a:t>so</a:t>
            </a:r>
            <a:r>
              <a:rPr lang="en-US" sz="8000" spc="97" dirty="0">
                <a:solidFill>
                  <a:srgbClr val="646B85"/>
                </a:solidFill>
                <a:latin typeface="Calibri" panose="020F0502020204030204" pitchFamily="34" charset="0"/>
                <a:cs typeface="Calibri" panose="020F0502020204030204" pitchFamily="34" charset="0"/>
              </a:rPr>
              <a:t>u</a:t>
            </a:r>
            <a:r>
              <a:rPr lang="en-US" sz="8000" spc="110" dirty="0">
                <a:solidFill>
                  <a:srgbClr val="646B85"/>
                </a:solidFill>
                <a:latin typeface="Calibri" panose="020F0502020204030204" pitchFamily="34" charset="0"/>
                <a:cs typeface="Calibri" panose="020F0502020204030204" pitchFamily="34" charset="0"/>
              </a:rPr>
              <a:t>r</a:t>
            </a:r>
            <a:r>
              <a:rPr lang="en-US" sz="8000" spc="18" dirty="0">
                <a:solidFill>
                  <a:srgbClr val="646B85"/>
                </a:solidFill>
                <a:latin typeface="Calibri" panose="020F0502020204030204" pitchFamily="34" charset="0"/>
                <a:cs typeface="Calibri" panose="020F0502020204030204" pitchFamily="34" charset="0"/>
              </a:rPr>
              <a:t>c</a:t>
            </a:r>
            <a:r>
              <a:rPr lang="en-US" sz="8000" spc="57" dirty="0">
                <a:solidFill>
                  <a:srgbClr val="646B85"/>
                </a:solidFill>
                <a:latin typeface="Calibri" panose="020F0502020204030204" pitchFamily="34" charset="0"/>
                <a:cs typeface="Calibri" panose="020F0502020204030204" pitchFamily="34" charset="0"/>
              </a:rPr>
              <a:t>e</a:t>
            </a:r>
            <a:r>
              <a:rPr lang="en-US" sz="8000" spc="-49" dirty="0">
                <a:solidFill>
                  <a:srgbClr val="646B85"/>
                </a:solidFill>
                <a:latin typeface="Calibri" panose="020F0502020204030204" pitchFamily="34" charset="0"/>
                <a:cs typeface="Calibri" panose="020F0502020204030204" pitchFamily="34" charset="0"/>
              </a:rPr>
              <a:t> </a:t>
            </a:r>
            <a:r>
              <a:rPr lang="en-US" sz="8000" spc="97" dirty="0">
                <a:solidFill>
                  <a:srgbClr val="646B85"/>
                </a:solidFill>
                <a:latin typeface="Calibri" panose="020F0502020204030204" pitchFamily="34" charset="0"/>
                <a:cs typeface="Calibri" panose="020F0502020204030204" pitchFamily="34" charset="0"/>
              </a:rPr>
              <a:t>p</a:t>
            </a:r>
            <a:r>
              <a:rPr lang="en-US" sz="8000" dirty="0">
                <a:solidFill>
                  <a:srgbClr val="646B85"/>
                </a:solidFill>
                <a:latin typeface="Calibri" panose="020F0502020204030204" pitchFamily="34" charset="0"/>
                <a:cs typeface="Calibri" panose="020F0502020204030204" pitchFamily="34" charset="0"/>
              </a:rPr>
              <a:t>l</a:t>
            </a:r>
            <a:r>
              <a:rPr lang="en-US" sz="8000" spc="93" dirty="0">
                <a:solidFill>
                  <a:srgbClr val="646B85"/>
                </a:solidFill>
                <a:latin typeface="Calibri" panose="020F0502020204030204" pitchFamily="34" charset="0"/>
                <a:cs typeface="Calibri" panose="020F0502020204030204" pitchFamily="34" charset="0"/>
              </a:rPr>
              <a:t>a</a:t>
            </a:r>
            <a:r>
              <a:rPr lang="en-US" sz="8000" spc="128" dirty="0">
                <a:solidFill>
                  <a:srgbClr val="646B85"/>
                </a:solidFill>
                <a:latin typeface="Calibri" panose="020F0502020204030204" pitchFamily="34" charset="0"/>
                <a:cs typeface="Calibri" panose="020F0502020204030204" pitchFamily="34" charset="0"/>
              </a:rPr>
              <a:t>n</a:t>
            </a:r>
            <a:r>
              <a:rPr lang="en-US" sz="8000" spc="141" dirty="0">
                <a:solidFill>
                  <a:srgbClr val="646B85"/>
                </a:solidFill>
                <a:latin typeface="Calibri" panose="020F0502020204030204" pitchFamily="34" charset="0"/>
                <a:cs typeface="Calibri" panose="020F0502020204030204" pitchFamily="34" charset="0"/>
              </a:rPr>
              <a:t>n</a:t>
            </a:r>
            <a:r>
              <a:rPr lang="en-US" sz="8000" spc="13" dirty="0">
                <a:solidFill>
                  <a:srgbClr val="646B85"/>
                </a:solidFill>
                <a:latin typeface="Calibri" panose="020F0502020204030204" pitchFamily="34" charset="0"/>
                <a:cs typeface="Calibri" panose="020F0502020204030204" pitchFamily="34" charset="0"/>
              </a:rPr>
              <a:t>i</a:t>
            </a:r>
            <a:r>
              <a:rPr lang="en-US" sz="8000" spc="128" dirty="0">
                <a:solidFill>
                  <a:srgbClr val="646B85"/>
                </a:solidFill>
                <a:latin typeface="Calibri" panose="020F0502020204030204" pitchFamily="34" charset="0"/>
                <a:cs typeface="Calibri" panose="020F0502020204030204" pitchFamily="34" charset="0"/>
              </a:rPr>
              <a:t>n</a:t>
            </a:r>
            <a:r>
              <a:rPr lang="en-US" sz="8000" spc="13" dirty="0">
                <a:solidFill>
                  <a:srgbClr val="646B85"/>
                </a:solidFill>
                <a:latin typeface="Calibri" panose="020F0502020204030204" pitchFamily="34" charset="0"/>
                <a:cs typeface="Calibri" panose="020F0502020204030204" pitchFamily="34" charset="0"/>
              </a:rPr>
              <a:t>g</a:t>
            </a:r>
            <a:endParaRPr lang="en-US" sz="8000" dirty="0">
              <a:latin typeface="Calibri" panose="020F0502020204030204" pitchFamily="34" charset="0"/>
              <a:cs typeface="Calibri" panose="020F0502020204030204" pitchFamily="34" charset="0"/>
            </a:endParaRPr>
          </a:p>
          <a:p>
            <a:pPr>
              <a:spcBef>
                <a:spcPts val="26"/>
              </a:spcBef>
              <a:buFont typeface="Wingdings" panose="05000000000000000000" pitchFamily="2" charset="2"/>
              <a:buChar char="v"/>
              <a:tabLst>
                <a:tab pos="277360" algn="l"/>
              </a:tabLst>
            </a:pPr>
            <a:endParaRPr lang="en-US" sz="9600" spc="115" dirty="0">
              <a:latin typeface="Calibri" panose="020F0502020204030204" pitchFamily="34" charset="0"/>
              <a:cs typeface="Calibri" panose="020F0502020204030204" pitchFamily="34" charset="0"/>
            </a:endParaRPr>
          </a:p>
          <a:p>
            <a:pPr marL="0" indent="0">
              <a:spcBef>
                <a:spcPts val="26"/>
              </a:spcBef>
              <a:buNone/>
              <a:tabLst>
                <a:tab pos="277360" algn="l"/>
              </a:tabLst>
            </a:pPr>
            <a:r>
              <a:rPr lang="en-US" sz="9600" spc="115" dirty="0">
                <a:latin typeface="Calibri" panose="020F0502020204030204" pitchFamily="34" charset="0"/>
                <a:cs typeface="Calibri" panose="020F0502020204030204" pitchFamily="34" charset="0"/>
              </a:rPr>
              <a:t>2</a:t>
            </a:r>
            <a:r>
              <a:rPr lang="en-US" sz="9600" spc="207" dirty="0">
                <a:latin typeface="Calibri" panose="020F0502020204030204" pitchFamily="34" charset="0"/>
                <a:cs typeface="Calibri" panose="020F0502020204030204" pitchFamily="34" charset="0"/>
              </a:rPr>
              <a:t>0</a:t>
            </a:r>
            <a:r>
              <a:rPr lang="en-US" sz="9600" spc="115" dirty="0">
                <a:latin typeface="Calibri" panose="020F0502020204030204" pitchFamily="34" charset="0"/>
                <a:cs typeface="Calibri" panose="020F0502020204030204" pitchFamily="34" charset="0"/>
              </a:rPr>
              <a:t>2</a:t>
            </a:r>
            <a:r>
              <a:rPr lang="en-US" sz="9600" spc="106" dirty="0">
                <a:latin typeface="Calibri" panose="020F0502020204030204" pitchFamily="34" charset="0"/>
                <a:cs typeface="Calibri" panose="020F0502020204030204" pitchFamily="34" charset="0"/>
              </a:rPr>
              <a:t>3:</a:t>
            </a:r>
          </a:p>
          <a:p>
            <a:pPr>
              <a:spcBef>
                <a:spcPts val="26"/>
              </a:spcBef>
              <a:buFont typeface="Wingdings" panose="05000000000000000000" pitchFamily="2" charset="2"/>
              <a:buChar char="Ø"/>
              <a:tabLst>
                <a:tab pos="277360" algn="l"/>
              </a:tabLst>
            </a:pPr>
            <a:r>
              <a:rPr lang="en-US" sz="9600" spc="-9" dirty="0">
                <a:solidFill>
                  <a:srgbClr val="FF0000"/>
                </a:solidFill>
                <a:latin typeface="Calibri" panose="020F0502020204030204" pitchFamily="34" charset="0"/>
                <a:cs typeface="Calibri" panose="020F0502020204030204" pitchFamily="34" charset="0"/>
              </a:rPr>
              <a:t>G</a:t>
            </a:r>
            <a:r>
              <a:rPr lang="en-US" sz="9600" spc="13" dirty="0">
                <a:solidFill>
                  <a:srgbClr val="FF0000"/>
                </a:solidFill>
                <a:latin typeface="Calibri" panose="020F0502020204030204" pitchFamily="34" charset="0"/>
                <a:cs typeface="Calibri" panose="020F0502020204030204" pitchFamily="34" charset="0"/>
              </a:rPr>
              <a:t>l</a:t>
            </a:r>
            <a:r>
              <a:rPr lang="en-US" sz="9600" spc="44" dirty="0">
                <a:solidFill>
                  <a:srgbClr val="FF0000"/>
                </a:solidFill>
                <a:latin typeface="Calibri" panose="020F0502020204030204" pitchFamily="34" charset="0"/>
                <a:cs typeface="Calibri" panose="020F0502020204030204" pitchFamily="34" charset="0"/>
              </a:rPr>
              <a:t>o</a:t>
            </a:r>
            <a:r>
              <a:rPr lang="en-US" sz="9600" spc="84" dirty="0">
                <a:solidFill>
                  <a:srgbClr val="FF0000"/>
                </a:solidFill>
                <a:latin typeface="Calibri" panose="020F0502020204030204" pitchFamily="34" charset="0"/>
                <a:cs typeface="Calibri" panose="020F0502020204030204" pitchFamily="34" charset="0"/>
              </a:rPr>
              <a:t>b</a:t>
            </a:r>
            <a:r>
              <a:rPr lang="en-US" sz="9600" spc="93" dirty="0">
                <a:solidFill>
                  <a:srgbClr val="FF0000"/>
                </a:solidFill>
                <a:latin typeface="Calibri" panose="020F0502020204030204" pitchFamily="34" charset="0"/>
                <a:cs typeface="Calibri" panose="020F0502020204030204" pitchFamily="34" charset="0"/>
              </a:rPr>
              <a:t>a</a:t>
            </a:r>
            <a:r>
              <a:rPr lang="en-US" sz="9600" spc="9" dirty="0">
                <a:solidFill>
                  <a:srgbClr val="FF0000"/>
                </a:solidFill>
                <a:latin typeface="Calibri" panose="020F0502020204030204" pitchFamily="34" charset="0"/>
                <a:cs typeface="Calibri" panose="020F0502020204030204" pitchFamily="34" charset="0"/>
              </a:rPr>
              <a:t>l</a:t>
            </a:r>
            <a:r>
              <a:rPr lang="en-US" sz="9600" spc="-40" dirty="0">
                <a:solidFill>
                  <a:srgbClr val="FF0000"/>
                </a:solidFill>
                <a:latin typeface="Calibri" panose="020F0502020204030204" pitchFamily="34" charset="0"/>
                <a:cs typeface="Calibri" panose="020F0502020204030204" pitchFamily="34" charset="0"/>
              </a:rPr>
              <a:t> </a:t>
            </a:r>
            <a:r>
              <a:rPr lang="en-US" sz="9600" spc="66" dirty="0">
                <a:solidFill>
                  <a:srgbClr val="FF0000"/>
                </a:solidFill>
                <a:latin typeface="Calibri" panose="020F0502020204030204" pitchFamily="34" charset="0"/>
                <a:cs typeface="Calibri" panose="020F0502020204030204" pitchFamily="34" charset="0"/>
              </a:rPr>
              <a:t>e</a:t>
            </a:r>
            <a:r>
              <a:rPr lang="en-US" sz="9600" spc="97" dirty="0">
                <a:solidFill>
                  <a:srgbClr val="FF0000"/>
                </a:solidFill>
                <a:latin typeface="Calibri" panose="020F0502020204030204" pitchFamily="34" charset="0"/>
                <a:cs typeface="Calibri" panose="020F0502020204030204" pitchFamily="34" charset="0"/>
              </a:rPr>
              <a:t>du</a:t>
            </a:r>
            <a:r>
              <a:rPr lang="en-US" sz="9600" spc="18" dirty="0">
                <a:solidFill>
                  <a:srgbClr val="FF0000"/>
                </a:solidFill>
                <a:latin typeface="Calibri" panose="020F0502020204030204" pitchFamily="34" charset="0"/>
                <a:cs typeface="Calibri" panose="020F0502020204030204" pitchFamily="34" charset="0"/>
              </a:rPr>
              <a:t>c</a:t>
            </a:r>
            <a:r>
              <a:rPr lang="en-US" sz="9600" spc="93" dirty="0">
                <a:solidFill>
                  <a:srgbClr val="FF0000"/>
                </a:solidFill>
                <a:latin typeface="Calibri" panose="020F0502020204030204" pitchFamily="34" charset="0"/>
                <a:cs typeface="Calibri" panose="020F0502020204030204" pitchFamily="34" charset="0"/>
              </a:rPr>
              <a:t>a</a:t>
            </a:r>
            <a:r>
              <a:rPr lang="en-US" sz="9600" spc="88" dirty="0">
                <a:solidFill>
                  <a:srgbClr val="FF0000"/>
                </a:solidFill>
                <a:latin typeface="Calibri" panose="020F0502020204030204" pitchFamily="34" charset="0"/>
                <a:cs typeface="Calibri" panose="020F0502020204030204" pitchFamily="34" charset="0"/>
              </a:rPr>
              <a:t>t</a:t>
            </a:r>
            <a:r>
              <a:rPr lang="en-US" sz="9600" spc="13" dirty="0">
                <a:solidFill>
                  <a:srgbClr val="FF0000"/>
                </a:solidFill>
                <a:latin typeface="Calibri" panose="020F0502020204030204" pitchFamily="34" charset="0"/>
                <a:cs typeface="Calibri" panose="020F0502020204030204" pitchFamily="34" charset="0"/>
              </a:rPr>
              <a:t>i</a:t>
            </a:r>
            <a:r>
              <a:rPr lang="en-US" sz="9600" spc="44" dirty="0">
                <a:solidFill>
                  <a:srgbClr val="FF0000"/>
                </a:solidFill>
                <a:latin typeface="Calibri" panose="020F0502020204030204" pitchFamily="34" charset="0"/>
                <a:cs typeface="Calibri" panose="020F0502020204030204" pitchFamily="34" charset="0"/>
              </a:rPr>
              <a:t>o</a:t>
            </a:r>
            <a:r>
              <a:rPr lang="en-US" sz="9600" spc="128" dirty="0">
                <a:solidFill>
                  <a:srgbClr val="FF0000"/>
                </a:solidFill>
                <a:latin typeface="Calibri" panose="020F0502020204030204" pitchFamily="34" charset="0"/>
                <a:cs typeface="Calibri" panose="020F0502020204030204" pitchFamily="34" charset="0"/>
              </a:rPr>
              <a:t>n</a:t>
            </a:r>
            <a:r>
              <a:rPr lang="en-US" sz="9600" spc="-31" dirty="0">
                <a:solidFill>
                  <a:srgbClr val="FF0000"/>
                </a:solidFill>
                <a:latin typeface="Calibri" panose="020F0502020204030204" pitchFamily="34" charset="0"/>
                <a:cs typeface="Calibri" panose="020F0502020204030204" pitchFamily="34" charset="0"/>
              </a:rPr>
              <a:t> </a:t>
            </a:r>
            <a:r>
              <a:rPr lang="en-US" sz="9600" spc="71" dirty="0">
                <a:solidFill>
                  <a:srgbClr val="FF0000"/>
                </a:solidFill>
                <a:latin typeface="Calibri" panose="020F0502020204030204" pitchFamily="34" charset="0"/>
                <a:cs typeface="Calibri" panose="020F0502020204030204" pitchFamily="34" charset="0"/>
              </a:rPr>
              <a:t>2</a:t>
            </a:r>
            <a:r>
              <a:rPr lang="en-US" sz="9600" spc="172" dirty="0">
                <a:solidFill>
                  <a:srgbClr val="FF0000"/>
                </a:solidFill>
                <a:latin typeface="Calibri" panose="020F0502020204030204" pitchFamily="34" charset="0"/>
                <a:cs typeface="Calibri" panose="020F0502020204030204" pitchFamily="34" charset="0"/>
              </a:rPr>
              <a:t>0</a:t>
            </a:r>
            <a:r>
              <a:rPr lang="en-US" sz="9600" spc="66" dirty="0">
                <a:solidFill>
                  <a:srgbClr val="FF0000"/>
                </a:solidFill>
                <a:latin typeface="Calibri" panose="020F0502020204030204" pitchFamily="34" charset="0"/>
                <a:cs typeface="Calibri" panose="020F0502020204030204" pitchFamily="34" charset="0"/>
              </a:rPr>
              <a:t>3</a:t>
            </a:r>
            <a:r>
              <a:rPr lang="en-US" sz="9600" spc="163" dirty="0">
                <a:solidFill>
                  <a:srgbClr val="FF0000"/>
                </a:solidFill>
                <a:latin typeface="Calibri" panose="020F0502020204030204" pitchFamily="34" charset="0"/>
                <a:cs typeface="Calibri" panose="020F0502020204030204" pitchFamily="34" charset="0"/>
              </a:rPr>
              <a:t>0</a:t>
            </a:r>
            <a:r>
              <a:rPr lang="en-US" sz="9600" spc="-18" dirty="0">
                <a:solidFill>
                  <a:srgbClr val="FF0000"/>
                </a:solidFill>
                <a:latin typeface="Calibri" panose="020F0502020204030204" pitchFamily="34" charset="0"/>
                <a:cs typeface="Calibri" panose="020F0502020204030204" pitchFamily="34" charset="0"/>
              </a:rPr>
              <a:t> </a:t>
            </a:r>
            <a:r>
              <a:rPr lang="en-US" sz="9600" dirty="0">
                <a:solidFill>
                  <a:srgbClr val="FF0000"/>
                </a:solidFill>
                <a:latin typeface="Calibri" panose="020F0502020204030204" pitchFamily="34" charset="0"/>
                <a:cs typeface="Calibri" panose="020F0502020204030204" pitchFamily="34" charset="0"/>
              </a:rPr>
              <a:t>S</a:t>
            </a:r>
            <a:r>
              <a:rPr lang="en-US" sz="9600" spc="26" dirty="0">
                <a:solidFill>
                  <a:srgbClr val="FF0000"/>
                </a:solidFill>
                <a:latin typeface="Calibri" panose="020F0502020204030204" pitchFamily="34" charset="0"/>
                <a:cs typeface="Calibri" panose="020F0502020204030204" pitchFamily="34" charset="0"/>
              </a:rPr>
              <a:t>D</a:t>
            </a:r>
            <a:r>
              <a:rPr lang="en-US" sz="9600" spc="4" dirty="0">
                <a:solidFill>
                  <a:srgbClr val="FF0000"/>
                </a:solidFill>
                <a:latin typeface="Calibri" panose="020F0502020204030204" pitchFamily="34" charset="0"/>
                <a:cs typeface="Calibri" panose="020F0502020204030204" pitchFamily="34" charset="0"/>
              </a:rPr>
              <a:t>G</a:t>
            </a:r>
            <a:r>
              <a:rPr lang="en-US" sz="9600" spc="93" dirty="0">
                <a:solidFill>
                  <a:srgbClr val="FF0000"/>
                </a:solidFill>
                <a:latin typeface="Calibri" panose="020F0502020204030204" pitchFamily="34" charset="0"/>
                <a:cs typeface="Calibri" panose="020F0502020204030204" pitchFamily="34" charset="0"/>
              </a:rPr>
              <a:t>4</a:t>
            </a:r>
            <a:r>
              <a:rPr lang="en-US" sz="9600" spc="-22" dirty="0">
                <a:solidFill>
                  <a:srgbClr val="FF0000"/>
                </a:solidFill>
                <a:latin typeface="Calibri" panose="020F0502020204030204" pitchFamily="34" charset="0"/>
                <a:cs typeface="Calibri" panose="020F0502020204030204" pitchFamily="34" charset="0"/>
              </a:rPr>
              <a:t> </a:t>
            </a:r>
            <a:r>
              <a:rPr lang="en-US" sz="9600" spc="159" dirty="0">
                <a:solidFill>
                  <a:srgbClr val="FF0000"/>
                </a:solidFill>
                <a:latin typeface="Calibri" panose="020F0502020204030204" pitchFamily="34" charset="0"/>
                <a:cs typeface="Calibri" panose="020F0502020204030204" pitchFamily="34" charset="0"/>
              </a:rPr>
              <a:t>m</a:t>
            </a:r>
            <a:r>
              <a:rPr lang="en-US" sz="9600" spc="53" dirty="0">
                <a:solidFill>
                  <a:srgbClr val="FF0000"/>
                </a:solidFill>
                <a:latin typeface="Calibri" panose="020F0502020204030204" pitchFamily="34" charset="0"/>
                <a:cs typeface="Calibri" panose="020F0502020204030204" pitchFamily="34" charset="0"/>
              </a:rPr>
              <a:t>e</a:t>
            </a:r>
            <a:r>
              <a:rPr lang="en-US" sz="9600" spc="66" dirty="0">
                <a:solidFill>
                  <a:srgbClr val="FF0000"/>
                </a:solidFill>
                <a:latin typeface="Calibri" panose="020F0502020204030204" pitchFamily="34" charset="0"/>
                <a:cs typeface="Calibri" panose="020F0502020204030204" pitchFamily="34" charset="0"/>
              </a:rPr>
              <a:t>e</a:t>
            </a:r>
            <a:r>
              <a:rPr lang="en-US" sz="9600" spc="88" dirty="0">
                <a:solidFill>
                  <a:srgbClr val="FF0000"/>
                </a:solidFill>
                <a:latin typeface="Calibri" panose="020F0502020204030204" pitchFamily="34" charset="0"/>
                <a:cs typeface="Calibri" panose="020F0502020204030204" pitchFamily="34" charset="0"/>
              </a:rPr>
              <a:t>t</a:t>
            </a:r>
            <a:r>
              <a:rPr lang="en-US" sz="9600" spc="13" dirty="0">
                <a:solidFill>
                  <a:srgbClr val="FF0000"/>
                </a:solidFill>
                <a:latin typeface="Calibri" panose="020F0502020204030204" pitchFamily="34" charset="0"/>
                <a:cs typeface="Calibri" panose="020F0502020204030204" pitchFamily="34" charset="0"/>
              </a:rPr>
              <a:t>i</a:t>
            </a:r>
            <a:r>
              <a:rPr lang="en-US" sz="9600" spc="141" dirty="0">
                <a:solidFill>
                  <a:srgbClr val="FF0000"/>
                </a:solidFill>
                <a:latin typeface="Calibri" panose="020F0502020204030204" pitchFamily="34" charset="0"/>
                <a:cs typeface="Calibri" panose="020F0502020204030204" pitchFamily="34" charset="0"/>
              </a:rPr>
              <a:t>n</a:t>
            </a:r>
            <a:r>
              <a:rPr lang="en-US" sz="9600" spc="13" dirty="0">
                <a:solidFill>
                  <a:srgbClr val="FF0000"/>
                </a:solidFill>
                <a:latin typeface="Calibri" panose="020F0502020204030204" pitchFamily="34" charset="0"/>
                <a:cs typeface="Calibri" panose="020F0502020204030204" pitchFamily="34" charset="0"/>
              </a:rPr>
              <a:t>g</a:t>
            </a:r>
            <a:endParaRPr lang="en-US" sz="9600" dirty="0">
              <a:latin typeface="Calibri" panose="020F0502020204030204" pitchFamily="34" charset="0"/>
              <a:cs typeface="Calibri" panose="020F0502020204030204" pitchFamily="34" charset="0"/>
            </a:endParaRPr>
          </a:p>
          <a:p>
            <a:pPr marL="0" indent="0">
              <a:spcBef>
                <a:spcPts val="26"/>
              </a:spcBef>
              <a:buNone/>
              <a:tabLst>
                <a:tab pos="277360" algn="l"/>
              </a:tabLst>
            </a:pPr>
            <a:endParaRPr lang="en-US" sz="8000" spc="115" dirty="0">
              <a:latin typeface="Calibri" panose="020F0502020204030204" pitchFamily="34" charset="0"/>
              <a:cs typeface="Calibri" panose="020F0502020204030204" pitchFamily="34" charset="0"/>
            </a:endParaRPr>
          </a:p>
        </p:txBody>
      </p:sp>
      <p:sp>
        <p:nvSpPr>
          <p:cNvPr id="13" name="Content Placeholder 5"/>
          <p:cNvSpPr txBox="1">
            <a:spLocks/>
          </p:cNvSpPr>
          <p:nvPr/>
        </p:nvSpPr>
        <p:spPr>
          <a:xfrm>
            <a:off x="6466946" y="1820995"/>
            <a:ext cx="5113866" cy="4925144"/>
          </a:xfrm>
          <a:prstGeom prst="rect">
            <a:avLst/>
          </a:prstGeom>
        </p:spPr>
        <p:txBody>
          <a:bodyPr>
            <a:normAutofit fontScale="25000" lnSpcReduction="20000"/>
          </a:bodyPr>
          <a:lstStyle>
            <a:lvl1pPr marL="205796" indent="-171496" algn="l" defTabSz="685986" rtl="0" eaLnBrk="1" latinLnBrk="0" hangingPunct="1">
              <a:lnSpc>
                <a:spcPct val="90000"/>
              </a:lnSpc>
              <a:spcBef>
                <a:spcPts val="1350"/>
              </a:spcBef>
              <a:buClr>
                <a:schemeClr val="tx1"/>
              </a:buClr>
              <a:buSzPct val="80000"/>
              <a:buFont typeface="Arial" pitchFamily="34" charset="0"/>
              <a:buChar char="•"/>
              <a:defRPr sz="1800" kern="1200">
                <a:solidFill>
                  <a:schemeClr val="tx1"/>
                </a:solidFill>
                <a:latin typeface="+mn-lt"/>
                <a:ea typeface="+mn-ea"/>
                <a:cs typeface="+mn-cs"/>
              </a:defRPr>
            </a:lvl1pPr>
            <a:lvl2pPr marL="377292" indent="-171496" algn="l" defTabSz="685986" rtl="0" eaLnBrk="1" latinLnBrk="0" hangingPunct="1">
              <a:lnSpc>
                <a:spcPct val="90000"/>
              </a:lnSpc>
              <a:spcBef>
                <a:spcPts val="450"/>
              </a:spcBef>
              <a:buClr>
                <a:schemeClr val="tx1"/>
              </a:buClr>
              <a:buSzPct val="80000"/>
              <a:buFont typeface="Arial" pitchFamily="34" charset="0"/>
              <a:buChar char="•"/>
              <a:defRPr sz="1500" kern="1200">
                <a:solidFill>
                  <a:schemeClr val="tx1"/>
                </a:solidFill>
                <a:latin typeface="+mn-lt"/>
                <a:ea typeface="+mn-ea"/>
                <a:cs typeface="+mn-cs"/>
              </a:defRPr>
            </a:lvl2pPr>
            <a:lvl3pPr marL="548788" indent="-171496" algn="l" defTabSz="685986" rtl="0" eaLnBrk="1" latinLnBrk="0" hangingPunct="1">
              <a:lnSpc>
                <a:spcPct val="90000"/>
              </a:lnSpc>
              <a:spcBef>
                <a:spcPts val="450"/>
              </a:spcBef>
              <a:buClr>
                <a:schemeClr val="tx1"/>
              </a:buClr>
              <a:buSzPct val="80000"/>
              <a:buFont typeface="Arial" pitchFamily="34" charset="0"/>
              <a:buChar char="•"/>
              <a:defRPr sz="1350" kern="1200">
                <a:solidFill>
                  <a:schemeClr val="tx1"/>
                </a:solidFill>
                <a:latin typeface="+mn-lt"/>
                <a:ea typeface="+mn-ea"/>
                <a:cs typeface="+mn-cs"/>
              </a:defRPr>
            </a:lvl3pPr>
            <a:lvl4pPr marL="720286" indent="-171496" algn="l" defTabSz="685986" rtl="0" eaLnBrk="1" latinLnBrk="0" hangingPunct="1">
              <a:lnSpc>
                <a:spcPct val="90000"/>
              </a:lnSpc>
              <a:spcBef>
                <a:spcPts val="450"/>
              </a:spcBef>
              <a:buClr>
                <a:schemeClr val="tx1"/>
              </a:buClr>
              <a:buSzPct val="80000"/>
              <a:buFont typeface="Arial" pitchFamily="34" charset="0"/>
              <a:buChar char="•"/>
              <a:defRPr sz="1200" kern="1200">
                <a:solidFill>
                  <a:schemeClr val="tx1"/>
                </a:solidFill>
                <a:latin typeface="+mn-lt"/>
                <a:ea typeface="+mn-ea"/>
                <a:cs typeface="+mn-cs"/>
              </a:defRPr>
            </a:lvl4pPr>
            <a:lvl5pPr marL="891782" indent="-171496" algn="l" defTabSz="685986" rtl="0" eaLnBrk="1" latinLnBrk="0" hangingPunct="1">
              <a:lnSpc>
                <a:spcPct val="90000"/>
              </a:lnSpc>
              <a:spcBef>
                <a:spcPts val="450"/>
              </a:spcBef>
              <a:buClr>
                <a:schemeClr val="tx1"/>
              </a:buClr>
              <a:buSzPct val="80000"/>
              <a:buFont typeface="Arial" pitchFamily="34" charset="0"/>
              <a:buChar char="•"/>
              <a:defRPr sz="1200" kern="1200">
                <a:solidFill>
                  <a:schemeClr val="tx1"/>
                </a:solidFill>
                <a:latin typeface="+mn-lt"/>
                <a:ea typeface="+mn-ea"/>
                <a:cs typeface="+mn-cs"/>
              </a:defRPr>
            </a:lvl5pPr>
            <a:lvl6pPr marL="1063278" indent="-171496" algn="l" defTabSz="685986" rtl="0" eaLnBrk="1" latinLnBrk="0" hangingPunct="1">
              <a:spcBef>
                <a:spcPts val="450"/>
              </a:spcBef>
              <a:buSzPct val="80000"/>
              <a:buFont typeface="Arial" pitchFamily="34" charset="0"/>
              <a:buChar char="•"/>
              <a:defRPr sz="1200" kern="1200">
                <a:solidFill>
                  <a:schemeClr val="tx1"/>
                </a:solidFill>
                <a:latin typeface="+mn-lt"/>
                <a:ea typeface="+mn-ea"/>
                <a:cs typeface="+mn-cs"/>
              </a:defRPr>
            </a:lvl6pPr>
            <a:lvl7pPr marL="1234775" indent="-171496" algn="l" defTabSz="685986" rtl="0" eaLnBrk="1" latinLnBrk="0" hangingPunct="1">
              <a:spcBef>
                <a:spcPts val="450"/>
              </a:spcBef>
              <a:buSzPct val="80000"/>
              <a:buFont typeface="Arial" pitchFamily="34" charset="0"/>
              <a:buChar char="•"/>
              <a:defRPr sz="1200" kern="1200">
                <a:solidFill>
                  <a:schemeClr val="tx1"/>
                </a:solidFill>
                <a:latin typeface="+mn-lt"/>
                <a:ea typeface="+mn-ea"/>
                <a:cs typeface="+mn-cs"/>
              </a:defRPr>
            </a:lvl7pPr>
            <a:lvl8pPr marL="1406271" indent="-171496" algn="l" defTabSz="685986" rtl="0" eaLnBrk="1" latinLnBrk="0" hangingPunct="1">
              <a:spcBef>
                <a:spcPts val="450"/>
              </a:spcBef>
              <a:buSzPct val="80000"/>
              <a:buFont typeface="Arial" pitchFamily="34" charset="0"/>
              <a:buChar char="•"/>
              <a:defRPr sz="1200" kern="1200">
                <a:solidFill>
                  <a:schemeClr val="tx1"/>
                </a:solidFill>
                <a:latin typeface="+mn-lt"/>
                <a:ea typeface="+mn-ea"/>
                <a:cs typeface="+mn-cs"/>
              </a:defRPr>
            </a:lvl8pPr>
            <a:lvl9pPr marL="1577768" indent="-171496" algn="l" defTabSz="685986" rtl="0" eaLnBrk="1" latinLnBrk="0" hangingPunct="1">
              <a:spcBef>
                <a:spcPts val="450"/>
              </a:spcBef>
              <a:buSzPct val="80000"/>
              <a:buFont typeface="Arial" pitchFamily="34" charset="0"/>
              <a:buChar char="•"/>
              <a:defRPr sz="1200" kern="1200" baseline="0">
                <a:solidFill>
                  <a:schemeClr val="tx1"/>
                </a:solidFill>
                <a:latin typeface="+mn-lt"/>
                <a:ea typeface="+mn-ea"/>
                <a:cs typeface="+mn-cs"/>
              </a:defRPr>
            </a:lvl9pPr>
          </a:lstStyle>
          <a:p>
            <a:pPr marL="0" indent="0">
              <a:spcBef>
                <a:spcPts val="26"/>
              </a:spcBef>
              <a:buFont typeface="Arial" pitchFamily="34" charset="0"/>
              <a:buNone/>
              <a:tabLst>
                <a:tab pos="277360" algn="l"/>
              </a:tabLst>
            </a:pPr>
            <a:r>
              <a:rPr lang="en-US" sz="9600" spc="115" dirty="0">
                <a:latin typeface="Calibri" panose="020F0502020204030204" pitchFamily="34" charset="0"/>
                <a:cs typeface="Calibri" panose="020F0502020204030204" pitchFamily="34" charset="0"/>
              </a:rPr>
              <a:t>2</a:t>
            </a:r>
            <a:r>
              <a:rPr lang="en-US" sz="9600" spc="207" dirty="0">
                <a:latin typeface="Calibri" panose="020F0502020204030204" pitchFamily="34" charset="0"/>
                <a:cs typeface="Calibri" panose="020F0502020204030204" pitchFamily="34" charset="0"/>
              </a:rPr>
              <a:t>0</a:t>
            </a:r>
            <a:r>
              <a:rPr lang="en-US" sz="9600" spc="115" dirty="0">
                <a:latin typeface="Calibri" panose="020F0502020204030204" pitchFamily="34" charset="0"/>
                <a:cs typeface="Calibri" panose="020F0502020204030204" pitchFamily="34" charset="0"/>
              </a:rPr>
              <a:t>2</a:t>
            </a:r>
            <a:r>
              <a:rPr lang="en-US" sz="9600" spc="124" dirty="0">
                <a:latin typeface="Calibri" panose="020F0502020204030204" pitchFamily="34" charset="0"/>
                <a:cs typeface="Calibri" panose="020F0502020204030204" pitchFamily="34" charset="0"/>
              </a:rPr>
              <a:t>4: </a:t>
            </a:r>
          </a:p>
          <a:p>
            <a:pPr>
              <a:spcBef>
                <a:spcPts val="26"/>
              </a:spcBef>
              <a:buFont typeface="Wingdings" panose="05000000000000000000" pitchFamily="2" charset="2"/>
              <a:buChar char="Ø"/>
              <a:tabLst>
                <a:tab pos="277360" algn="l"/>
              </a:tabLst>
            </a:pPr>
            <a:r>
              <a:rPr lang="en-US" sz="9600" spc="-31" dirty="0">
                <a:solidFill>
                  <a:srgbClr val="646B85"/>
                </a:solidFill>
                <a:latin typeface="Calibri" panose="020F0502020204030204" pitchFamily="34" charset="0"/>
                <a:cs typeface="Calibri" panose="020F0502020204030204" pitchFamily="34" charset="0"/>
              </a:rPr>
              <a:t>C</a:t>
            </a:r>
            <a:r>
              <a:rPr lang="en-US" sz="9600" spc="44" dirty="0">
                <a:solidFill>
                  <a:srgbClr val="646B85"/>
                </a:solidFill>
                <a:latin typeface="Calibri" panose="020F0502020204030204" pitchFamily="34" charset="0"/>
                <a:cs typeface="Calibri" panose="020F0502020204030204" pitchFamily="34" charset="0"/>
              </a:rPr>
              <a:t>o</a:t>
            </a:r>
            <a:r>
              <a:rPr lang="en-US" sz="9600" spc="159" dirty="0">
                <a:solidFill>
                  <a:srgbClr val="646B85"/>
                </a:solidFill>
                <a:latin typeface="Calibri" panose="020F0502020204030204" pitchFamily="34" charset="0"/>
                <a:cs typeface="Calibri" panose="020F0502020204030204" pitchFamily="34" charset="0"/>
              </a:rPr>
              <a:t>m</a:t>
            </a:r>
            <a:r>
              <a:rPr lang="en-US" sz="9600" spc="97" dirty="0">
                <a:solidFill>
                  <a:srgbClr val="646B85"/>
                </a:solidFill>
                <a:latin typeface="Calibri" panose="020F0502020204030204" pitchFamily="34" charset="0"/>
                <a:cs typeface="Calibri" panose="020F0502020204030204" pitchFamily="34" charset="0"/>
              </a:rPr>
              <a:t>p</a:t>
            </a:r>
            <a:r>
              <a:rPr lang="en-US" sz="9600" dirty="0">
                <a:solidFill>
                  <a:srgbClr val="646B85"/>
                </a:solidFill>
                <a:latin typeface="Calibri" panose="020F0502020204030204" pitchFamily="34" charset="0"/>
                <a:cs typeface="Calibri" panose="020F0502020204030204" pitchFamily="34" charset="0"/>
              </a:rPr>
              <a:t>l</a:t>
            </a:r>
            <a:r>
              <a:rPr lang="en-US" sz="9600" spc="66" dirty="0">
                <a:solidFill>
                  <a:srgbClr val="646B85"/>
                </a:solidFill>
                <a:latin typeface="Calibri" panose="020F0502020204030204" pitchFamily="34" charset="0"/>
                <a:cs typeface="Calibri" panose="020F0502020204030204" pitchFamily="34" charset="0"/>
              </a:rPr>
              <a:t>e</a:t>
            </a:r>
            <a:r>
              <a:rPr lang="en-US" sz="9600" spc="88" dirty="0">
                <a:solidFill>
                  <a:srgbClr val="646B85"/>
                </a:solidFill>
                <a:latin typeface="Calibri" panose="020F0502020204030204" pitchFamily="34" charset="0"/>
                <a:cs typeface="Calibri" panose="020F0502020204030204" pitchFamily="34" charset="0"/>
              </a:rPr>
              <a:t>t</a:t>
            </a:r>
            <a:r>
              <a:rPr lang="en-US" sz="9600" spc="13" dirty="0">
                <a:solidFill>
                  <a:srgbClr val="646B85"/>
                </a:solidFill>
                <a:latin typeface="Calibri" panose="020F0502020204030204" pitchFamily="34" charset="0"/>
                <a:cs typeface="Calibri" panose="020F0502020204030204" pitchFamily="34" charset="0"/>
              </a:rPr>
              <a:t>i</a:t>
            </a:r>
            <a:r>
              <a:rPr lang="en-US" sz="9600" spc="57" dirty="0">
                <a:solidFill>
                  <a:srgbClr val="646B85"/>
                </a:solidFill>
                <a:latin typeface="Calibri" panose="020F0502020204030204" pitchFamily="34" charset="0"/>
                <a:cs typeface="Calibri" panose="020F0502020204030204" pitchFamily="34" charset="0"/>
              </a:rPr>
              <a:t>o</a:t>
            </a:r>
            <a:r>
              <a:rPr lang="en-US" sz="9600" spc="128" dirty="0">
                <a:solidFill>
                  <a:srgbClr val="646B85"/>
                </a:solidFill>
                <a:latin typeface="Calibri" panose="020F0502020204030204" pitchFamily="34" charset="0"/>
                <a:cs typeface="Calibri" panose="020F0502020204030204" pitchFamily="34" charset="0"/>
              </a:rPr>
              <a:t>n </a:t>
            </a:r>
            <a:r>
              <a:rPr lang="en-US" sz="9600" spc="-44" dirty="0">
                <a:solidFill>
                  <a:srgbClr val="646B85"/>
                </a:solidFill>
                <a:latin typeface="Calibri" panose="020F0502020204030204" pitchFamily="34" charset="0"/>
                <a:cs typeface="Calibri" panose="020F0502020204030204" pitchFamily="34" charset="0"/>
              </a:rPr>
              <a:t> </a:t>
            </a:r>
            <a:r>
              <a:rPr lang="en-US" sz="9600" spc="44" dirty="0">
                <a:solidFill>
                  <a:srgbClr val="646B85"/>
                </a:solidFill>
                <a:latin typeface="Calibri" panose="020F0502020204030204" pitchFamily="34" charset="0"/>
                <a:cs typeface="Calibri" panose="020F0502020204030204" pitchFamily="34" charset="0"/>
              </a:rPr>
              <a:t>o</a:t>
            </a:r>
            <a:r>
              <a:rPr lang="en-US" sz="9600" spc="-18" dirty="0">
                <a:solidFill>
                  <a:srgbClr val="646B85"/>
                </a:solidFill>
                <a:latin typeface="Calibri" panose="020F0502020204030204" pitchFamily="34" charset="0"/>
                <a:cs typeface="Calibri" panose="020F0502020204030204" pitchFamily="34" charset="0"/>
              </a:rPr>
              <a:t>f</a:t>
            </a:r>
            <a:r>
              <a:rPr lang="en-US" sz="9600" spc="-9" dirty="0">
                <a:solidFill>
                  <a:srgbClr val="646B85"/>
                </a:solidFill>
                <a:latin typeface="Calibri" panose="020F0502020204030204" pitchFamily="34" charset="0"/>
                <a:cs typeface="Calibri" panose="020F0502020204030204" pitchFamily="34" charset="0"/>
              </a:rPr>
              <a:t> </a:t>
            </a:r>
            <a:r>
              <a:rPr lang="en-US" sz="9600" spc="93" dirty="0">
                <a:solidFill>
                  <a:srgbClr val="646B85"/>
                </a:solidFill>
                <a:latin typeface="Calibri" panose="020F0502020204030204" pitchFamily="34" charset="0"/>
                <a:cs typeface="Calibri" panose="020F0502020204030204" pitchFamily="34" charset="0"/>
              </a:rPr>
              <a:t>a</a:t>
            </a:r>
            <a:r>
              <a:rPr lang="en-US" sz="9600" spc="97" dirty="0">
                <a:solidFill>
                  <a:srgbClr val="646B85"/>
                </a:solidFill>
                <a:latin typeface="Calibri" panose="020F0502020204030204" pitchFamily="34" charset="0"/>
                <a:cs typeface="Calibri" panose="020F0502020204030204" pitchFamily="34" charset="0"/>
              </a:rPr>
              <a:t>t</a:t>
            </a:r>
            <a:r>
              <a:rPr lang="en-US" sz="9600" spc="-35" dirty="0">
                <a:solidFill>
                  <a:srgbClr val="646B85"/>
                </a:solidFill>
                <a:latin typeface="Calibri" panose="020F0502020204030204" pitchFamily="34" charset="0"/>
                <a:cs typeface="Calibri" panose="020F0502020204030204" pitchFamily="34" charset="0"/>
              </a:rPr>
              <a:t> </a:t>
            </a:r>
            <a:r>
              <a:rPr lang="en-US" sz="9600" dirty="0">
                <a:solidFill>
                  <a:srgbClr val="646B85"/>
                </a:solidFill>
                <a:latin typeface="Calibri" panose="020F0502020204030204" pitchFamily="34" charset="0"/>
                <a:cs typeface="Calibri" panose="020F0502020204030204" pitchFamily="34" charset="0"/>
              </a:rPr>
              <a:t>l</a:t>
            </a:r>
            <a:r>
              <a:rPr lang="en-US" sz="9600" spc="66" dirty="0">
                <a:solidFill>
                  <a:srgbClr val="646B85"/>
                </a:solidFill>
                <a:latin typeface="Calibri" panose="020F0502020204030204" pitchFamily="34" charset="0"/>
                <a:cs typeface="Calibri" panose="020F0502020204030204" pitchFamily="34" charset="0"/>
              </a:rPr>
              <a:t>e</a:t>
            </a:r>
            <a:r>
              <a:rPr lang="en-US" sz="9600" spc="79" dirty="0">
                <a:solidFill>
                  <a:srgbClr val="646B85"/>
                </a:solidFill>
                <a:latin typeface="Calibri" panose="020F0502020204030204" pitchFamily="34" charset="0"/>
                <a:cs typeface="Calibri" panose="020F0502020204030204" pitchFamily="34" charset="0"/>
              </a:rPr>
              <a:t>a</a:t>
            </a:r>
            <a:r>
              <a:rPr lang="en-US" sz="9600" spc="71" dirty="0">
                <a:solidFill>
                  <a:srgbClr val="646B85"/>
                </a:solidFill>
                <a:latin typeface="Calibri" panose="020F0502020204030204" pitchFamily="34" charset="0"/>
                <a:cs typeface="Calibri" panose="020F0502020204030204" pitchFamily="34" charset="0"/>
              </a:rPr>
              <a:t>s</a:t>
            </a:r>
            <a:r>
              <a:rPr lang="en-US" sz="9600" spc="97" dirty="0">
                <a:solidFill>
                  <a:srgbClr val="646B85"/>
                </a:solidFill>
                <a:latin typeface="Calibri" panose="020F0502020204030204" pitchFamily="34" charset="0"/>
                <a:cs typeface="Calibri" panose="020F0502020204030204" pitchFamily="34" charset="0"/>
              </a:rPr>
              <a:t>t</a:t>
            </a:r>
            <a:r>
              <a:rPr lang="en-US" sz="9600" spc="-53" dirty="0">
                <a:solidFill>
                  <a:srgbClr val="646B85"/>
                </a:solidFill>
                <a:latin typeface="Calibri" panose="020F0502020204030204" pitchFamily="34" charset="0"/>
                <a:cs typeface="Calibri" panose="020F0502020204030204" pitchFamily="34" charset="0"/>
              </a:rPr>
              <a:t> </a:t>
            </a:r>
            <a:r>
              <a:rPr lang="en-US" sz="9600" spc="57" dirty="0">
                <a:solidFill>
                  <a:srgbClr val="646B85"/>
                </a:solidFill>
                <a:latin typeface="Calibri" panose="020F0502020204030204" pitchFamily="34" charset="0"/>
                <a:cs typeface="Calibri" panose="020F0502020204030204" pitchFamily="34" charset="0"/>
              </a:rPr>
              <a:t>o</a:t>
            </a:r>
            <a:r>
              <a:rPr lang="en-US" sz="9600" spc="128" dirty="0">
                <a:solidFill>
                  <a:srgbClr val="646B85"/>
                </a:solidFill>
                <a:latin typeface="Calibri" panose="020F0502020204030204" pitchFamily="34" charset="0"/>
                <a:cs typeface="Calibri" panose="020F0502020204030204" pitchFamily="34" charset="0"/>
              </a:rPr>
              <a:t>n</a:t>
            </a:r>
            <a:r>
              <a:rPr lang="en-US" sz="9600" spc="57" dirty="0">
                <a:solidFill>
                  <a:srgbClr val="646B85"/>
                </a:solidFill>
                <a:latin typeface="Calibri" panose="020F0502020204030204" pitchFamily="34" charset="0"/>
                <a:cs typeface="Calibri" panose="020F0502020204030204" pitchFamily="34" charset="0"/>
              </a:rPr>
              <a:t>e</a:t>
            </a:r>
            <a:r>
              <a:rPr lang="en-US" sz="9600" spc="-4" dirty="0">
                <a:solidFill>
                  <a:srgbClr val="646B85"/>
                </a:solidFill>
                <a:latin typeface="Calibri" panose="020F0502020204030204" pitchFamily="34" charset="0"/>
                <a:cs typeface="Calibri" panose="020F0502020204030204" pitchFamily="34" charset="0"/>
              </a:rPr>
              <a:t> </a:t>
            </a:r>
            <a:r>
              <a:rPr lang="en-US" sz="9600" spc="128" dirty="0">
                <a:solidFill>
                  <a:srgbClr val="646B85"/>
                </a:solidFill>
                <a:latin typeface="Calibri" panose="020F0502020204030204" pitchFamily="34" charset="0"/>
                <a:cs typeface="Calibri" panose="020F0502020204030204" pitchFamily="34" charset="0"/>
              </a:rPr>
              <a:t>n</a:t>
            </a:r>
            <a:r>
              <a:rPr lang="en-US" sz="9600" spc="93" dirty="0">
                <a:solidFill>
                  <a:srgbClr val="646B85"/>
                </a:solidFill>
                <a:latin typeface="Calibri" panose="020F0502020204030204" pitchFamily="34" charset="0"/>
                <a:cs typeface="Calibri" panose="020F0502020204030204" pitchFamily="34" charset="0"/>
              </a:rPr>
              <a:t>a</a:t>
            </a:r>
            <a:r>
              <a:rPr lang="en-US" sz="9600" spc="101" dirty="0">
                <a:solidFill>
                  <a:srgbClr val="646B85"/>
                </a:solidFill>
                <a:latin typeface="Calibri" panose="020F0502020204030204" pitchFamily="34" charset="0"/>
                <a:cs typeface="Calibri" panose="020F0502020204030204" pitchFamily="34" charset="0"/>
              </a:rPr>
              <a:t>t</a:t>
            </a:r>
            <a:r>
              <a:rPr lang="en-US" sz="9600" spc="13" dirty="0">
                <a:solidFill>
                  <a:srgbClr val="646B85"/>
                </a:solidFill>
                <a:latin typeface="Calibri" panose="020F0502020204030204" pitchFamily="34" charset="0"/>
                <a:cs typeface="Calibri" panose="020F0502020204030204" pitchFamily="34" charset="0"/>
              </a:rPr>
              <a:t>i</a:t>
            </a:r>
            <a:r>
              <a:rPr lang="en-US" sz="9600" spc="44" dirty="0">
                <a:solidFill>
                  <a:srgbClr val="646B85"/>
                </a:solidFill>
                <a:latin typeface="Calibri" panose="020F0502020204030204" pitchFamily="34" charset="0"/>
                <a:cs typeface="Calibri" panose="020F0502020204030204" pitchFamily="34" charset="0"/>
              </a:rPr>
              <a:t>o</a:t>
            </a:r>
            <a:r>
              <a:rPr lang="en-US" sz="9600" spc="141" dirty="0">
                <a:solidFill>
                  <a:srgbClr val="646B85"/>
                </a:solidFill>
                <a:latin typeface="Calibri" panose="020F0502020204030204" pitchFamily="34" charset="0"/>
                <a:cs typeface="Calibri" panose="020F0502020204030204" pitchFamily="34" charset="0"/>
              </a:rPr>
              <a:t>n</a:t>
            </a:r>
            <a:r>
              <a:rPr lang="en-US" sz="9600" spc="79" dirty="0">
                <a:solidFill>
                  <a:srgbClr val="646B85"/>
                </a:solidFill>
                <a:latin typeface="Calibri" panose="020F0502020204030204" pitchFamily="34" charset="0"/>
                <a:cs typeface="Calibri" panose="020F0502020204030204" pitchFamily="34" charset="0"/>
              </a:rPr>
              <a:t>a</a:t>
            </a:r>
            <a:r>
              <a:rPr lang="en-US" sz="9600" spc="9" dirty="0">
                <a:solidFill>
                  <a:srgbClr val="646B85"/>
                </a:solidFill>
                <a:latin typeface="Calibri" panose="020F0502020204030204" pitchFamily="34" charset="0"/>
                <a:cs typeface="Calibri" panose="020F0502020204030204" pitchFamily="34" charset="0"/>
              </a:rPr>
              <a:t>l</a:t>
            </a:r>
            <a:r>
              <a:rPr lang="en-US" sz="9600" spc="-53" dirty="0">
                <a:solidFill>
                  <a:srgbClr val="646B85"/>
                </a:solidFill>
                <a:latin typeface="Calibri" panose="020F0502020204030204" pitchFamily="34" charset="0"/>
                <a:cs typeface="Calibri" panose="020F0502020204030204" pitchFamily="34" charset="0"/>
              </a:rPr>
              <a:t> </a:t>
            </a:r>
            <a:r>
              <a:rPr lang="en-US" sz="9600" spc="57" dirty="0">
                <a:solidFill>
                  <a:srgbClr val="646B85"/>
                </a:solidFill>
                <a:latin typeface="Calibri" panose="020F0502020204030204" pitchFamily="34" charset="0"/>
                <a:cs typeface="Calibri" panose="020F0502020204030204" pitchFamily="34" charset="0"/>
              </a:rPr>
              <a:t>s</a:t>
            </a:r>
            <a:r>
              <a:rPr lang="en-US" sz="9600" spc="53" dirty="0">
                <a:solidFill>
                  <a:srgbClr val="646B85"/>
                </a:solidFill>
                <a:latin typeface="Calibri" panose="020F0502020204030204" pitchFamily="34" charset="0"/>
                <a:cs typeface="Calibri" panose="020F0502020204030204" pitchFamily="34" charset="0"/>
              </a:rPr>
              <a:t>k</a:t>
            </a:r>
            <a:r>
              <a:rPr lang="en-US" sz="9600" spc="13" dirty="0">
                <a:solidFill>
                  <a:srgbClr val="646B85"/>
                </a:solidFill>
                <a:latin typeface="Calibri" panose="020F0502020204030204" pitchFamily="34" charset="0"/>
                <a:cs typeface="Calibri" panose="020F0502020204030204" pitchFamily="34" charset="0"/>
              </a:rPr>
              <a:t>i</a:t>
            </a:r>
            <a:r>
              <a:rPr lang="en-US" sz="9600" dirty="0">
                <a:solidFill>
                  <a:srgbClr val="646B85"/>
                </a:solidFill>
                <a:latin typeface="Calibri" panose="020F0502020204030204" pitchFamily="34" charset="0"/>
                <a:cs typeface="Calibri" panose="020F0502020204030204" pitchFamily="34" charset="0"/>
              </a:rPr>
              <a:t>l</a:t>
            </a:r>
            <a:r>
              <a:rPr lang="en-US" sz="9600" spc="13" dirty="0">
                <a:solidFill>
                  <a:srgbClr val="646B85"/>
                </a:solidFill>
                <a:latin typeface="Calibri" panose="020F0502020204030204" pitchFamily="34" charset="0"/>
                <a:cs typeface="Calibri" panose="020F0502020204030204" pitchFamily="34" charset="0"/>
              </a:rPr>
              <a:t>l</a:t>
            </a:r>
            <a:r>
              <a:rPr lang="en-US" sz="9600" spc="62" dirty="0">
                <a:solidFill>
                  <a:srgbClr val="646B85"/>
                </a:solidFill>
                <a:latin typeface="Calibri" panose="020F0502020204030204" pitchFamily="34" charset="0"/>
                <a:cs typeface="Calibri" panose="020F0502020204030204" pitchFamily="34" charset="0"/>
              </a:rPr>
              <a:t>s</a:t>
            </a:r>
            <a:r>
              <a:rPr lang="en-US" sz="9600" spc="-31" dirty="0">
                <a:solidFill>
                  <a:srgbClr val="646B85"/>
                </a:solidFill>
                <a:latin typeface="Calibri" panose="020F0502020204030204" pitchFamily="34" charset="0"/>
                <a:cs typeface="Calibri" panose="020F0502020204030204" pitchFamily="34" charset="0"/>
              </a:rPr>
              <a:t> </a:t>
            </a:r>
            <a:r>
              <a:rPr lang="en-US" sz="9600" spc="93" dirty="0">
                <a:solidFill>
                  <a:srgbClr val="646B85"/>
                </a:solidFill>
                <a:latin typeface="Calibri" panose="020F0502020204030204" pitchFamily="34" charset="0"/>
                <a:cs typeface="Calibri" panose="020F0502020204030204" pitchFamily="34" charset="0"/>
              </a:rPr>
              <a:t>a</a:t>
            </a:r>
            <a:r>
              <a:rPr lang="en-US" sz="9600" spc="57" dirty="0">
                <a:solidFill>
                  <a:srgbClr val="646B85"/>
                </a:solidFill>
                <a:latin typeface="Calibri" panose="020F0502020204030204" pitchFamily="34" charset="0"/>
                <a:cs typeface="Calibri" panose="020F0502020204030204" pitchFamily="34" charset="0"/>
              </a:rPr>
              <a:t>s</a:t>
            </a:r>
            <a:r>
              <a:rPr lang="en-US" sz="9600" spc="71" dirty="0">
                <a:solidFill>
                  <a:srgbClr val="646B85"/>
                </a:solidFill>
                <a:latin typeface="Calibri" panose="020F0502020204030204" pitchFamily="34" charset="0"/>
                <a:cs typeface="Calibri" panose="020F0502020204030204" pitchFamily="34" charset="0"/>
              </a:rPr>
              <a:t>s</a:t>
            </a:r>
            <a:r>
              <a:rPr lang="en-US" sz="9600" spc="53" dirty="0">
                <a:solidFill>
                  <a:srgbClr val="646B85"/>
                </a:solidFill>
                <a:latin typeface="Calibri" panose="020F0502020204030204" pitchFamily="34" charset="0"/>
                <a:cs typeface="Calibri" panose="020F0502020204030204" pitchFamily="34" charset="0"/>
              </a:rPr>
              <a:t>e</a:t>
            </a:r>
            <a:r>
              <a:rPr lang="en-US" sz="9600" spc="71" dirty="0">
                <a:solidFill>
                  <a:srgbClr val="646B85"/>
                </a:solidFill>
                <a:latin typeface="Calibri" panose="020F0502020204030204" pitchFamily="34" charset="0"/>
                <a:cs typeface="Calibri" panose="020F0502020204030204" pitchFamily="34" charset="0"/>
              </a:rPr>
              <a:t>s</a:t>
            </a:r>
            <a:r>
              <a:rPr lang="en-US" sz="9600" spc="57" dirty="0">
                <a:solidFill>
                  <a:srgbClr val="646B85"/>
                </a:solidFill>
                <a:latin typeface="Calibri" panose="020F0502020204030204" pitchFamily="34" charset="0"/>
                <a:cs typeface="Calibri" panose="020F0502020204030204" pitchFamily="34" charset="0"/>
              </a:rPr>
              <a:t>s</a:t>
            </a:r>
            <a:r>
              <a:rPr lang="en-US" sz="9600" spc="146" dirty="0">
                <a:solidFill>
                  <a:srgbClr val="646B85"/>
                </a:solidFill>
                <a:latin typeface="Calibri" panose="020F0502020204030204" pitchFamily="34" charset="0"/>
                <a:cs typeface="Calibri" panose="020F0502020204030204" pitchFamily="34" charset="0"/>
              </a:rPr>
              <a:t>m</a:t>
            </a:r>
            <a:r>
              <a:rPr lang="en-US" sz="9600" spc="53" dirty="0">
                <a:solidFill>
                  <a:srgbClr val="646B85"/>
                </a:solidFill>
                <a:latin typeface="Calibri" panose="020F0502020204030204" pitchFamily="34" charset="0"/>
                <a:cs typeface="Calibri" panose="020F0502020204030204" pitchFamily="34" charset="0"/>
              </a:rPr>
              <a:t>e</a:t>
            </a:r>
            <a:r>
              <a:rPr lang="en-US" sz="9600" spc="128" dirty="0">
                <a:solidFill>
                  <a:srgbClr val="646B85"/>
                </a:solidFill>
                <a:latin typeface="Calibri" panose="020F0502020204030204" pitchFamily="34" charset="0"/>
                <a:cs typeface="Calibri" panose="020F0502020204030204" pitchFamily="34" charset="0"/>
              </a:rPr>
              <a:t>n</a:t>
            </a:r>
            <a:r>
              <a:rPr lang="en-US" sz="9600" spc="97" dirty="0">
                <a:solidFill>
                  <a:srgbClr val="646B85"/>
                </a:solidFill>
                <a:latin typeface="Calibri" panose="020F0502020204030204" pitchFamily="34" charset="0"/>
                <a:cs typeface="Calibri" panose="020F0502020204030204" pitchFamily="34" charset="0"/>
              </a:rPr>
              <a:t>t</a:t>
            </a:r>
            <a:r>
              <a:rPr lang="en-US" sz="9600" spc="-22" dirty="0">
                <a:solidFill>
                  <a:srgbClr val="646B85"/>
                </a:solidFill>
                <a:latin typeface="Calibri" panose="020F0502020204030204" pitchFamily="34" charset="0"/>
                <a:cs typeface="Calibri" panose="020F0502020204030204" pitchFamily="34" charset="0"/>
              </a:rPr>
              <a:t> </a:t>
            </a:r>
            <a:r>
              <a:rPr lang="en-US" sz="9600" spc="97" dirty="0" err="1">
                <a:solidFill>
                  <a:srgbClr val="646B85"/>
                </a:solidFill>
                <a:latin typeface="Calibri" panose="020F0502020204030204" pitchFamily="34" charset="0"/>
                <a:cs typeface="Calibri" panose="020F0502020204030204" pitchFamily="34" charset="0"/>
              </a:rPr>
              <a:t>p</a:t>
            </a:r>
            <a:r>
              <a:rPr lang="en-US" sz="9600" spc="110" dirty="0" err="1">
                <a:solidFill>
                  <a:srgbClr val="646B85"/>
                </a:solidFill>
                <a:latin typeface="Calibri" panose="020F0502020204030204" pitchFamily="34" charset="0"/>
                <a:cs typeface="Calibri" panose="020F0502020204030204" pitchFamily="34" charset="0"/>
              </a:rPr>
              <a:t>r</a:t>
            </a:r>
            <a:r>
              <a:rPr lang="en-US" sz="9600" spc="57" dirty="0" err="1">
                <a:solidFill>
                  <a:srgbClr val="646B85"/>
                </a:solidFill>
                <a:latin typeface="Calibri" panose="020F0502020204030204" pitchFamily="34" charset="0"/>
                <a:cs typeface="Calibri" panose="020F0502020204030204" pitchFamily="34" charset="0"/>
              </a:rPr>
              <a:t>o</a:t>
            </a:r>
            <a:r>
              <a:rPr lang="en-US" sz="9600" dirty="0" err="1">
                <a:solidFill>
                  <a:srgbClr val="646B85"/>
                </a:solidFill>
                <a:latin typeface="Calibri" panose="020F0502020204030204" pitchFamily="34" charset="0"/>
                <a:cs typeface="Calibri" panose="020F0502020204030204" pitchFamily="34" charset="0"/>
              </a:rPr>
              <a:t>g</a:t>
            </a:r>
            <a:r>
              <a:rPr lang="en-US" sz="9600" spc="110" dirty="0" err="1">
                <a:solidFill>
                  <a:srgbClr val="646B85"/>
                </a:solidFill>
                <a:latin typeface="Calibri" panose="020F0502020204030204" pitchFamily="34" charset="0"/>
                <a:cs typeface="Calibri" panose="020F0502020204030204" pitchFamily="34" charset="0"/>
              </a:rPr>
              <a:t>r</a:t>
            </a:r>
            <a:r>
              <a:rPr lang="en-US" sz="9600" spc="79" dirty="0" err="1">
                <a:solidFill>
                  <a:srgbClr val="646B85"/>
                </a:solidFill>
                <a:latin typeface="Calibri" panose="020F0502020204030204" pitchFamily="34" charset="0"/>
                <a:cs typeface="Calibri" panose="020F0502020204030204" pitchFamily="34" charset="0"/>
              </a:rPr>
              <a:t>a</a:t>
            </a:r>
            <a:r>
              <a:rPr lang="en-US" sz="9600" spc="146" dirty="0" err="1">
                <a:solidFill>
                  <a:srgbClr val="646B85"/>
                </a:solidFill>
                <a:latin typeface="Calibri" panose="020F0502020204030204" pitchFamily="34" charset="0"/>
                <a:cs typeface="Calibri" panose="020F0502020204030204" pitchFamily="34" charset="0"/>
              </a:rPr>
              <a:t>mm</a:t>
            </a:r>
            <a:r>
              <a:rPr lang="en-US" sz="9600" spc="57" dirty="0" err="1">
                <a:solidFill>
                  <a:srgbClr val="646B85"/>
                </a:solidFill>
                <a:latin typeface="Calibri" panose="020F0502020204030204" pitchFamily="34" charset="0"/>
                <a:cs typeface="Calibri" panose="020F0502020204030204" pitchFamily="34" charset="0"/>
              </a:rPr>
              <a:t>e</a:t>
            </a:r>
            <a:r>
              <a:rPr lang="en-US" sz="9600" spc="57" dirty="0">
                <a:solidFill>
                  <a:srgbClr val="646B85"/>
                </a:solidFill>
                <a:latin typeface="Calibri" panose="020F0502020204030204" pitchFamily="34" charset="0"/>
                <a:cs typeface="Calibri" panose="020F0502020204030204" pitchFamily="34" charset="0"/>
              </a:rPr>
              <a:t> </a:t>
            </a:r>
            <a:r>
              <a:rPr lang="en-US" sz="9600" spc="-62" dirty="0">
                <a:solidFill>
                  <a:srgbClr val="646B85"/>
                </a:solidFill>
                <a:latin typeface="Calibri" panose="020F0502020204030204" pitchFamily="34" charset="0"/>
                <a:cs typeface="Calibri" panose="020F0502020204030204" pitchFamily="34" charset="0"/>
              </a:rPr>
              <a:t> </a:t>
            </a:r>
            <a:r>
              <a:rPr lang="en-US" sz="9600" spc="66" dirty="0">
                <a:solidFill>
                  <a:srgbClr val="646B85"/>
                </a:solidFill>
                <a:latin typeface="Calibri" panose="020F0502020204030204" pitchFamily="34" charset="0"/>
                <a:cs typeface="Calibri" panose="020F0502020204030204" pitchFamily="34" charset="0"/>
              </a:rPr>
              <a:t>(</a:t>
            </a:r>
            <a:r>
              <a:rPr lang="en-US" sz="9600" spc="57" dirty="0">
                <a:solidFill>
                  <a:srgbClr val="646B85"/>
                </a:solidFill>
                <a:latin typeface="Calibri" panose="020F0502020204030204" pitchFamily="34" charset="0"/>
                <a:cs typeface="Calibri" panose="020F0502020204030204" pitchFamily="34" charset="0"/>
              </a:rPr>
              <a:t>s</a:t>
            </a:r>
            <a:r>
              <a:rPr lang="en-US" sz="9600" spc="110" dirty="0">
                <a:solidFill>
                  <a:srgbClr val="646B85"/>
                </a:solidFill>
                <a:latin typeface="Calibri" panose="020F0502020204030204" pitchFamily="34" charset="0"/>
                <a:cs typeface="Calibri" panose="020F0502020204030204" pitchFamily="34" charset="0"/>
              </a:rPr>
              <a:t>u</a:t>
            </a:r>
            <a:r>
              <a:rPr lang="en-US" sz="9600" dirty="0">
                <a:solidFill>
                  <a:srgbClr val="646B85"/>
                </a:solidFill>
                <a:latin typeface="Calibri" panose="020F0502020204030204" pitchFamily="34" charset="0"/>
                <a:cs typeface="Calibri" panose="020F0502020204030204" pitchFamily="34" charset="0"/>
              </a:rPr>
              <a:t>c</a:t>
            </a:r>
            <a:r>
              <a:rPr lang="en-US" sz="9600" spc="115" dirty="0">
                <a:solidFill>
                  <a:srgbClr val="646B85"/>
                </a:solidFill>
                <a:latin typeface="Calibri" panose="020F0502020204030204" pitchFamily="34" charset="0"/>
                <a:cs typeface="Calibri" panose="020F0502020204030204" pitchFamily="34" charset="0"/>
              </a:rPr>
              <a:t>h</a:t>
            </a:r>
            <a:r>
              <a:rPr lang="en-US" sz="9600" spc="-31" dirty="0">
                <a:solidFill>
                  <a:srgbClr val="646B85"/>
                </a:solidFill>
                <a:latin typeface="Calibri" panose="020F0502020204030204" pitchFamily="34" charset="0"/>
                <a:cs typeface="Calibri" panose="020F0502020204030204" pitchFamily="34" charset="0"/>
              </a:rPr>
              <a:t> </a:t>
            </a:r>
            <a:r>
              <a:rPr lang="en-US" sz="9600" spc="79" dirty="0">
                <a:solidFill>
                  <a:srgbClr val="646B85"/>
                </a:solidFill>
                <a:latin typeface="Calibri" panose="020F0502020204030204" pitchFamily="34" charset="0"/>
                <a:cs typeface="Calibri" panose="020F0502020204030204" pitchFamily="34" charset="0"/>
              </a:rPr>
              <a:t>a</a:t>
            </a:r>
            <a:r>
              <a:rPr lang="en-US" sz="9600" spc="62" dirty="0">
                <a:solidFill>
                  <a:srgbClr val="646B85"/>
                </a:solidFill>
                <a:latin typeface="Calibri" panose="020F0502020204030204" pitchFamily="34" charset="0"/>
                <a:cs typeface="Calibri" panose="020F0502020204030204" pitchFamily="34" charset="0"/>
              </a:rPr>
              <a:t>s </a:t>
            </a:r>
            <a:r>
              <a:rPr lang="en-US" sz="9600" spc="-31" dirty="0">
                <a:solidFill>
                  <a:srgbClr val="646B85"/>
                </a:solidFill>
                <a:latin typeface="Calibri" panose="020F0502020204030204" pitchFamily="34" charset="0"/>
                <a:cs typeface="Calibri" panose="020F0502020204030204" pitchFamily="34" charset="0"/>
              </a:rPr>
              <a:t> </a:t>
            </a:r>
            <a:r>
              <a:rPr lang="en-US" sz="9600" spc="71" dirty="0">
                <a:solidFill>
                  <a:srgbClr val="646B85"/>
                </a:solidFill>
                <a:latin typeface="Calibri" panose="020F0502020204030204" pitchFamily="34" charset="0"/>
                <a:cs typeface="Calibri" panose="020F0502020204030204" pitchFamily="34" charset="0"/>
              </a:rPr>
              <a:t>P</a:t>
            </a:r>
            <a:r>
              <a:rPr lang="en-US" sz="9600" spc="79" dirty="0">
                <a:solidFill>
                  <a:srgbClr val="646B85"/>
                </a:solidFill>
                <a:latin typeface="Calibri" panose="020F0502020204030204" pitchFamily="34" charset="0"/>
                <a:cs typeface="Calibri" panose="020F0502020204030204" pitchFamily="34" charset="0"/>
              </a:rPr>
              <a:t>I</a:t>
            </a:r>
            <a:r>
              <a:rPr lang="en-US" sz="9600" dirty="0">
                <a:solidFill>
                  <a:srgbClr val="646B85"/>
                </a:solidFill>
                <a:latin typeface="Calibri" panose="020F0502020204030204" pitchFamily="34" charset="0"/>
                <a:cs typeface="Calibri" panose="020F0502020204030204" pitchFamily="34" charset="0"/>
              </a:rPr>
              <a:t>S</a:t>
            </a:r>
            <a:r>
              <a:rPr lang="en-US" sz="9600" spc="-75" dirty="0">
                <a:solidFill>
                  <a:srgbClr val="646B85"/>
                </a:solidFill>
                <a:latin typeface="Calibri" panose="020F0502020204030204" pitchFamily="34" charset="0"/>
                <a:cs typeface="Calibri" panose="020F0502020204030204" pitchFamily="34" charset="0"/>
              </a:rPr>
              <a:t>A</a:t>
            </a:r>
            <a:r>
              <a:rPr lang="en-US" sz="9600" spc="-13" dirty="0">
                <a:solidFill>
                  <a:srgbClr val="646B85"/>
                </a:solidFill>
                <a:latin typeface="Calibri" panose="020F0502020204030204" pitchFamily="34" charset="0"/>
                <a:cs typeface="Calibri" panose="020F0502020204030204" pitchFamily="34" charset="0"/>
              </a:rPr>
              <a:t> </a:t>
            </a:r>
            <a:r>
              <a:rPr lang="en-US" sz="9600" spc="57" dirty="0">
                <a:solidFill>
                  <a:srgbClr val="646B85"/>
                </a:solidFill>
                <a:latin typeface="Calibri" panose="020F0502020204030204" pitchFamily="34" charset="0"/>
                <a:cs typeface="Calibri" panose="020F0502020204030204" pitchFamily="34" charset="0"/>
              </a:rPr>
              <a:t>o</a:t>
            </a:r>
            <a:r>
              <a:rPr lang="en-US" sz="9600" spc="110" dirty="0">
                <a:solidFill>
                  <a:srgbClr val="646B85"/>
                </a:solidFill>
                <a:latin typeface="Calibri" panose="020F0502020204030204" pitchFamily="34" charset="0"/>
                <a:cs typeface="Calibri" panose="020F0502020204030204" pitchFamily="34" charset="0"/>
              </a:rPr>
              <a:t>r</a:t>
            </a:r>
            <a:r>
              <a:rPr lang="en-US" sz="9600" spc="79" dirty="0">
                <a:solidFill>
                  <a:srgbClr val="646B85"/>
                </a:solidFill>
                <a:latin typeface="Calibri" panose="020F0502020204030204" pitchFamily="34" charset="0"/>
                <a:cs typeface="Calibri" panose="020F0502020204030204" pitchFamily="34" charset="0"/>
              </a:rPr>
              <a:t> </a:t>
            </a:r>
            <a:r>
              <a:rPr lang="en-US" sz="9600" spc="66" dirty="0">
                <a:solidFill>
                  <a:srgbClr val="646B85"/>
                </a:solidFill>
                <a:latin typeface="Calibri" panose="020F0502020204030204" pitchFamily="34" charset="0"/>
                <a:cs typeface="Calibri" panose="020F0502020204030204" pitchFamily="34" charset="0"/>
              </a:rPr>
              <a:t>e</a:t>
            </a:r>
            <a:r>
              <a:rPr lang="en-US" sz="9600" spc="71" dirty="0">
                <a:solidFill>
                  <a:srgbClr val="646B85"/>
                </a:solidFill>
                <a:latin typeface="Calibri" panose="020F0502020204030204" pitchFamily="34" charset="0"/>
                <a:cs typeface="Calibri" panose="020F0502020204030204" pitchFamily="34" charset="0"/>
              </a:rPr>
              <a:t>q</a:t>
            </a:r>
            <a:r>
              <a:rPr lang="en-US" sz="9600" spc="110" dirty="0">
                <a:solidFill>
                  <a:srgbClr val="646B85"/>
                </a:solidFill>
                <a:latin typeface="Calibri" panose="020F0502020204030204" pitchFamily="34" charset="0"/>
                <a:cs typeface="Calibri" panose="020F0502020204030204" pitchFamily="34" charset="0"/>
              </a:rPr>
              <a:t>u</a:t>
            </a:r>
            <a:r>
              <a:rPr lang="en-US" sz="9600" spc="13" dirty="0">
                <a:solidFill>
                  <a:srgbClr val="646B85"/>
                </a:solidFill>
                <a:latin typeface="Calibri" panose="020F0502020204030204" pitchFamily="34" charset="0"/>
                <a:cs typeface="Calibri" panose="020F0502020204030204" pitchFamily="34" charset="0"/>
              </a:rPr>
              <a:t>i</a:t>
            </a:r>
            <a:r>
              <a:rPr lang="en-US" sz="9600" spc="-4" dirty="0">
                <a:solidFill>
                  <a:srgbClr val="646B85"/>
                </a:solidFill>
                <a:latin typeface="Calibri" panose="020F0502020204030204" pitchFamily="34" charset="0"/>
                <a:cs typeface="Calibri" panose="020F0502020204030204" pitchFamily="34" charset="0"/>
              </a:rPr>
              <a:t>v</a:t>
            </a:r>
            <a:r>
              <a:rPr lang="en-US" sz="9600" spc="79" dirty="0">
                <a:solidFill>
                  <a:srgbClr val="646B85"/>
                </a:solidFill>
                <a:latin typeface="Calibri" panose="020F0502020204030204" pitchFamily="34" charset="0"/>
                <a:cs typeface="Calibri" panose="020F0502020204030204" pitchFamily="34" charset="0"/>
              </a:rPr>
              <a:t>a</a:t>
            </a:r>
            <a:r>
              <a:rPr lang="en-US" sz="9600" spc="13" dirty="0">
                <a:solidFill>
                  <a:srgbClr val="646B85"/>
                </a:solidFill>
                <a:latin typeface="Calibri" panose="020F0502020204030204" pitchFamily="34" charset="0"/>
                <a:cs typeface="Calibri" panose="020F0502020204030204" pitchFamily="34" charset="0"/>
              </a:rPr>
              <a:t>l</a:t>
            </a:r>
            <a:r>
              <a:rPr lang="en-US" sz="9600" spc="53" dirty="0">
                <a:solidFill>
                  <a:srgbClr val="646B85"/>
                </a:solidFill>
                <a:latin typeface="Calibri" panose="020F0502020204030204" pitchFamily="34" charset="0"/>
                <a:cs typeface="Calibri" panose="020F0502020204030204" pitchFamily="34" charset="0"/>
              </a:rPr>
              <a:t>e</a:t>
            </a:r>
            <a:r>
              <a:rPr lang="en-US" sz="9600" spc="141" dirty="0">
                <a:solidFill>
                  <a:srgbClr val="646B85"/>
                </a:solidFill>
                <a:latin typeface="Calibri" panose="020F0502020204030204" pitchFamily="34" charset="0"/>
                <a:cs typeface="Calibri" panose="020F0502020204030204" pitchFamily="34" charset="0"/>
              </a:rPr>
              <a:t>n</a:t>
            </a:r>
            <a:r>
              <a:rPr lang="en-US" sz="9600" spc="97" dirty="0">
                <a:solidFill>
                  <a:srgbClr val="646B85"/>
                </a:solidFill>
                <a:latin typeface="Calibri" panose="020F0502020204030204" pitchFamily="34" charset="0"/>
                <a:cs typeface="Calibri" panose="020F0502020204030204" pitchFamily="34" charset="0"/>
              </a:rPr>
              <a:t>t</a:t>
            </a:r>
            <a:r>
              <a:rPr lang="en-US" sz="9600" spc="-66" dirty="0">
                <a:solidFill>
                  <a:srgbClr val="646B85"/>
                </a:solidFill>
                <a:latin typeface="Calibri" panose="020F0502020204030204" pitchFamily="34" charset="0"/>
                <a:cs typeface="Calibri" panose="020F0502020204030204" pitchFamily="34" charset="0"/>
              </a:rPr>
              <a:t> </a:t>
            </a:r>
            <a:r>
              <a:rPr lang="en-US" sz="9600" spc="62" dirty="0">
                <a:solidFill>
                  <a:srgbClr val="646B85"/>
                </a:solidFill>
                <a:latin typeface="Calibri" panose="020F0502020204030204" pitchFamily="34" charset="0"/>
                <a:cs typeface="Calibri" panose="020F0502020204030204" pitchFamily="34" charset="0"/>
              </a:rPr>
              <a:t>)</a:t>
            </a:r>
            <a:endParaRPr lang="en-US" sz="9600" dirty="0">
              <a:latin typeface="Calibri" panose="020F0502020204030204" pitchFamily="34" charset="0"/>
              <a:cs typeface="Calibri" panose="020F0502020204030204" pitchFamily="34" charset="0"/>
            </a:endParaRPr>
          </a:p>
          <a:p>
            <a:pPr marL="0" indent="0">
              <a:spcBef>
                <a:spcPts val="40"/>
              </a:spcBef>
              <a:buFont typeface="Arial" pitchFamily="34" charset="0"/>
              <a:buNone/>
              <a:tabLst>
                <a:tab pos="277360" algn="l"/>
              </a:tabLst>
            </a:pPr>
            <a:endParaRPr lang="en-US" sz="9600" spc="115" dirty="0">
              <a:latin typeface="Calibri" panose="020F0502020204030204" pitchFamily="34" charset="0"/>
              <a:cs typeface="Calibri" panose="020F0502020204030204" pitchFamily="34" charset="0"/>
            </a:endParaRPr>
          </a:p>
          <a:p>
            <a:pPr marL="0" indent="0">
              <a:spcBef>
                <a:spcPts val="40"/>
              </a:spcBef>
              <a:buFont typeface="Arial" pitchFamily="34" charset="0"/>
              <a:buNone/>
              <a:tabLst>
                <a:tab pos="277360" algn="l"/>
              </a:tabLst>
            </a:pPr>
            <a:r>
              <a:rPr lang="en-US" sz="9600" spc="115" dirty="0">
                <a:latin typeface="Calibri" panose="020F0502020204030204" pitchFamily="34" charset="0"/>
                <a:cs typeface="Calibri" panose="020F0502020204030204" pitchFamily="34" charset="0"/>
              </a:rPr>
              <a:t>2</a:t>
            </a:r>
            <a:r>
              <a:rPr lang="en-US" sz="9600" spc="207" dirty="0">
                <a:latin typeface="Calibri" panose="020F0502020204030204" pitchFamily="34" charset="0"/>
                <a:cs typeface="Calibri" panose="020F0502020204030204" pitchFamily="34" charset="0"/>
              </a:rPr>
              <a:t>0</a:t>
            </a:r>
            <a:r>
              <a:rPr lang="en-US" sz="9600" spc="115" dirty="0">
                <a:latin typeface="Calibri" panose="020F0502020204030204" pitchFamily="34" charset="0"/>
                <a:cs typeface="Calibri" panose="020F0502020204030204" pitchFamily="34" charset="0"/>
              </a:rPr>
              <a:t>2</a:t>
            </a:r>
            <a:r>
              <a:rPr lang="en-US" sz="9600" spc="62" dirty="0">
                <a:latin typeface="Calibri" panose="020F0502020204030204" pitchFamily="34" charset="0"/>
                <a:cs typeface="Calibri" panose="020F0502020204030204" pitchFamily="34" charset="0"/>
              </a:rPr>
              <a:t>5:</a:t>
            </a:r>
          </a:p>
          <a:p>
            <a:pPr>
              <a:spcBef>
                <a:spcPts val="40"/>
              </a:spcBef>
              <a:buFont typeface="Wingdings" panose="05000000000000000000" pitchFamily="2" charset="2"/>
              <a:buChar char="Ø"/>
              <a:tabLst>
                <a:tab pos="277360" algn="l"/>
              </a:tabLst>
            </a:pPr>
            <a:r>
              <a:rPr lang="en-US" sz="9600" spc="62" dirty="0">
                <a:latin typeface="Calibri" panose="020F0502020204030204" pitchFamily="34" charset="0"/>
                <a:cs typeface="Calibri" panose="020F0502020204030204" pitchFamily="34" charset="0"/>
              </a:rPr>
              <a:t>2</a:t>
            </a:r>
            <a:r>
              <a:rPr lang="en-US" sz="9600" spc="62" baseline="30000" dirty="0">
                <a:latin typeface="Calibri" panose="020F0502020204030204" pitchFamily="34" charset="0"/>
                <a:cs typeface="Calibri" panose="020F0502020204030204" pitchFamily="34" charset="0"/>
              </a:rPr>
              <a:t>nd</a:t>
            </a:r>
            <a:r>
              <a:rPr lang="en-US" sz="9600" spc="62" dirty="0">
                <a:latin typeface="Calibri" panose="020F0502020204030204" pitchFamily="34" charset="0"/>
                <a:cs typeface="Calibri" panose="020F0502020204030204" pitchFamily="34" charset="0"/>
              </a:rPr>
              <a:t> Five year regional review </a:t>
            </a:r>
          </a:p>
          <a:p>
            <a:pPr marL="0" indent="0">
              <a:spcBef>
                <a:spcPts val="40"/>
              </a:spcBef>
              <a:buFont typeface="Arial" pitchFamily="34" charset="0"/>
              <a:buNone/>
              <a:tabLst>
                <a:tab pos="277360" algn="l"/>
              </a:tabLst>
            </a:pPr>
            <a:endParaRPr lang="en-US" sz="9600" spc="62" dirty="0">
              <a:latin typeface="Calibri" panose="020F0502020204030204" pitchFamily="34" charset="0"/>
              <a:cs typeface="Calibri" panose="020F0502020204030204" pitchFamily="34" charset="0"/>
            </a:endParaRPr>
          </a:p>
          <a:p>
            <a:pPr marL="0" indent="0">
              <a:spcBef>
                <a:spcPts val="40"/>
              </a:spcBef>
              <a:buFont typeface="Arial" pitchFamily="34" charset="0"/>
              <a:buNone/>
              <a:tabLst>
                <a:tab pos="277360" algn="l"/>
              </a:tabLst>
            </a:pPr>
            <a:r>
              <a:rPr lang="en-US" sz="9600" spc="62" dirty="0">
                <a:latin typeface="Calibri" panose="020F0502020204030204" pitchFamily="34" charset="0"/>
                <a:cs typeface="Calibri" panose="020F0502020204030204" pitchFamily="34" charset="0"/>
              </a:rPr>
              <a:t>2026: </a:t>
            </a:r>
          </a:p>
          <a:p>
            <a:pPr>
              <a:spcBef>
                <a:spcPts val="40"/>
              </a:spcBef>
              <a:buFont typeface="Wingdings" panose="05000000000000000000" pitchFamily="2" charset="2"/>
              <a:buChar char="Ø"/>
              <a:tabLst>
                <a:tab pos="277360" algn="l"/>
              </a:tabLst>
            </a:pPr>
            <a:r>
              <a:rPr lang="en-US" sz="9600" spc="62" dirty="0">
                <a:latin typeface="Calibri" panose="020F0502020204030204" pitchFamily="34" charset="0"/>
                <a:cs typeface="Calibri" panose="020F0502020204030204" pitchFamily="34" charset="0"/>
              </a:rPr>
              <a:t>Review and revise</a:t>
            </a:r>
          </a:p>
          <a:p>
            <a:pPr>
              <a:spcBef>
                <a:spcPts val="40"/>
              </a:spcBef>
              <a:buFont typeface="Wingdings" panose="05000000000000000000" pitchFamily="2" charset="2"/>
              <a:buChar char="Ø"/>
              <a:tabLst>
                <a:tab pos="277360" algn="l"/>
              </a:tabLst>
            </a:pPr>
            <a:r>
              <a:rPr lang="en-US" sz="9600" spc="62" dirty="0">
                <a:latin typeface="Calibri" panose="020F0502020204030204" pitchFamily="34" charset="0"/>
                <a:cs typeface="Calibri" panose="020F0502020204030204" pitchFamily="34" charset="0"/>
              </a:rPr>
              <a:t>Skills assessment </a:t>
            </a:r>
          </a:p>
          <a:p>
            <a:pPr marL="10646" indent="0">
              <a:spcBef>
                <a:spcPts val="26"/>
              </a:spcBef>
              <a:buClr>
                <a:srgbClr val="D16249"/>
              </a:buClr>
              <a:buSzPct val="85365"/>
              <a:buFont typeface="Arial" pitchFamily="34" charset="0"/>
              <a:buNone/>
              <a:tabLst>
                <a:tab pos="277360" algn="l"/>
              </a:tabLst>
            </a:pPr>
            <a:endParaRPr lang="en-US" sz="9600" spc="115" dirty="0">
              <a:latin typeface="Calibri" panose="020F0502020204030204" pitchFamily="34" charset="0"/>
              <a:cs typeface="Calibri" panose="020F0502020204030204" pitchFamily="34" charset="0"/>
            </a:endParaRPr>
          </a:p>
          <a:p>
            <a:pPr marL="10646" indent="0">
              <a:spcBef>
                <a:spcPts val="26"/>
              </a:spcBef>
              <a:buClr>
                <a:srgbClr val="D16249"/>
              </a:buClr>
              <a:buSzPct val="85365"/>
              <a:buFont typeface="Arial" pitchFamily="34" charset="0"/>
              <a:buNone/>
              <a:tabLst>
                <a:tab pos="277360" algn="l"/>
              </a:tabLst>
            </a:pPr>
            <a:r>
              <a:rPr lang="en-US" sz="11200" b="1" spc="115" dirty="0">
                <a:solidFill>
                  <a:srgbClr val="FF0000"/>
                </a:solidFill>
                <a:latin typeface="Calibri" panose="020F0502020204030204" pitchFamily="34" charset="0"/>
                <a:cs typeface="Calibri" panose="020F0502020204030204" pitchFamily="34" charset="0"/>
              </a:rPr>
              <a:t>2</a:t>
            </a:r>
            <a:r>
              <a:rPr lang="en-US" sz="11200" b="1" spc="207" dirty="0">
                <a:solidFill>
                  <a:srgbClr val="FF0000"/>
                </a:solidFill>
                <a:latin typeface="Calibri" panose="020F0502020204030204" pitchFamily="34" charset="0"/>
                <a:cs typeface="Calibri" panose="020F0502020204030204" pitchFamily="34" charset="0"/>
              </a:rPr>
              <a:t>0</a:t>
            </a:r>
            <a:r>
              <a:rPr lang="en-US" sz="11200" b="1" spc="101" dirty="0">
                <a:solidFill>
                  <a:srgbClr val="FF0000"/>
                </a:solidFill>
                <a:latin typeface="Calibri" panose="020F0502020204030204" pitchFamily="34" charset="0"/>
                <a:cs typeface="Calibri" panose="020F0502020204030204" pitchFamily="34" charset="0"/>
              </a:rPr>
              <a:t>3</a:t>
            </a:r>
            <a:r>
              <a:rPr lang="en-US" sz="11200" b="1" spc="216" dirty="0">
                <a:solidFill>
                  <a:srgbClr val="FF0000"/>
                </a:solidFill>
                <a:latin typeface="Calibri" panose="020F0502020204030204" pitchFamily="34" charset="0"/>
                <a:cs typeface="Calibri" panose="020F0502020204030204" pitchFamily="34" charset="0"/>
              </a:rPr>
              <a:t>0 </a:t>
            </a:r>
            <a:r>
              <a:rPr lang="en-US" sz="11200" b="1" spc="269" dirty="0">
                <a:solidFill>
                  <a:srgbClr val="FF0000"/>
                </a:solidFill>
                <a:latin typeface="Calibri" panose="020F0502020204030204" pitchFamily="34" charset="0"/>
                <a:cs typeface="Calibri" panose="020F0502020204030204" pitchFamily="34" charset="0"/>
              </a:rPr>
              <a:t>– </a:t>
            </a:r>
            <a:r>
              <a:rPr lang="en-US" sz="11200" b="1" spc="-79" dirty="0">
                <a:solidFill>
                  <a:srgbClr val="FF0000"/>
                </a:solidFill>
                <a:latin typeface="Calibri" panose="020F0502020204030204" pitchFamily="34" charset="0"/>
                <a:cs typeface="Calibri" panose="020F0502020204030204" pitchFamily="34" charset="0"/>
              </a:rPr>
              <a:t>A</a:t>
            </a:r>
            <a:r>
              <a:rPr lang="en-US" sz="11200" b="1" spc="40" dirty="0">
                <a:solidFill>
                  <a:srgbClr val="FF0000"/>
                </a:solidFill>
                <a:latin typeface="Calibri" panose="020F0502020204030204" pitchFamily="34" charset="0"/>
                <a:cs typeface="Calibri" panose="020F0502020204030204" pitchFamily="34" charset="0"/>
              </a:rPr>
              <a:t>c</a:t>
            </a:r>
            <a:r>
              <a:rPr lang="en-US" sz="11200" b="1" spc="154" dirty="0">
                <a:solidFill>
                  <a:srgbClr val="FF0000"/>
                </a:solidFill>
                <a:latin typeface="Calibri" panose="020F0502020204030204" pitchFamily="34" charset="0"/>
                <a:cs typeface="Calibri" panose="020F0502020204030204" pitchFamily="34" charset="0"/>
              </a:rPr>
              <a:t>h</a:t>
            </a:r>
            <a:r>
              <a:rPr lang="en-US" sz="11200" b="1" spc="22" dirty="0">
                <a:solidFill>
                  <a:srgbClr val="FF0000"/>
                </a:solidFill>
                <a:latin typeface="Calibri" panose="020F0502020204030204" pitchFamily="34" charset="0"/>
                <a:cs typeface="Calibri" panose="020F0502020204030204" pitchFamily="34" charset="0"/>
              </a:rPr>
              <a:t>i</a:t>
            </a:r>
            <a:r>
              <a:rPr lang="en-US" sz="11200" b="1" spc="71" dirty="0">
                <a:solidFill>
                  <a:srgbClr val="FF0000"/>
                </a:solidFill>
                <a:latin typeface="Calibri" panose="020F0502020204030204" pitchFamily="34" charset="0"/>
                <a:cs typeface="Calibri" panose="020F0502020204030204" pitchFamily="34" charset="0"/>
              </a:rPr>
              <a:t>e</a:t>
            </a:r>
            <a:r>
              <a:rPr lang="en-US" sz="11200" b="1" spc="13" dirty="0">
                <a:solidFill>
                  <a:srgbClr val="FF0000"/>
                </a:solidFill>
                <a:latin typeface="Calibri" panose="020F0502020204030204" pitchFamily="34" charset="0"/>
                <a:cs typeface="Calibri" panose="020F0502020204030204" pitchFamily="34" charset="0"/>
              </a:rPr>
              <a:t>v</a:t>
            </a:r>
            <a:r>
              <a:rPr lang="en-US" sz="11200" b="1" spc="79" dirty="0">
                <a:solidFill>
                  <a:srgbClr val="FF0000"/>
                </a:solidFill>
                <a:latin typeface="Calibri" panose="020F0502020204030204" pitchFamily="34" charset="0"/>
                <a:cs typeface="Calibri" panose="020F0502020204030204" pitchFamily="34" charset="0"/>
              </a:rPr>
              <a:t>e</a:t>
            </a:r>
            <a:r>
              <a:rPr lang="en-US" sz="11200" b="1" spc="-18" dirty="0">
                <a:solidFill>
                  <a:srgbClr val="FF0000"/>
                </a:solidFill>
                <a:latin typeface="Calibri" panose="020F0502020204030204" pitchFamily="34" charset="0"/>
                <a:cs typeface="Calibri" panose="020F0502020204030204" pitchFamily="34" charset="0"/>
              </a:rPr>
              <a:t> </a:t>
            </a:r>
            <a:r>
              <a:rPr lang="en-US" sz="11200" b="1" spc="137" dirty="0">
                <a:solidFill>
                  <a:srgbClr val="FF0000"/>
                </a:solidFill>
                <a:latin typeface="Calibri" panose="020F0502020204030204" pitchFamily="34" charset="0"/>
                <a:cs typeface="Calibri" panose="020F0502020204030204" pitchFamily="34" charset="0"/>
              </a:rPr>
              <a:t>t</a:t>
            </a:r>
            <a:r>
              <a:rPr lang="en-US" sz="11200" b="1" spc="154" dirty="0">
                <a:solidFill>
                  <a:srgbClr val="FF0000"/>
                </a:solidFill>
                <a:latin typeface="Calibri" panose="020F0502020204030204" pitchFamily="34" charset="0"/>
                <a:cs typeface="Calibri" panose="020F0502020204030204" pitchFamily="34" charset="0"/>
              </a:rPr>
              <a:t>h</a:t>
            </a:r>
            <a:r>
              <a:rPr lang="en-US" sz="11200" b="1" spc="79" dirty="0">
                <a:solidFill>
                  <a:srgbClr val="FF0000"/>
                </a:solidFill>
                <a:latin typeface="Calibri" panose="020F0502020204030204" pitchFamily="34" charset="0"/>
                <a:cs typeface="Calibri" panose="020F0502020204030204" pitchFamily="34" charset="0"/>
              </a:rPr>
              <a:t>e</a:t>
            </a:r>
            <a:r>
              <a:rPr lang="en-US" sz="11200" b="1" spc="-18" dirty="0">
                <a:solidFill>
                  <a:srgbClr val="FF0000"/>
                </a:solidFill>
                <a:latin typeface="Calibri" panose="020F0502020204030204" pitchFamily="34" charset="0"/>
                <a:cs typeface="Calibri" panose="020F0502020204030204" pitchFamily="34" charset="0"/>
              </a:rPr>
              <a:t> </a:t>
            </a:r>
            <a:r>
              <a:rPr lang="en-US" sz="11200" b="1" spc="115" dirty="0">
                <a:solidFill>
                  <a:srgbClr val="FF0000"/>
                </a:solidFill>
                <a:latin typeface="Calibri" panose="020F0502020204030204" pitchFamily="34" charset="0"/>
                <a:cs typeface="Calibri" panose="020F0502020204030204" pitchFamily="34" charset="0"/>
              </a:rPr>
              <a:t>t</a:t>
            </a:r>
            <a:r>
              <a:rPr lang="en-US" sz="11200" b="1" spc="128" dirty="0">
                <a:solidFill>
                  <a:srgbClr val="FF0000"/>
                </a:solidFill>
                <a:latin typeface="Calibri" panose="020F0502020204030204" pitchFamily="34" charset="0"/>
                <a:cs typeface="Calibri" panose="020F0502020204030204" pitchFamily="34" charset="0"/>
              </a:rPr>
              <a:t>a</a:t>
            </a:r>
            <a:r>
              <a:rPr lang="en-US" sz="11200" b="1" spc="132" dirty="0">
                <a:solidFill>
                  <a:srgbClr val="FF0000"/>
                </a:solidFill>
                <a:latin typeface="Calibri" panose="020F0502020204030204" pitchFamily="34" charset="0"/>
                <a:cs typeface="Calibri" panose="020F0502020204030204" pitchFamily="34" charset="0"/>
              </a:rPr>
              <a:t>r</a:t>
            </a:r>
            <a:r>
              <a:rPr lang="en-US" sz="11200" b="1" spc="44" dirty="0">
                <a:solidFill>
                  <a:srgbClr val="FF0000"/>
                </a:solidFill>
                <a:latin typeface="Calibri" panose="020F0502020204030204" pitchFamily="34" charset="0"/>
                <a:cs typeface="Calibri" panose="020F0502020204030204" pitchFamily="34" charset="0"/>
              </a:rPr>
              <a:t>g</a:t>
            </a:r>
            <a:r>
              <a:rPr lang="en-US" sz="11200" b="1" spc="71" dirty="0">
                <a:solidFill>
                  <a:srgbClr val="FF0000"/>
                </a:solidFill>
                <a:latin typeface="Calibri" panose="020F0502020204030204" pitchFamily="34" charset="0"/>
                <a:cs typeface="Calibri" panose="020F0502020204030204" pitchFamily="34" charset="0"/>
              </a:rPr>
              <a:t>e</a:t>
            </a:r>
            <a:r>
              <a:rPr lang="en-US" sz="11200" b="1" spc="115" dirty="0">
                <a:solidFill>
                  <a:srgbClr val="FF0000"/>
                </a:solidFill>
                <a:latin typeface="Calibri" panose="020F0502020204030204" pitchFamily="34" charset="0"/>
                <a:cs typeface="Calibri" panose="020F0502020204030204" pitchFamily="34" charset="0"/>
              </a:rPr>
              <a:t>t</a:t>
            </a:r>
            <a:r>
              <a:rPr lang="en-US" sz="11200" b="1" spc="88" dirty="0">
                <a:solidFill>
                  <a:srgbClr val="FF0000"/>
                </a:solidFill>
                <a:latin typeface="Calibri" panose="020F0502020204030204" pitchFamily="34" charset="0"/>
                <a:cs typeface="Calibri" panose="020F0502020204030204" pitchFamily="34" charset="0"/>
              </a:rPr>
              <a:t>s</a:t>
            </a:r>
            <a:endParaRPr lang="en-US" sz="11200" b="1" dirty="0">
              <a:solidFill>
                <a:srgbClr val="FF0000"/>
              </a:solidFill>
              <a:latin typeface="Calibri" panose="020F0502020204030204" pitchFamily="34" charset="0"/>
              <a:cs typeface="Calibri" panose="020F0502020204030204" pitchFamily="34" charset="0"/>
            </a:endParaRPr>
          </a:p>
          <a:p>
            <a:endParaRPr lang="en-US" sz="9600" dirty="0"/>
          </a:p>
          <a:p>
            <a:endParaRPr lang="en-US" dirty="0"/>
          </a:p>
        </p:txBody>
      </p:sp>
      <p:sp>
        <p:nvSpPr>
          <p:cNvPr id="2" name="Footer Placeholder 1"/>
          <p:cNvSpPr>
            <a:spLocks noGrp="1"/>
          </p:cNvSpPr>
          <p:nvPr>
            <p:ph type="ftr" sz="quarter" idx="3"/>
          </p:nvPr>
        </p:nvSpPr>
        <p:spPr>
          <a:xfrm>
            <a:off x="150812" y="6537554"/>
            <a:ext cx="11125200" cy="138929"/>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8245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Graphic spid="11" grpId="0">
        <p:bldAsOne/>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1217615" y="1828800"/>
            <a:ext cx="7772398" cy="4343400"/>
          </a:xfrm>
        </p:spPr>
        <p:txBody>
          <a:bodyPr/>
          <a:lstStyle/>
          <a:p>
            <a:r>
              <a:rPr lang="en-US" dirty="0"/>
              <a:t>Policy Research and Advocacy</a:t>
            </a:r>
          </a:p>
          <a:p>
            <a:pPr lvl="1"/>
            <a:r>
              <a:rPr lang="en-US" dirty="0"/>
              <a:t>Asia-Pacific Regional Policy Forum on Early Childhood Care and Education (ECCE) &amp; Putrajaya Declaration</a:t>
            </a:r>
          </a:p>
          <a:p>
            <a:pPr lvl="1"/>
            <a:r>
              <a:rPr lang="en-US" dirty="0"/>
              <a:t>Innovative financing for ECCE</a:t>
            </a:r>
          </a:p>
          <a:p>
            <a:r>
              <a:rPr lang="en-US" dirty="0"/>
              <a:t>ECCE teacher development</a:t>
            </a:r>
          </a:p>
          <a:p>
            <a:pPr lvl="1"/>
            <a:r>
              <a:rPr lang="en-US" dirty="0"/>
              <a:t>ECCE teacher development in Southeast Asia and the Pacific </a:t>
            </a:r>
          </a:p>
          <a:p>
            <a:pPr lvl="1"/>
            <a:r>
              <a:rPr lang="en-US" dirty="0"/>
              <a:t>OECD-UNESCO Joint Initiative: Survey for Teachers in Pre-Primary Education (STEPP)</a:t>
            </a:r>
          </a:p>
          <a:p>
            <a:r>
              <a:rPr lang="en-US" dirty="0"/>
              <a:t>Community-based parenting education</a:t>
            </a:r>
          </a:p>
          <a:p>
            <a:pPr lvl="1"/>
            <a:r>
              <a:rPr lang="en-US" dirty="0"/>
              <a:t>Resource pack for implementing parenting education </a:t>
            </a:r>
            <a:r>
              <a:rPr lang="en-US" dirty="0" err="1"/>
              <a:t>programme</a:t>
            </a:r>
            <a:endParaRPr lang="en-US" dirty="0"/>
          </a:p>
          <a:p>
            <a:pPr lvl="1"/>
            <a:r>
              <a:rPr lang="en-US" dirty="0"/>
              <a:t>Parenting education guidebook</a:t>
            </a:r>
          </a:p>
          <a:p>
            <a:r>
              <a:rPr lang="en-US" dirty="0"/>
              <a:t>Safe use of ICT in childhood care and education</a:t>
            </a:r>
          </a:p>
          <a:p>
            <a:pPr lvl="1"/>
            <a:r>
              <a:rPr lang="en-US" dirty="0"/>
              <a:t>Enhancing knowledge of safe and effective use of ICT from early childhood among parents, teachers and policy makers</a:t>
            </a:r>
          </a:p>
        </p:txBody>
      </p:sp>
      <p:sp>
        <p:nvSpPr>
          <p:cNvPr id="5" name="Slide Number Placeholder 4"/>
          <p:cNvSpPr>
            <a:spLocks noGrp="1"/>
          </p:cNvSpPr>
          <p:nvPr>
            <p:ph type="sldNum" sz="quarter" idx="4"/>
          </p:nvPr>
        </p:nvSpPr>
        <p:spPr/>
        <p:txBody>
          <a:bodyPr/>
          <a:lstStyle/>
          <a:p>
            <a:fld id="{F36C87F6-986D-49E6-AF40-1B3A1EE8064D}" type="slidenum">
              <a:rPr lang="en-GB" smtClean="0"/>
              <a:pPr/>
              <a:t>64</a:t>
            </a:fld>
            <a:endParaRPr lang="en-GB" dirty="0"/>
          </a:p>
        </p:txBody>
      </p:sp>
      <p:sp>
        <p:nvSpPr>
          <p:cNvPr id="6" name="Title 1"/>
          <p:cNvSpPr txBox="1">
            <a:spLocks/>
          </p:cNvSpPr>
          <p:nvPr/>
        </p:nvSpPr>
        <p:spPr>
          <a:xfrm>
            <a:off x="919537" y="8763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Ensuring equitable and good start for lifelong learning – Early childhood care and education</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pic>
        <p:nvPicPr>
          <p:cNvPr id="1026" name="Picture 2" descr="http://www.unescobkk.org/typo3temp/pics/e0cdf951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8609" y="1884911"/>
            <a:ext cx="1905000" cy="10191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a:stretch>
            <a:fillRect/>
          </a:stretch>
        </p:blipFill>
        <p:spPr>
          <a:xfrm>
            <a:off x="9218612" y="3164812"/>
            <a:ext cx="1804988" cy="1903891"/>
          </a:xfrm>
          <a:prstGeom prst="rect">
            <a:avLst/>
          </a:prstGeom>
        </p:spPr>
      </p:pic>
      <p:pic>
        <p:nvPicPr>
          <p:cNvPr id="1030" name="Picture 6" descr="http://www.unescobkk.org/typo3temp/pics/921236bed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9164" y="5051817"/>
            <a:ext cx="1883035" cy="1303060"/>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813982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1217615" y="2012562"/>
            <a:ext cx="6781798" cy="4159637"/>
          </a:xfrm>
        </p:spPr>
        <p:txBody>
          <a:bodyPr/>
          <a:lstStyle/>
          <a:p>
            <a:r>
              <a:rPr lang="en-US" dirty="0"/>
              <a:t>Mother Tongue-Based Multilingual Education (MTB-MLE)</a:t>
            </a:r>
          </a:p>
          <a:p>
            <a:pPr lvl="1"/>
            <a:r>
              <a:rPr lang="en-US" dirty="0"/>
              <a:t>MTB-MLE as key to achieving SDG4</a:t>
            </a:r>
          </a:p>
          <a:p>
            <a:pPr lvl="1"/>
            <a:r>
              <a:rPr lang="en-US" dirty="0"/>
              <a:t>MTB-MLE Resource Kit – Including the Excluded: Promoting Multilingual Education</a:t>
            </a:r>
          </a:p>
          <a:p>
            <a:r>
              <a:rPr lang="en-US" dirty="0"/>
              <a:t>Out-of-school children and flexible learning strategies</a:t>
            </a:r>
          </a:p>
          <a:p>
            <a:pPr lvl="1"/>
            <a:r>
              <a:rPr lang="en-US" dirty="0"/>
              <a:t>Data collection on non-formal education</a:t>
            </a:r>
          </a:p>
          <a:p>
            <a:pPr lvl="1"/>
            <a:r>
              <a:rPr lang="en-US" dirty="0"/>
              <a:t>Education for migrant, ethnic minority and stateless children</a:t>
            </a:r>
          </a:p>
          <a:p>
            <a:pPr lvl="1"/>
            <a:r>
              <a:rPr lang="en-US" dirty="0"/>
              <a:t>Development of equivalency </a:t>
            </a:r>
            <a:r>
              <a:rPr lang="en-US" dirty="0" err="1"/>
              <a:t>programmes</a:t>
            </a:r>
            <a:r>
              <a:rPr lang="en-US" dirty="0"/>
              <a:t> </a:t>
            </a:r>
          </a:p>
          <a:p>
            <a:r>
              <a:rPr lang="en-US" dirty="0"/>
              <a:t>Adult literacy &amp; lifelong learning</a:t>
            </a:r>
          </a:p>
          <a:p>
            <a:pPr lvl="1"/>
            <a:r>
              <a:rPr lang="en-US" dirty="0"/>
              <a:t>System development (policy, curriculum and </a:t>
            </a:r>
            <a:r>
              <a:rPr lang="en-US" dirty="0" err="1"/>
              <a:t>programme</a:t>
            </a:r>
            <a:r>
              <a:rPr lang="en-US" dirty="0"/>
              <a:t>)</a:t>
            </a:r>
          </a:p>
          <a:p>
            <a:pPr lvl="1"/>
            <a:r>
              <a:rPr lang="en-US" dirty="0"/>
              <a:t>Regional capacity development and network</a:t>
            </a:r>
          </a:p>
          <a:p>
            <a:pPr lvl="1"/>
            <a:r>
              <a:rPr lang="en-US" dirty="0"/>
              <a:t>Community learning centers (CLCs)</a:t>
            </a:r>
          </a:p>
          <a:p>
            <a:pPr lvl="1"/>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65</a:t>
            </a:fld>
            <a:endParaRPr lang="en-GB" dirty="0"/>
          </a:p>
        </p:txBody>
      </p:sp>
      <p:sp>
        <p:nvSpPr>
          <p:cNvPr id="6" name="Title 1"/>
          <p:cNvSpPr txBox="1">
            <a:spLocks/>
          </p:cNvSpPr>
          <p:nvPr/>
        </p:nvSpPr>
        <p:spPr>
          <a:xfrm>
            <a:off x="919537" y="8763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Ensuring equitable opportunities for quality learning</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pic>
        <p:nvPicPr>
          <p:cNvPr id="11" name="Picture 10"/>
          <p:cNvPicPr>
            <a:picLocks noChangeAspect="1"/>
          </p:cNvPicPr>
          <p:nvPr/>
        </p:nvPicPr>
        <p:blipFill>
          <a:blip r:embed="rId2"/>
          <a:stretch>
            <a:fillRect/>
          </a:stretch>
        </p:blipFill>
        <p:spPr>
          <a:xfrm>
            <a:off x="7999413" y="2122373"/>
            <a:ext cx="1400048" cy="1981200"/>
          </a:xfrm>
          <a:prstGeom prst="rect">
            <a:avLst/>
          </a:prstGeom>
        </p:spPr>
      </p:pic>
      <p:pic>
        <p:nvPicPr>
          <p:cNvPr id="2050" name="Picture 2" descr="http://www.unescobkk.org/fileadmin/user_upload/appeal/Literacy_and_Conrtinuing_Education/EP/images/osc_profi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412" y="4343400"/>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unescobkk.org/typo3temp/pics/ce531fbef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4375" y="2012563"/>
            <a:ext cx="1824037" cy="211278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unescobkk.org/typo3temp/pics/f920f4850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77849" y="4402341"/>
            <a:ext cx="2357437" cy="1579483"/>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47857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1030951" y="1908594"/>
            <a:ext cx="6781798" cy="4159637"/>
          </a:xfrm>
        </p:spPr>
        <p:txBody>
          <a:bodyPr>
            <a:normAutofit fontScale="92500" lnSpcReduction="10000"/>
          </a:bodyPr>
          <a:lstStyle/>
          <a:p>
            <a:pPr marL="34300" indent="0">
              <a:buNone/>
            </a:pPr>
            <a:r>
              <a:rPr lang="en-US" dirty="0"/>
              <a:t>Key priorities</a:t>
            </a:r>
          </a:p>
          <a:p>
            <a:r>
              <a:rPr lang="en-US" dirty="0"/>
              <a:t>Fostering Youth Employment and Entrepreneurship</a:t>
            </a:r>
          </a:p>
          <a:p>
            <a:pPr lvl="1"/>
            <a:r>
              <a:rPr lang="en-US" dirty="0"/>
              <a:t>Research on transversal skills in TVET</a:t>
            </a:r>
          </a:p>
          <a:p>
            <a:pPr lvl="1"/>
            <a:r>
              <a:rPr lang="en-US" dirty="0"/>
              <a:t>Entrepreneurship Education Network (EE-Net)</a:t>
            </a:r>
          </a:p>
          <a:p>
            <a:r>
              <a:rPr lang="en-US" dirty="0"/>
              <a:t>Promoting Equity and Gender Equality</a:t>
            </a:r>
          </a:p>
          <a:p>
            <a:pPr lvl="1"/>
            <a:r>
              <a:rPr lang="en-US" dirty="0"/>
              <a:t>TVET policy reviews</a:t>
            </a:r>
          </a:p>
          <a:p>
            <a:r>
              <a:rPr lang="en-US" dirty="0"/>
              <a:t>Facilitating Transition  to Green Economies and Sustainable Societies</a:t>
            </a:r>
          </a:p>
          <a:p>
            <a:pPr lvl="1"/>
            <a:r>
              <a:rPr lang="en-US" dirty="0"/>
              <a:t>Assessment of skill outlook and requirement</a:t>
            </a:r>
          </a:p>
          <a:p>
            <a:pPr lvl="1"/>
            <a:r>
              <a:rPr lang="en-US" dirty="0"/>
              <a:t>Research on enhancing relevance in TVET</a:t>
            </a:r>
          </a:p>
          <a:p>
            <a:r>
              <a:rPr lang="en-US" dirty="0"/>
              <a:t>Strengthening the global agenda through policy analysis, monitoring and benchmarking</a:t>
            </a:r>
          </a:p>
          <a:p>
            <a:pPr lvl="1"/>
            <a:r>
              <a:rPr lang="en-US" dirty="0"/>
              <a:t>Regional conferences on quality assurance systems for TVET</a:t>
            </a:r>
          </a:p>
          <a:p>
            <a:pPr lvl="1"/>
            <a:r>
              <a:rPr lang="en-US" dirty="0"/>
              <a:t>National Qualifications Framework</a:t>
            </a:r>
          </a:p>
          <a:p>
            <a:pPr lvl="1"/>
            <a:endParaRPr lang="en-US" dirty="0"/>
          </a:p>
          <a:p>
            <a:pPr lvl="1"/>
            <a:endParaRPr lang="en-US" dirty="0"/>
          </a:p>
        </p:txBody>
      </p:sp>
      <p:sp>
        <p:nvSpPr>
          <p:cNvPr id="5" name="Slide Number Placeholder 4"/>
          <p:cNvSpPr>
            <a:spLocks noGrp="1"/>
          </p:cNvSpPr>
          <p:nvPr>
            <p:ph type="sldNum" sz="quarter" idx="4"/>
          </p:nvPr>
        </p:nvSpPr>
        <p:spPr/>
        <p:txBody>
          <a:bodyPr/>
          <a:lstStyle/>
          <a:p>
            <a:fld id="{F36C87F6-986D-49E6-AF40-1B3A1EE8064D}" type="slidenum">
              <a:rPr lang="en-GB" smtClean="0"/>
              <a:pPr/>
              <a:t>66</a:t>
            </a:fld>
            <a:endParaRPr lang="en-GB" dirty="0"/>
          </a:p>
        </p:txBody>
      </p:sp>
      <p:sp>
        <p:nvSpPr>
          <p:cNvPr id="6" name="Title 1"/>
          <p:cNvSpPr txBox="1">
            <a:spLocks/>
          </p:cNvSpPr>
          <p:nvPr/>
        </p:nvSpPr>
        <p:spPr>
          <a:xfrm>
            <a:off x="919537" y="8763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Supporting the member states to enhance the relevance of their </a:t>
            </a:r>
            <a:r>
              <a:rPr lang="en-US" sz="3200" b="1" dirty="0" err="1">
                <a:solidFill>
                  <a:srgbClr val="0096E6"/>
                </a:solidFill>
              </a:rPr>
              <a:t>tvet</a:t>
            </a:r>
            <a:r>
              <a:rPr lang="en-US" sz="3200" b="1" dirty="0">
                <a:solidFill>
                  <a:srgbClr val="0096E6"/>
                </a:solidFill>
              </a:rPr>
              <a:t> systems</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pic>
        <p:nvPicPr>
          <p:cNvPr id="12" name="Content Placeholder 9"/>
          <p:cNvPicPr>
            <a:picLocks noChangeAspect="1"/>
          </p:cNvPicPr>
          <p:nvPr/>
        </p:nvPicPr>
        <p:blipFill>
          <a:blip r:embed="rId2" cstate="print">
            <a:extLst>
              <a:ext uri="{28A0092B-C50C-407E-A947-70E740481C1C}">
                <a14:useLocalDpi xmlns:a14="http://schemas.microsoft.com/office/drawing/2010/main" val="0"/>
              </a:ext>
            </a:extLst>
          </a:blip>
          <a:srcRect l="14543" r="14543"/>
          <a:stretch>
            <a:fillRect/>
          </a:stretch>
        </p:blipFill>
        <p:spPr>
          <a:xfrm>
            <a:off x="7571892" y="1617744"/>
            <a:ext cx="1976733" cy="1693553"/>
          </a:xfrm>
          <a:prstGeom prst="rect">
            <a:avLst/>
          </a:prstGeom>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t="7948"/>
          <a:stretch/>
        </p:blipFill>
        <p:spPr>
          <a:xfrm>
            <a:off x="9985281" y="3014816"/>
            <a:ext cx="1713465" cy="1829797"/>
          </a:xfrm>
          <a:prstGeom prst="rect">
            <a:avLst/>
          </a:prstGeom>
        </p:spPr>
      </p:pic>
      <p:pic>
        <p:nvPicPr>
          <p:cNvPr id="14" name="Picture 13"/>
          <p:cNvPicPr>
            <a:picLocks noChangeAspect="1"/>
          </p:cNvPicPr>
          <p:nvPr/>
        </p:nvPicPr>
        <p:blipFill>
          <a:blip r:embed="rId4"/>
          <a:stretch>
            <a:fillRect/>
          </a:stretch>
        </p:blipFill>
        <p:spPr>
          <a:xfrm>
            <a:off x="7839587" y="3517987"/>
            <a:ext cx="1527208" cy="1987794"/>
          </a:xfrm>
          <a:prstGeom prst="rect">
            <a:avLst/>
          </a:prstGeom>
        </p:spPr>
      </p:pic>
      <p:pic>
        <p:nvPicPr>
          <p:cNvPr id="15" name="Picture 4" descr="http://www.unescobkk.org/typo3temp/pics/91410d7811.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179416" y="887384"/>
            <a:ext cx="1325196" cy="198779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Image result for vocational educ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02898" y="4940757"/>
            <a:ext cx="2515515" cy="1469239"/>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21089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67</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Holistic learning for peace and sustainable development</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2" name="TextBox 1"/>
          <p:cNvSpPr txBox="1"/>
          <p:nvPr/>
        </p:nvSpPr>
        <p:spPr>
          <a:xfrm>
            <a:off x="1011236" y="1828800"/>
            <a:ext cx="10559521" cy="1754326"/>
          </a:xfrm>
          <a:prstGeom prst="rect">
            <a:avLst/>
          </a:prstGeom>
          <a:noFill/>
        </p:spPr>
        <p:txBody>
          <a:bodyPr wrap="square" rtlCol="0">
            <a:spAutoFit/>
          </a:bodyPr>
          <a:lstStyle/>
          <a:p>
            <a:pPr>
              <a:lnSpc>
                <a:spcPct val="90000"/>
              </a:lnSpc>
            </a:pPr>
            <a:r>
              <a:rPr lang="en-US" sz="2000" b="1" dirty="0"/>
              <a:t>SDG4.7: </a:t>
            </a:r>
            <a:r>
              <a:rPr lang="en-US" sz="2000" dirty="0"/>
              <a:t>By 2030, ensure that all learners acquire the knowledge and skills needed to promote sustainable development, including, among others, through education for sustainable development and sustainable lifestyles; human rights, gender equality, promotion of a culture of peace and non-violence, global citizenship and appreciation of cultural diversity and of culture’s contribution to sustainable development</a:t>
            </a:r>
          </a:p>
        </p:txBody>
      </p:sp>
      <p:sp>
        <p:nvSpPr>
          <p:cNvPr id="3" name="TextBox 2"/>
          <p:cNvSpPr txBox="1"/>
          <p:nvPr/>
        </p:nvSpPr>
        <p:spPr>
          <a:xfrm>
            <a:off x="1035048" y="3728638"/>
            <a:ext cx="9829798" cy="2751522"/>
          </a:xfrm>
          <a:prstGeom prst="rect">
            <a:avLst/>
          </a:prstGeom>
          <a:noFill/>
        </p:spPr>
        <p:txBody>
          <a:bodyPr wrap="square" rtlCol="0">
            <a:spAutoFit/>
          </a:bodyPr>
          <a:lstStyle/>
          <a:p>
            <a:pPr>
              <a:lnSpc>
                <a:spcPct val="90000"/>
              </a:lnSpc>
            </a:pPr>
            <a:r>
              <a:rPr lang="en-US" sz="2400" dirty="0"/>
              <a:t>UNESCO promotes three pillars of competencies:</a:t>
            </a:r>
          </a:p>
          <a:p>
            <a:pPr marL="285750" indent="-285750">
              <a:lnSpc>
                <a:spcPct val="90000"/>
              </a:lnSpc>
              <a:buFont typeface="Arial" panose="020B0604020202020204" pitchFamily="34" charset="0"/>
              <a:buChar char="•"/>
            </a:pPr>
            <a:r>
              <a:rPr lang="en-US" b="1" dirty="0"/>
              <a:t>Cognitive: </a:t>
            </a:r>
            <a:r>
              <a:rPr lang="en-US" dirty="0"/>
              <a:t>to acquire knowledge, understanding and critical thinking about global, regional, national and local issues and the interconnectedness and interdependency of different countries and populations.</a:t>
            </a:r>
          </a:p>
          <a:p>
            <a:pPr marL="285750" indent="-285750">
              <a:lnSpc>
                <a:spcPct val="90000"/>
              </a:lnSpc>
              <a:buFont typeface="Arial" panose="020B0604020202020204" pitchFamily="34" charset="0"/>
              <a:buChar char="•"/>
            </a:pPr>
            <a:r>
              <a:rPr lang="en-US" b="1" dirty="0"/>
              <a:t>Socio-emotional: </a:t>
            </a:r>
            <a:r>
              <a:rPr lang="en-US" dirty="0"/>
              <a:t>to have a sense of belonging to a common humanity, sharing values and responsibilities, empathy, solidarity and respect for differences and diversity.</a:t>
            </a:r>
          </a:p>
          <a:p>
            <a:pPr marL="285750" indent="-285750">
              <a:lnSpc>
                <a:spcPct val="90000"/>
              </a:lnSpc>
              <a:buFont typeface="Arial" panose="020B0604020202020204" pitchFamily="34" charset="0"/>
              <a:buChar char="•"/>
            </a:pPr>
            <a:r>
              <a:rPr lang="en-US" b="1" dirty="0"/>
              <a:t>Behavioral: </a:t>
            </a:r>
            <a:r>
              <a:rPr lang="en-US" dirty="0"/>
              <a:t>to act effectively and responsibly at local, national and global levels for a more peaceful and sustainable world</a:t>
            </a:r>
          </a:p>
          <a:p>
            <a:pPr>
              <a:lnSpc>
                <a:spcPct val="90000"/>
              </a:lnSpc>
            </a:pPr>
            <a:endParaRPr lang="en-US" sz="2400" dirty="0"/>
          </a:p>
        </p:txBody>
      </p:sp>
      <p:sp>
        <p:nvSpPr>
          <p:cNvPr id="9" name="Rectangle 8"/>
          <p:cNvSpPr/>
          <p:nvPr/>
        </p:nvSpPr>
        <p:spPr>
          <a:xfrm>
            <a:off x="989012" y="1828800"/>
            <a:ext cx="10668000" cy="1754326"/>
          </a:xfrm>
          <a:prstGeom prst="rect">
            <a:avLst/>
          </a:prstGeom>
          <a:no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400"/>
          </a:p>
        </p:txBody>
      </p:sp>
      <p:sp>
        <p:nvSpPr>
          <p:cNvPr id="8" name="Footer Placeholder 7"/>
          <p:cNvSpPr>
            <a:spLocks noGrp="1"/>
          </p:cNvSpPr>
          <p:nvPr>
            <p:ph type="ftr" sz="quarter" idx="3"/>
          </p:nvPr>
        </p:nvSpPr>
        <p:spPr>
          <a:xfrm>
            <a:off x="150811" y="6537554"/>
            <a:ext cx="11419945"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5181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68</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(1)</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10" name="Rectangle 9"/>
          <p:cNvSpPr/>
          <p:nvPr/>
        </p:nvSpPr>
        <p:spPr>
          <a:xfrm>
            <a:off x="8267786" y="6069721"/>
            <a:ext cx="3125787" cy="430887"/>
          </a:xfrm>
          <a:prstGeom prst="rect">
            <a:avLst/>
          </a:prstGeom>
        </p:spPr>
        <p:txBody>
          <a:bodyPr wrap="square">
            <a:spAutoFit/>
          </a:bodyPr>
          <a:lstStyle/>
          <a:p>
            <a:r>
              <a:rPr lang="en-US" sz="1100" dirty="0"/>
              <a:t>http://unesdoc.unesco.org/images/0022/002272/227208E.pdf</a:t>
            </a:r>
          </a:p>
        </p:txBody>
      </p:sp>
      <p:sp>
        <p:nvSpPr>
          <p:cNvPr id="11" name="TextBox 10"/>
          <p:cNvSpPr txBox="1"/>
          <p:nvPr/>
        </p:nvSpPr>
        <p:spPr>
          <a:xfrm>
            <a:off x="984552" y="1891709"/>
            <a:ext cx="6934200" cy="3647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spcBef>
                <a:spcPts val="0"/>
              </a:spcBef>
              <a:spcAft>
                <a:spcPts val="1000"/>
              </a:spcAft>
            </a:pPr>
            <a:r>
              <a:rPr lang="en-US" sz="2400" b="1" i="1" dirty="0">
                <a:solidFill>
                  <a:srgbClr val="FFFF00"/>
                </a:solidFill>
              </a:rPr>
              <a:t>Learning to Live Together</a:t>
            </a:r>
            <a:r>
              <a:rPr lang="en-US" sz="2400" b="1" i="1" dirty="0">
                <a:solidFill>
                  <a:schemeClr val="bg1"/>
                </a:solidFill>
              </a:rPr>
              <a:t>: Education Policies and Realities in the Asia-Pacific </a:t>
            </a:r>
            <a:r>
              <a:rPr lang="en-US" sz="2400" dirty="0">
                <a:solidFill>
                  <a:schemeClr val="bg1"/>
                </a:solidFill>
              </a:rPr>
              <a:t>(2014)</a:t>
            </a:r>
          </a:p>
          <a:p>
            <a:pPr>
              <a:spcBef>
                <a:spcPts val="0"/>
              </a:spcBef>
              <a:spcAft>
                <a:spcPts val="1000"/>
              </a:spcAft>
            </a:pPr>
            <a:r>
              <a:rPr lang="en-US" sz="2400" dirty="0">
                <a:solidFill>
                  <a:schemeClr val="bg1"/>
                </a:solidFill>
              </a:rPr>
              <a:t>Regional study focused on 10 countries: </a:t>
            </a:r>
            <a:r>
              <a:rPr lang="en-US" sz="2400" i="1" dirty="0">
                <a:solidFill>
                  <a:schemeClr val="bg1"/>
                </a:solidFill>
              </a:rPr>
              <a:t>Afghanistan, Australia, Indonesia, Malaysia, Myanmar, Nepal, Philippines, Republic of Korea, Sri Lanka &amp; Thailand</a:t>
            </a:r>
          </a:p>
          <a:p>
            <a:pPr>
              <a:spcBef>
                <a:spcPts val="0"/>
              </a:spcBef>
              <a:spcAft>
                <a:spcPts val="1000"/>
              </a:spcAft>
            </a:pPr>
            <a:endParaRPr lang="en-US" sz="700" dirty="0">
              <a:solidFill>
                <a:schemeClr val="bg1"/>
              </a:solidFill>
            </a:endParaRPr>
          </a:p>
          <a:p>
            <a:pPr>
              <a:spcBef>
                <a:spcPts val="0"/>
              </a:spcBef>
              <a:spcAft>
                <a:spcPts val="1000"/>
              </a:spcAft>
            </a:pPr>
            <a:r>
              <a:rPr lang="en-US" sz="2400" dirty="0">
                <a:solidFill>
                  <a:schemeClr val="bg1"/>
                </a:solidFill>
              </a:rPr>
              <a:t>Focus on </a:t>
            </a:r>
            <a:r>
              <a:rPr lang="en-US" sz="2400" i="1" dirty="0">
                <a:solidFill>
                  <a:schemeClr val="bg1"/>
                </a:solidFill>
              </a:rPr>
              <a:t>national policy frameworks, curriculum, teachers, assessment</a:t>
            </a:r>
          </a:p>
        </p:txBody>
      </p:sp>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4298" y="1886991"/>
            <a:ext cx="3283832" cy="4186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53075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69</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(2)</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9" name="Content Placeholder 2"/>
          <p:cNvSpPr>
            <a:spLocks noGrp="1"/>
          </p:cNvSpPr>
          <p:nvPr>
            <p:ph idx="1"/>
          </p:nvPr>
        </p:nvSpPr>
        <p:spPr>
          <a:xfrm>
            <a:off x="836612" y="1860204"/>
            <a:ext cx="8101631" cy="4114800"/>
          </a:xfrm>
        </p:spPr>
        <p:style>
          <a:lnRef idx="2">
            <a:schemeClr val="accent1">
              <a:shade val="50000"/>
            </a:schemeClr>
          </a:lnRef>
          <a:fillRef idx="1">
            <a:schemeClr val="accent1"/>
          </a:fillRef>
          <a:effectRef idx="0">
            <a:schemeClr val="accent1"/>
          </a:effectRef>
          <a:fontRef idx="minor">
            <a:schemeClr val="lt1"/>
          </a:fontRef>
        </p:style>
        <p:txBody>
          <a:bodyPr>
            <a:normAutofit lnSpcReduction="10000"/>
          </a:bodyPr>
          <a:lstStyle/>
          <a:p>
            <a:pPr>
              <a:defRPr/>
            </a:pPr>
            <a:endParaRPr lang="en-US" sz="300" b="1" dirty="0">
              <a:solidFill>
                <a:schemeClr val="bg1"/>
              </a:solidFill>
            </a:endParaRPr>
          </a:p>
          <a:p>
            <a:pPr>
              <a:defRPr/>
            </a:pPr>
            <a:r>
              <a:rPr lang="en-US" sz="1913" b="1" dirty="0">
                <a:solidFill>
                  <a:srgbClr val="FFFF00"/>
                </a:solidFill>
              </a:rPr>
              <a:t>Happy Schools Project </a:t>
            </a:r>
            <a:r>
              <a:rPr lang="en-US" sz="1913" dirty="0">
                <a:solidFill>
                  <a:schemeClr val="bg1"/>
                </a:solidFill>
              </a:rPr>
              <a:t>launched in June 2014</a:t>
            </a:r>
          </a:p>
          <a:p>
            <a:pPr>
              <a:defRPr/>
            </a:pPr>
            <a:endParaRPr lang="en-US" sz="500" dirty="0">
              <a:solidFill>
                <a:schemeClr val="bg1"/>
              </a:solidFill>
            </a:endParaRPr>
          </a:p>
          <a:p>
            <a:pPr>
              <a:defRPr/>
            </a:pPr>
            <a:r>
              <a:rPr lang="en-US" sz="1913" i="1" dirty="0">
                <a:solidFill>
                  <a:schemeClr val="bg1"/>
                </a:solidFill>
              </a:rPr>
              <a:t>Happy Schools: A Framework for Learner Well-Being in the Asia </a:t>
            </a:r>
            <a:r>
              <a:rPr lang="en-US" sz="1913" dirty="0">
                <a:solidFill>
                  <a:schemeClr val="bg1"/>
                </a:solidFill>
              </a:rPr>
              <a:t>Pacific published in March 2016, based on a large survey, ASEAN schools workshop, desk research and a regional seminar.</a:t>
            </a:r>
          </a:p>
          <a:p>
            <a:pPr marL="0" indent="0">
              <a:buNone/>
              <a:defRPr/>
            </a:pPr>
            <a:endParaRPr lang="en-US" sz="500" dirty="0">
              <a:solidFill>
                <a:schemeClr val="bg1"/>
              </a:solidFill>
            </a:endParaRPr>
          </a:p>
          <a:p>
            <a:pPr>
              <a:defRPr/>
            </a:pPr>
            <a:r>
              <a:rPr lang="en-US" sz="1913" dirty="0">
                <a:solidFill>
                  <a:schemeClr val="bg1"/>
                </a:solidFill>
              </a:rPr>
              <a:t>Framework proposes 22 criteria for what constitutes a “happy school”, organized into 3 categories: People, Process and Place</a:t>
            </a:r>
          </a:p>
          <a:p>
            <a:pPr>
              <a:defRPr/>
            </a:pPr>
            <a:endParaRPr lang="en-US" sz="500" dirty="0">
              <a:solidFill>
                <a:schemeClr val="bg1"/>
              </a:solidFill>
            </a:endParaRPr>
          </a:p>
          <a:p>
            <a:pPr>
              <a:defRPr/>
            </a:pPr>
            <a:r>
              <a:rPr lang="en-US" sz="1913" dirty="0">
                <a:solidFill>
                  <a:schemeClr val="bg1"/>
                </a:solidFill>
              </a:rPr>
              <a:t>For more information please visit: www.unescobkk.org/happyschools </a:t>
            </a:r>
          </a:p>
          <a:p>
            <a:pPr marL="0" indent="0">
              <a:buNone/>
              <a:defRPr/>
            </a:pPr>
            <a:endParaRPr lang="en-US" sz="500" dirty="0">
              <a:solidFill>
                <a:schemeClr val="bg1"/>
              </a:solidFill>
            </a:endParaRPr>
          </a:p>
          <a:p>
            <a:pPr>
              <a:defRPr/>
            </a:pPr>
            <a:r>
              <a:rPr lang="en-US" sz="1913" dirty="0">
                <a:solidFill>
                  <a:schemeClr val="bg1"/>
                </a:solidFill>
              </a:rPr>
              <a:t>Full report: http://bit.ly/happyschoolsreport </a:t>
            </a:r>
          </a:p>
          <a:p>
            <a:pPr marL="0" indent="0">
              <a:buNone/>
              <a:defRPr/>
            </a:pPr>
            <a:endParaRPr lang="en-US" sz="1913" dirty="0">
              <a:solidFill>
                <a:srgbClr val="DB1867"/>
              </a:solidFill>
            </a:endParaRPr>
          </a:p>
          <a:p>
            <a:pPr>
              <a:defRPr/>
            </a:pPr>
            <a:endParaRPr lang="en-US" dirty="0"/>
          </a:p>
          <a:p>
            <a:pPr>
              <a:defRPr/>
            </a:pPr>
            <a:endParaRPr lang="en-US" dirty="0"/>
          </a:p>
          <a:p>
            <a:pPr>
              <a:defRPr/>
            </a:pPr>
            <a:endParaRPr lang="en-US" dirty="0"/>
          </a:p>
        </p:txBody>
      </p:sp>
      <p:pic>
        <p:nvPicPr>
          <p:cNvPr id="13" name="Picture 12"/>
          <p:cNvPicPr>
            <a:picLocks noChangeAspect="1"/>
          </p:cNvPicPr>
          <p:nvPr/>
        </p:nvPicPr>
        <p:blipFill>
          <a:blip r:embed="rId2"/>
          <a:stretch>
            <a:fillRect/>
          </a:stretch>
        </p:blipFill>
        <p:spPr>
          <a:xfrm>
            <a:off x="9066212" y="1860204"/>
            <a:ext cx="2642569" cy="3762950"/>
          </a:xfrm>
          <a:prstGeom prst="rect">
            <a:avLst/>
          </a:prstGeom>
          <a:ln>
            <a:solidFill>
              <a:schemeClr val="accent1">
                <a:shade val="50000"/>
              </a:schemeClr>
            </a:solidFill>
          </a:ln>
        </p:spPr>
      </p:pic>
      <p:sp>
        <p:nvSpPr>
          <p:cNvPr id="2" name="Footer Placeholder 1"/>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88384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65018" y="1316962"/>
            <a:ext cx="6753987" cy="5283374"/>
          </a:xfrm>
          <a:prstGeom prst="rect">
            <a:avLst/>
          </a:prstGeom>
        </p:spPr>
      </p:pic>
      <p:sp>
        <p:nvSpPr>
          <p:cNvPr id="4" name="Rectangle 3"/>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9"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Rising Middle Class Population</a:t>
            </a:r>
          </a:p>
        </p:txBody>
      </p:sp>
      <p:sp>
        <p:nvSpPr>
          <p:cNvPr id="10" name="Title 3"/>
          <p:cNvSpPr>
            <a:spLocks noGrp="1"/>
          </p:cNvSpPr>
          <p:nvPr>
            <p:ph type="title"/>
          </p:nvPr>
        </p:nvSpPr>
        <p:spPr>
          <a:xfrm>
            <a:off x="-1" y="0"/>
            <a:ext cx="12188825" cy="994172"/>
          </a:xfrm>
        </p:spPr>
        <p:txBody>
          <a:bodyPr/>
          <a:lstStyle/>
          <a:p>
            <a:pPr algn="ctr"/>
            <a:r>
              <a:rPr lang="en-US" b="1" dirty="0">
                <a:solidFill>
                  <a:srgbClr val="0077D4"/>
                </a:solidFill>
                <a:latin typeface="+mn-lt"/>
              </a:rPr>
              <a:t>Asia-Pacific as an engine of global growth</a:t>
            </a:r>
          </a:p>
        </p:txBody>
      </p:sp>
      <p:sp>
        <p:nvSpPr>
          <p:cNvPr id="3" name="Slide Number Placeholder 2"/>
          <p:cNvSpPr>
            <a:spLocks noGrp="1"/>
          </p:cNvSpPr>
          <p:nvPr>
            <p:ph type="sldNum" sz="quarter" idx="4"/>
          </p:nvPr>
        </p:nvSpPr>
        <p:spPr/>
        <p:txBody>
          <a:bodyPr/>
          <a:lstStyle/>
          <a:p>
            <a:fld id="{F36C87F6-986D-49E6-AF40-1B3A1EE8064D}" type="slidenum">
              <a:rPr lang="en-GB" smtClean="0"/>
              <a:pPr/>
              <a:t>7</a:t>
            </a:fld>
            <a:endParaRPr lang="en-GB" dirty="0"/>
          </a:p>
        </p:txBody>
      </p:sp>
      <p:sp>
        <p:nvSpPr>
          <p:cNvPr id="5" name="Footer Placeholder 4"/>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67458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70</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(3)</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2" name="Content Placeholder 1"/>
          <p:cNvSpPr>
            <a:spLocks noGrp="1"/>
          </p:cNvSpPr>
          <p:nvPr>
            <p:ph idx="1"/>
          </p:nvPr>
        </p:nvSpPr>
        <p:spPr/>
        <p:style>
          <a:lnRef idx="2">
            <a:schemeClr val="accent1">
              <a:shade val="50000"/>
            </a:schemeClr>
          </a:lnRef>
          <a:fillRef idx="1">
            <a:schemeClr val="accent1"/>
          </a:fillRef>
          <a:effectRef idx="0">
            <a:schemeClr val="accent1"/>
          </a:effectRef>
          <a:fontRef idx="minor">
            <a:schemeClr val="lt1"/>
          </a:fontRef>
        </p:style>
        <p:txBody>
          <a:bodyPr>
            <a:normAutofit fontScale="85000" lnSpcReduction="20000"/>
          </a:bodyPr>
          <a:lstStyle/>
          <a:p>
            <a:pPr marL="34300" indent="0">
              <a:buNone/>
            </a:pPr>
            <a:r>
              <a:rPr lang="en-US" sz="2100" b="1" dirty="0">
                <a:solidFill>
                  <a:srgbClr val="FFFF00"/>
                </a:solidFill>
              </a:rPr>
              <a:t>Preparing Teachers for GCED</a:t>
            </a:r>
          </a:p>
          <a:p>
            <a:pPr marL="0" indent="0">
              <a:buNone/>
            </a:pPr>
            <a:r>
              <a:rPr kumimoji="1" lang="en-US" altLang="ja-JP" sz="2000" b="1" dirty="0">
                <a:solidFill>
                  <a:schemeClr val="accent1">
                    <a:lumMod val="40000"/>
                    <a:lumOff val="60000"/>
                  </a:schemeClr>
                </a:solidFill>
              </a:rPr>
              <a:t>Objective: </a:t>
            </a:r>
          </a:p>
          <a:p>
            <a:pPr marL="0" indent="0">
              <a:buNone/>
            </a:pPr>
            <a:r>
              <a:rPr kumimoji="1" lang="en-US" altLang="ja-JP" sz="2000" dirty="0">
                <a:solidFill>
                  <a:schemeClr val="bg1"/>
                </a:solidFill>
              </a:rPr>
              <a:t>The project aims to </a:t>
            </a:r>
            <a:r>
              <a:rPr kumimoji="1" lang="en-US" altLang="ja-JP" sz="2000" b="1" i="1" dirty="0">
                <a:solidFill>
                  <a:schemeClr val="bg1"/>
                </a:solidFill>
              </a:rPr>
              <a:t>build teachers’ capacity</a:t>
            </a:r>
            <a:r>
              <a:rPr kumimoji="1" lang="en-US" altLang="ja-JP" sz="2000" i="1" dirty="0">
                <a:solidFill>
                  <a:schemeClr val="bg1"/>
                </a:solidFill>
              </a:rPr>
              <a:t> </a:t>
            </a:r>
            <a:r>
              <a:rPr kumimoji="1" lang="en-US" altLang="ja-JP" sz="2000" dirty="0">
                <a:solidFill>
                  <a:schemeClr val="bg1"/>
                </a:solidFill>
              </a:rPr>
              <a:t>to enable their students to contribute to a just, peaceful, tolerant, inclusive, secure and sustainable world by: </a:t>
            </a:r>
          </a:p>
          <a:p>
            <a:pPr marL="285750" indent="-285750">
              <a:buFont typeface="Arial"/>
              <a:buChar char="•"/>
            </a:pPr>
            <a:r>
              <a:rPr lang="en-US" altLang="ja-JP" sz="2000" dirty="0">
                <a:solidFill>
                  <a:schemeClr val="bg1"/>
                </a:solidFill>
              </a:rPr>
              <a:t>Increasing knowledge of Global Citizenship Education (GCED) among teacher educators, teachers and school leaders. </a:t>
            </a:r>
            <a:endParaRPr lang="ja-JP" altLang="en-US" sz="2000" dirty="0">
              <a:solidFill>
                <a:schemeClr val="bg1"/>
              </a:solidFill>
            </a:endParaRPr>
          </a:p>
          <a:p>
            <a:pPr marL="285750" indent="-285750">
              <a:buFont typeface="Arial"/>
              <a:buChar char="•"/>
            </a:pPr>
            <a:r>
              <a:rPr lang="en-US" altLang="ja-JP" sz="2000" dirty="0">
                <a:solidFill>
                  <a:schemeClr val="bg1"/>
                </a:solidFill>
              </a:rPr>
              <a:t>Enhancing the capacity of teacher educators and teachers to deliver GCED contents. </a:t>
            </a:r>
            <a:endParaRPr lang="ja-JP" altLang="en-US" sz="2000" dirty="0">
              <a:solidFill>
                <a:schemeClr val="bg1"/>
              </a:solidFill>
            </a:endParaRPr>
          </a:p>
          <a:p>
            <a:pPr marL="285750" indent="-285750">
              <a:buFont typeface="Arial"/>
              <a:buChar char="•"/>
            </a:pPr>
            <a:r>
              <a:rPr lang="en-US" altLang="ja-JP" sz="2000" dirty="0">
                <a:solidFill>
                  <a:schemeClr val="bg1"/>
                </a:solidFill>
              </a:rPr>
              <a:t>Strengthening school leaders’ capacity in supporting and implementing GCED in their institutions. </a:t>
            </a:r>
            <a:r>
              <a:rPr lang="en-US" altLang="ja-JP" sz="2000" dirty="0"/>
              <a:t>	</a:t>
            </a:r>
            <a:endParaRPr lang="en-US" altLang="ja-JP" sz="2000" b="1" dirty="0">
              <a:solidFill>
                <a:schemeClr val="tx2">
                  <a:lumMod val="60000"/>
                  <a:lumOff val="40000"/>
                </a:schemeClr>
              </a:solidFill>
            </a:endParaRPr>
          </a:p>
          <a:p>
            <a:pPr marL="0" indent="0">
              <a:buNone/>
            </a:pPr>
            <a:r>
              <a:rPr lang="en-US" altLang="ja-JP" sz="2000" b="1" dirty="0">
                <a:solidFill>
                  <a:schemeClr val="accent1">
                    <a:lumMod val="40000"/>
                    <a:lumOff val="60000"/>
                  </a:schemeClr>
                </a:solidFill>
              </a:rPr>
              <a:t>Participating Countries: </a:t>
            </a:r>
            <a:endParaRPr lang="ja-JP" altLang="en-US" sz="2000" b="1" dirty="0">
              <a:solidFill>
                <a:schemeClr val="accent1">
                  <a:lumMod val="40000"/>
                  <a:lumOff val="60000"/>
                </a:schemeClr>
              </a:solidFill>
            </a:endParaRPr>
          </a:p>
          <a:p>
            <a:r>
              <a:rPr lang="en-US" altLang="ja-JP" sz="2000" dirty="0">
                <a:solidFill>
                  <a:schemeClr val="bg1"/>
                </a:solidFill>
              </a:rPr>
              <a:t>South Asia: Bhutan, India, Sri Lanka</a:t>
            </a:r>
            <a:endParaRPr lang="ja-JP" altLang="en-US" sz="2000" dirty="0">
              <a:solidFill>
                <a:schemeClr val="bg1"/>
              </a:solidFill>
            </a:endParaRPr>
          </a:p>
          <a:p>
            <a:r>
              <a:rPr lang="en-US" altLang="ja-JP" sz="2000" dirty="0">
                <a:solidFill>
                  <a:schemeClr val="bg1"/>
                </a:solidFill>
              </a:rPr>
              <a:t>Southeast Asia: Malaysia, Philippines, Thailand</a:t>
            </a:r>
          </a:p>
          <a:p>
            <a:r>
              <a:rPr lang="en-US" altLang="ja-JP" sz="2000" dirty="0">
                <a:solidFill>
                  <a:schemeClr val="bg1"/>
                </a:solidFill>
              </a:rPr>
              <a:t>East Asia: China, Japan, Republic of Korea </a:t>
            </a:r>
          </a:p>
          <a:p>
            <a:pPr marL="34300" indent="0">
              <a:buNone/>
            </a:pPr>
            <a:endParaRPr lang="en-US" sz="2000" b="1" dirty="0"/>
          </a:p>
          <a:p>
            <a:pPr marL="34300" indent="0">
              <a:buNone/>
            </a:pPr>
            <a:endParaRPr lang="en-US" b="1" dirty="0"/>
          </a:p>
        </p:txBody>
      </p:sp>
      <p:sp>
        <p:nvSpPr>
          <p:cNvPr id="3" name="Footer Placeholder 2"/>
          <p:cNvSpPr>
            <a:spLocks noGrp="1"/>
          </p:cNvSpPr>
          <p:nvPr>
            <p:ph type="ftr" sz="quarter" idx="3"/>
          </p:nvPr>
        </p:nvSpPr>
        <p:spPr>
          <a:xfrm>
            <a:off x="150812" y="6537554"/>
            <a:ext cx="11125200" cy="182333"/>
          </a:xfrm>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602899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71</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(4)</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8" name="TextBox 7"/>
          <p:cNvSpPr txBox="1"/>
          <p:nvPr/>
        </p:nvSpPr>
        <p:spPr>
          <a:xfrm>
            <a:off x="989012" y="1780308"/>
            <a:ext cx="6324600" cy="4498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spcAft>
                <a:spcPts val="1000"/>
              </a:spcAft>
            </a:pPr>
            <a:r>
              <a:rPr lang="en-US" sz="2000" dirty="0">
                <a:solidFill>
                  <a:prstClr val="white"/>
                </a:solidFill>
              </a:rPr>
              <a:t>The project </a:t>
            </a:r>
            <a:r>
              <a:rPr lang="en-US" sz="2000" b="1" i="1" dirty="0">
                <a:solidFill>
                  <a:srgbClr val="FFFF00"/>
                </a:solidFill>
              </a:rPr>
              <a:t>Fostering Digital Citizenship through Safe and Responsible Use of ICT</a:t>
            </a:r>
            <a:r>
              <a:rPr lang="en-US" sz="2000" b="1" dirty="0">
                <a:solidFill>
                  <a:srgbClr val="FFFF00"/>
                </a:solidFill>
              </a:rPr>
              <a:t> </a:t>
            </a:r>
            <a:r>
              <a:rPr lang="en-US" sz="2000" dirty="0">
                <a:solidFill>
                  <a:prstClr val="white"/>
                </a:solidFill>
              </a:rPr>
              <a:t>aims to promote policy dialogue on the issues of the ethical, safe and responsible use of ICT, and build the education sector’s capacity in fostering digital citizenship among children</a:t>
            </a:r>
          </a:p>
          <a:p>
            <a:pPr>
              <a:spcAft>
                <a:spcPts val="1000"/>
              </a:spcAft>
            </a:pPr>
            <a:endParaRPr lang="en-US" sz="500" dirty="0">
              <a:solidFill>
                <a:prstClr val="white"/>
              </a:solidFill>
            </a:endParaRPr>
          </a:p>
          <a:p>
            <a:pPr>
              <a:spcAft>
                <a:spcPts val="1000"/>
              </a:spcAft>
            </a:pPr>
            <a:r>
              <a:rPr lang="en-US" sz="2000" dirty="0">
                <a:solidFill>
                  <a:prstClr val="white"/>
                </a:solidFill>
              </a:rPr>
              <a:t>A review of policy responses and initiatives in 12 countries, published in 2015</a:t>
            </a:r>
          </a:p>
          <a:p>
            <a:pPr>
              <a:spcAft>
                <a:spcPts val="1000"/>
              </a:spcAft>
            </a:pPr>
            <a:endParaRPr lang="en-US" sz="500" i="1" dirty="0">
              <a:solidFill>
                <a:srgbClr val="4F81BD">
                  <a:lumMod val="40000"/>
                  <a:lumOff val="60000"/>
                </a:srgbClr>
              </a:solidFill>
            </a:endParaRPr>
          </a:p>
          <a:p>
            <a:pPr>
              <a:spcAft>
                <a:spcPts val="1000"/>
              </a:spcAft>
            </a:pPr>
            <a:r>
              <a:rPr lang="en-US" sz="2000" dirty="0">
                <a:solidFill>
                  <a:prstClr val="white"/>
                </a:solidFill>
              </a:rPr>
              <a:t>In cooperation with UNICEF, a regional consultation on policy guidelines and recommendations were held on 9-11 September 2015 in Bangkok, Thailand.</a:t>
            </a:r>
            <a:endParaRPr lang="en-US" sz="2000" dirty="0">
              <a:solidFill>
                <a:prstClr val="black"/>
              </a:solidFill>
            </a:endParaRPr>
          </a:p>
        </p:txBody>
      </p:sp>
      <p:pic>
        <p:nvPicPr>
          <p:cNvPr id="9" name="Content Placeholder 5"/>
          <p:cNvPicPr>
            <a:picLocks noGrp="1" noChangeAspect="1"/>
          </p:cNvPicPr>
          <p:nvPr>
            <p:ph idx="1"/>
          </p:nvPr>
        </p:nvPicPr>
        <p:blipFill>
          <a:blip r:embed="rId2"/>
          <a:stretch>
            <a:fillRect/>
          </a:stretch>
        </p:blipFill>
        <p:spPr>
          <a:xfrm>
            <a:off x="8053569" y="1768764"/>
            <a:ext cx="3050875" cy="3961689"/>
          </a:xfrm>
          <a:prstGeom prst="rect">
            <a:avLst/>
          </a:prstGeom>
        </p:spPr>
      </p:pic>
      <p:sp>
        <p:nvSpPr>
          <p:cNvPr id="10" name="Rectangle 9"/>
          <p:cNvSpPr/>
          <p:nvPr/>
        </p:nvSpPr>
        <p:spPr>
          <a:xfrm>
            <a:off x="7542212" y="5822817"/>
            <a:ext cx="4343400" cy="461665"/>
          </a:xfrm>
          <a:prstGeom prst="rect">
            <a:avLst/>
          </a:prstGeom>
        </p:spPr>
        <p:txBody>
          <a:bodyPr wrap="square">
            <a:spAutoFit/>
          </a:bodyPr>
          <a:lstStyle/>
          <a:p>
            <a:r>
              <a:rPr lang="en-US" sz="1200" dirty="0"/>
              <a:t>http://www.unescobkk.org/en/education/ict/current-projects/responsible-use-of-ict/</a:t>
            </a:r>
          </a:p>
        </p:txBody>
      </p:sp>
      <p:sp>
        <p:nvSpPr>
          <p:cNvPr id="2" name="Footer Placeholder 1"/>
          <p:cNvSpPr>
            <a:spLocks noGrp="1"/>
          </p:cNvSpPr>
          <p:nvPr>
            <p:ph type="ftr" sz="quarter" idx="3"/>
          </p:nvPr>
        </p:nvSpPr>
        <p:spPr>
          <a:xfrm>
            <a:off x="150812" y="6537554"/>
            <a:ext cx="112776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2224973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72</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(5)</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11" name="Content Placeholder 3"/>
          <p:cNvSpPr>
            <a:spLocks noGrp="1"/>
          </p:cNvSpPr>
          <p:nvPr>
            <p:ph idx="1"/>
          </p:nvPr>
        </p:nvSpPr>
        <p:spPr>
          <a:xfrm>
            <a:off x="760412" y="1864009"/>
            <a:ext cx="7772399" cy="4411255"/>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marL="34300" indent="0">
              <a:spcBef>
                <a:spcPts val="0"/>
              </a:spcBef>
              <a:spcAft>
                <a:spcPts val="1000"/>
              </a:spcAft>
              <a:buNone/>
            </a:pPr>
            <a:r>
              <a:rPr lang="en-US" sz="2400" b="1" dirty="0">
                <a:solidFill>
                  <a:srgbClr val="FFFF00"/>
                </a:solidFill>
              </a:rPr>
              <a:t>Addressing Gender and Sexual Orientation Based Violence and Bullying in Schools</a:t>
            </a:r>
          </a:p>
          <a:p>
            <a:pPr>
              <a:spcBef>
                <a:spcPts val="0"/>
              </a:spcBef>
              <a:spcAft>
                <a:spcPts val="1000"/>
              </a:spcAft>
            </a:pPr>
            <a:r>
              <a:rPr lang="en-US" sz="2000" dirty="0">
                <a:solidFill>
                  <a:schemeClr val="bg1"/>
                </a:solidFill>
              </a:rPr>
              <a:t>The project aims to address school-related gender-based violence (SRGBV) including bullying on the basis of sexual orientation and gender identity/expression</a:t>
            </a:r>
          </a:p>
          <a:p>
            <a:pPr>
              <a:spcBef>
                <a:spcPts val="0"/>
              </a:spcBef>
              <a:spcAft>
                <a:spcPts val="1000"/>
              </a:spcAft>
            </a:pPr>
            <a:endParaRPr lang="en-US" sz="500" dirty="0">
              <a:solidFill>
                <a:schemeClr val="bg1"/>
              </a:solidFill>
            </a:endParaRPr>
          </a:p>
          <a:p>
            <a:pPr>
              <a:spcBef>
                <a:spcPts val="0"/>
              </a:spcBef>
              <a:spcAft>
                <a:spcPts val="1000"/>
              </a:spcAft>
            </a:pPr>
            <a:r>
              <a:rPr lang="en-US" sz="2000" dirty="0">
                <a:solidFill>
                  <a:schemeClr val="bg1"/>
                </a:solidFill>
              </a:rPr>
              <a:t>With UNGEI, </a:t>
            </a:r>
            <a:r>
              <a:rPr lang="en-US" sz="2000" b="1" i="1" dirty="0">
                <a:solidFill>
                  <a:schemeClr val="bg1"/>
                </a:solidFill>
              </a:rPr>
              <a:t>School-Related Gender-Based Violence in the Asia-Pacific Region</a:t>
            </a:r>
            <a:r>
              <a:rPr lang="en-US" sz="2000" b="1" dirty="0">
                <a:solidFill>
                  <a:schemeClr val="bg1"/>
                </a:solidFill>
              </a:rPr>
              <a:t> </a:t>
            </a:r>
            <a:r>
              <a:rPr lang="en-US" sz="2000" dirty="0">
                <a:solidFill>
                  <a:schemeClr val="bg1"/>
                </a:solidFill>
              </a:rPr>
              <a:t>(2014)</a:t>
            </a:r>
          </a:p>
          <a:p>
            <a:pPr marL="34300" indent="0">
              <a:spcBef>
                <a:spcPts val="0"/>
              </a:spcBef>
              <a:spcAft>
                <a:spcPts val="1000"/>
              </a:spcAft>
              <a:buNone/>
            </a:pPr>
            <a:endParaRPr lang="en-US" sz="500" dirty="0">
              <a:solidFill>
                <a:schemeClr val="bg1"/>
              </a:solidFill>
            </a:endParaRPr>
          </a:p>
          <a:p>
            <a:pPr>
              <a:spcBef>
                <a:spcPts val="0"/>
              </a:spcBef>
              <a:spcAft>
                <a:spcPts val="1000"/>
              </a:spcAft>
            </a:pPr>
            <a:r>
              <a:rPr lang="en-US" sz="2000" dirty="0">
                <a:solidFill>
                  <a:schemeClr val="bg1"/>
                </a:solidFill>
              </a:rPr>
              <a:t>With UNDP, </a:t>
            </a:r>
            <a:r>
              <a:rPr lang="en-US" sz="2000" b="1" i="1" dirty="0">
                <a:solidFill>
                  <a:schemeClr val="bg1"/>
                </a:solidFill>
              </a:rPr>
              <a:t>Regional Consultation on School Bullying on the basis of Sexual Orientation</a:t>
            </a:r>
            <a:r>
              <a:rPr lang="en-US" sz="2000" dirty="0">
                <a:solidFill>
                  <a:schemeClr val="bg1"/>
                </a:solidFill>
              </a:rPr>
              <a:t>, 15-17 June 2015</a:t>
            </a:r>
          </a:p>
          <a:p>
            <a:pPr>
              <a:spcBef>
                <a:spcPts val="0"/>
              </a:spcBef>
              <a:spcAft>
                <a:spcPts val="1000"/>
              </a:spcAft>
            </a:pPr>
            <a:endParaRPr lang="en-US" sz="500" dirty="0">
              <a:solidFill>
                <a:schemeClr val="bg1"/>
              </a:solidFill>
            </a:endParaRPr>
          </a:p>
          <a:p>
            <a:pPr>
              <a:spcBef>
                <a:spcPts val="0"/>
              </a:spcBef>
              <a:spcAft>
                <a:spcPts val="1000"/>
              </a:spcAft>
            </a:pPr>
            <a:r>
              <a:rPr lang="en-US" sz="2000" dirty="0">
                <a:solidFill>
                  <a:schemeClr val="bg1"/>
                </a:solidFill>
              </a:rPr>
              <a:t>Social Media campaign </a:t>
            </a:r>
            <a:r>
              <a:rPr lang="en-US" sz="2000" b="1" i="1" dirty="0">
                <a:solidFill>
                  <a:schemeClr val="bg1"/>
                </a:solidFill>
              </a:rPr>
              <a:t>Purple My School </a:t>
            </a:r>
            <a:r>
              <a:rPr lang="en-US" dirty="0">
                <a:solidFill>
                  <a:schemeClr val="bg1"/>
                </a:solidFill>
              </a:rPr>
              <a:t>https://www.facebook.com/PurpleMySchool</a:t>
            </a:r>
          </a:p>
        </p:txBody>
      </p:sp>
      <p:pic>
        <p:nvPicPr>
          <p:cNvPr id="12" name="Picture 11"/>
          <p:cNvPicPr>
            <a:picLocks noChangeAspect="1"/>
          </p:cNvPicPr>
          <p:nvPr/>
        </p:nvPicPr>
        <p:blipFill>
          <a:blip r:embed="rId2"/>
          <a:stretch>
            <a:fillRect/>
          </a:stretch>
        </p:blipFill>
        <p:spPr>
          <a:xfrm>
            <a:off x="8769060" y="1864009"/>
            <a:ext cx="2743200" cy="3886200"/>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13" name="Rectangle 12"/>
          <p:cNvSpPr/>
          <p:nvPr/>
        </p:nvSpPr>
        <p:spPr>
          <a:xfrm>
            <a:off x="8540459" y="6059820"/>
            <a:ext cx="3325483" cy="43088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1100" dirty="0">
                <a:solidFill>
                  <a:schemeClr val="tx1"/>
                </a:solidFill>
              </a:rPr>
              <a:t>http://unesdoc.unesco.org/images/0022/002267/226754E.pdf</a:t>
            </a:r>
          </a:p>
        </p:txBody>
      </p:sp>
      <p:sp>
        <p:nvSpPr>
          <p:cNvPr id="2" name="Footer Placeholder 1"/>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3820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73</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(6)</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11" name="Content Placeholder 3"/>
          <p:cNvSpPr>
            <a:spLocks noGrp="1"/>
          </p:cNvSpPr>
          <p:nvPr>
            <p:ph idx="1"/>
          </p:nvPr>
        </p:nvSpPr>
        <p:spPr>
          <a:xfrm>
            <a:off x="760413" y="1864009"/>
            <a:ext cx="6629400" cy="4411255"/>
          </a:xfrm>
        </p:spPr>
        <p:style>
          <a:lnRef idx="2">
            <a:schemeClr val="accent1">
              <a:shade val="50000"/>
            </a:schemeClr>
          </a:lnRef>
          <a:fillRef idx="1">
            <a:schemeClr val="accent1"/>
          </a:fillRef>
          <a:effectRef idx="0">
            <a:schemeClr val="accent1"/>
          </a:effectRef>
          <a:fontRef idx="minor">
            <a:schemeClr val="lt1"/>
          </a:fontRef>
        </p:style>
        <p:txBody>
          <a:bodyPr>
            <a:normAutofit lnSpcReduction="10000"/>
          </a:bodyPr>
          <a:lstStyle/>
          <a:p>
            <a:pPr marL="34300" indent="0">
              <a:spcBef>
                <a:spcPts val="0"/>
              </a:spcBef>
              <a:spcAft>
                <a:spcPts val="1000"/>
              </a:spcAft>
              <a:buNone/>
            </a:pPr>
            <a:r>
              <a:rPr lang="en-US" sz="2400" b="1" dirty="0">
                <a:solidFill>
                  <a:srgbClr val="FFFF00"/>
                </a:solidFill>
              </a:rPr>
              <a:t>Integrating Non-cognitive/Transversal Competencies in Education Policy and Practice </a:t>
            </a:r>
          </a:p>
          <a:p>
            <a:pPr marL="34300" indent="0">
              <a:spcBef>
                <a:spcPts val="0"/>
              </a:spcBef>
              <a:spcAft>
                <a:spcPts val="1000"/>
              </a:spcAft>
              <a:buNone/>
            </a:pPr>
            <a:br>
              <a:rPr lang="en-US" sz="2400" b="1" dirty="0">
                <a:solidFill>
                  <a:schemeClr val="bg1"/>
                </a:solidFill>
              </a:rPr>
            </a:br>
            <a:r>
              <a:rPr lang="en-US" dirty="0">
                <a:solidFill>
                  <a:schemeClr val="bg1"/>
                </a:solidFill>
              </a:rPr>
              <a:t>Since 2013, the Asia-Pacific Education Research Institutes Network (ERI-NET) has conducted a series of regional studies on how countries and economies in the Asia-Pacific region are translating the concept of non-cognitive/transversal competencies into policies and actions.</a:t>
            </a:r>
          </a:p>
          <a:p>
            <a:pPr marL="34300" indent="0">
              <a:spcBef>
                <a:spcPts val="0"/>
              </a:spcBef>
              <a:spcAft>
                <a:spcPts val="1000"/>
              </a:spcAft>
              <a:buNone/>
            </a:pPr>
            <a:endParaRPr lang="en-US" sz="600" dirty="0">
              <a:solidFill>
                <a:schemeClr val="bg1"/>
              </a:solidFill>
            </a:endParaRPr>
          </a:p>
          <a:p>
            <a:pPr marL="34300" indent="0">
              <a:spcBef>
                <a:spcPts val="0"/>
              </a:spcBef>
              <a:spcAft>
                <a:spcPts val="1000"/>
              </a:spcAft>
              <a:buNone/>
            </a:pPr>
            <a:r>
              <a:rPr lang="en-US" dirty="0">
                <a:solidFill>
                  <a:schemeClr val="bg1"/>
                </a:solidFill>
              </a:rPr>
              <a:t>Phase III of the ERI-Net Research Project is undertaking case studies from 10 countries that document and analyze how teachers are prepared and supported to facilitate the acquisition of transversal competencies including global citizenship.  </a:t>
            </a:r>
          </a:p>
          <a:p>
            <a:pPr marL="34300" indent="0">
              <a:spcBef>
                <a:spcPts val="0"/>
              </a:spcBef>
              <a:spcAft>
                <a:spcPts val="1000"/>
              </a:spcAft>
              <a:buNone/>
            </a:pPr>
            <a:endParaRPr lang="en-US" dirty="0">
              <a:solidFill>
                <a:schemeClr val="bg1"/>
              </a:solidFill>
            </a:endParaRPr>
          </a:p>
        </p:txBody>
      </p:sp>
      <p:pic>
        <p:nvPicPr>
          <p:cNvPr id="10" name="Picture 9"/>
          <p:cNvPicPr/>
          <p:nvPr/>
        </p:nvPicPr>
        <p:blipFill rotWithShape="1">
          <a:blip r:embed="rId2"/>
          <a:srcRect l="23878" t="11703" r="58493" b="12223"/>
          <a:stretch/>
        </p:blipFill>
        <p:spPr bwMode="auto">
          <a:xfrm>
            <a:off x="7833239" y="4084925"/>
            <a:ext cx="1385373" cy="2154327"/>
          </a:xfrm>
          <a:prstGeom prst="rect">
            <a:avLst/>
          </a:prstGeom>
          <a:ln>
            <a:solidFill>
              <a:schemeClr val="accent1">
                <a:shade val="50000"/>
              </a:schemeClr>
            </a:solidFill>
          </a:ln>
          <a:extLst>
            <a:ext uri="{53640926-AAD7-44D8-BBD7-CCE9431645EC}">
              <a14:shadowObscured xmlns:a14="http://schemas.microsoft.com/office/drawing/2010/main"/>
            </a:ext>
          </a:extLst>
        </p:spPr>
      </p:pic>
      <p:pic>
        <p:nvPicPr>
          <p:cNvPr id="14" name="Picture 13"/>
          <p:cNvPicPr/>
          <p:nvPr/>
        </p:nvPicPr>
        <p:blipFill rotWithShape="1">
          <a:blip r:embed="rId3"/>
          <a:srcRect l="24113" t="11882" r="59208" b="11904"/>
          <a:stretch/>
        </p:blipFill>
        <p:spPr bwMode="auto">
          <a:xfrm>
            <a:off x="10361612" y="4069636"/>
            <a:ext cx="1484093" cy="2169616"/>
          </a:xfrm>
          <a:prstGeom prst="rect">
            <a:avLst/>
          </a:prstGeom>
          <a:ln>
            <a:solidFill>
              <a:schemeClr val="accent1">
                <a:shade val="50000"/>
              </a:schemeClr>
            </a:solidFill>
          </a:ln>
          <a:extLst>
            <a:ext uri="{53640926-AAD7-44D8-BBD7-CCE9431645EC}">
              <a14:shadowObscured xmlns:a14="http://schemas.microsoft.com/office/drawing/2010/main"/>
            </a:ext>
          </a:extLst>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3812" y="1784352"/>
            <a:ext cx="1555291" cy="2250791"/>
          </a:xfrm>
          <a:prstGeom prst="rect">
            <a:avLst/>
          </a:prstGeom>
          <a:ln>
            <a:solidFill>
              <a:schemeClr val="accent1">
                <a:shade val="50000"/>
              </a:schemeClr>
            </a:solidFill>
          </a:ln>
        </p:spPr>
      </p:pic>
      <p:sp>
        <p:nvSpPr>
          <p:cNvPr id="2" name="Footer Placeholder 1"/>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1033428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74</a:t>
            </a:fld>
            <a:endParaRPr lang="en-GB" dirty="0"/>
          </a:p>
        </p:txBody>
      </p:sp>
      <p:sp>
        <p:nvSpPr>
          <p:cNvPr id="6" name="Title 1"/>
          <p:cNvSpPr txBox="1">
            <a:spLocks/>
          </p:cNvSpPr>
          <p:nvPr/>
        </p:nvSpPr>
        <p:spPr>
          <a:xfrm>
            <a:off x="989012" y="838200"/>
            <a:ext cx="10591800" cy="838200"/>
          </a:xfrm>
          <a:prstGeom prst="rect">
            <a:avLst/>
          </a:prstGeom>
        </p:spPr>
        <p:txBody>
          <a:bodyPr vert="horz" lIns="91440" tIns="45720" rIns="91440" bIns="45720" rtlCol="0" anchor="b">
            <a:normAutofit fontScale="90000" lnSpcReduction="10000"/>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r>
              <a:rPr lang="en-US" sz="3200" b="1" dirty="0">
                <a:solidFill>
                  <a:srgbClr val="0096E6"/>
                </a:solidFill>
              </a:rPr>
              <a:t>The work of UNESCO Bangkok for global citizenship education (7)</a:t>
            </a:r>
            <a:endParaRPr lang="en-US"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11" name="Content Placeholder 3"/>
          <p:cNvSpPr>
            <a:spLocks noGrp="1"/>
          </p:cNvSpPr>
          <p:nvPr>
            <p:ph idx="1"/>
          </p:nvPr>
        </p:nvSpPr>
        <p:spPr>
          <a:xfrm>
            <a:off x="852773" y="1925784"/>
            <a:ext cx="6553199" cy="4010232"/>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marL="34300" indent="0">
              <a:spcBef>
                <a:spcPts val="0"/>
              </a:spcBef>
              <a:spcAft>
                <a:spcPts val="1000"/>
              </a:spcAft>
              <a:buNone/>
            </a:pPr>
            <a:br>
              <a:rPr lang="en-US" sz="2400" b="1" dirty="0">
                <a:solidFill>
                  <a:srgbClr val="FFFF00"/>
                </a:solidFill>
              </a:rPr>
            </a:br>
            <a:r>
              <a:rPr lang="en-US" sz="2400" b="1" dirty="0">
                <a:solidFill>
                  <a:srgbClr val="FFFF00"/>
                </a:solidFill>
              </a:rPr>
              <a:t>Shared Histories of South-East Asia</a:t>
            </a:r>
            <a:br>
              <a:rPr lang="en-US" sz="2400" b="1" dirty="0">
                <a:solidFill>
                  <a:srgbClr val="FFFF00"/>
                </a:solidFill>
              </a:rPr>
            </a:br>
            <a:br>
              <a:rPr lang="en-US" sz="2400" b="1" dirty="0">
                <a:solidFill>
                  <a:schemeClr val="bg1"/>
                </a:solidFill>
              </a:rPr>
            </a:br>
            <a:r>
              <a:rPr lang="en-US" sz="2400" dirty="0">
                <a:solidFill>
                  <a:schemeClr val="bg1"/>
                </a:solidFill>
              </a:rPr>
              <a:t>This UNESCO project endorsed by SEAMEO aims to promote intercultural dialogue and a culture of peace  by developing innovative teaching and learning materials that focus on the shared histories of South-East Asia.</a:t>
            </a:r>
          </a:p>
          <a:p>
            <a:pPr marL="34300" indent="0">
              <a:spcBef>
                <a:spcPts val="0"/>
              </a:spcBef>
              <a:spcAft>
                <a:spcPts val="1000"/>
              </a:spcAft>
              <a:buNone/>
            </a:pPr>
            <a:endParaRPr lang="en-US" dirty="0">
              <a:solidFill>
                <a:schemeClr val="bg1"/>
              </a:solidFill>
            </a:endParaRPr>
          </a:p>
        </p:txBody>
      </p:sp>
      <p:pic>
        <p:nvPicPr>
          <p:cNvPr id="10" name="Picture 9"/>
          <p:cNvPicPr>
            <a:picLocks noChangeAspect="1"/>
          </p:cNvPicPr>
          <p:nvPr/>
        </p:nvPicPr>
        <p:blipFill>
          <a:blip r:embed="rId2"/>
          <a:stretch>
            <a:fillRect/>
          </a:stretch>
        </p:blipFill>
        <p:spPr>
          <a:xfrm>
            <a:off x="7598284" y="1904760"/>
            <a:ext cx="3830128" cy="4329752"/>
          </a:xfrm>
          <a:prstGeom prst="rect">
            <a:avLst/>
          </a:prstGeom>
          <a:ln>
            <a:solidFill>
              <a:schemeClr val="accent1">
                <a:shade val="50000"/>
              </a:schemeClr>
            </a:solidFill>
          </a:ln>
        </p:spPr>
      </p:pic>
      <p:sp>
        <p:nvSpPr>
          <p:cNvPr id="2" name="Footer Placeholder 1"/>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226902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5212" y="1952764"/>
            <a:ext cx="10668000" cy="3990836"/>
          </a:xfrm>
          <a:prstGeom prst="rect">
            <a:avLst/>
          </a:prstGeom>
        </p:spPr>
        <p:txBody>
          <a:bodyPr wrap="square">
            <a:spAutoFit/>
          </a:bodyPr>
          <a:lstStyle/>
          <a:p>
            <a:pPr marL="342900" indent="-342900">
              <a:spcAft>
                <a:spcPts val="1000"/>
              </a:spcAft>
              <a:buFont typeface="Arial" panose="020B0604020202020204" pitchFamily="34" charset="0"/>
              <a:buChar char="•"/>
            </a:pPr>
            <a:r>
              <a:rPr lang="en-US" sz="2000" b="1" dirty="0"/>
              <a:t>Supporting countries for effective evidence-based policy making</a:t>
            </a:r>
          </a:p>
          <a:p>
            <a:pPr marL="800100" lvl="1" indent="-342900">
              <a:spcAft>
                <a:spcPts val="1000"/>
              </a:spcAft>
              <a:buFont typeface="Arial" panose="020B0604020202020204" pitchFamily="34" charset="0"/>
              <a:buChar char="•"/>
            </a:pPr>
            <a:r>
              <a:rPr lang="en-US" sz="2000" dirty="0"/>
              <a:t>Enhancing Educational Management Information System (EMIS) </a:t>
            </a:r>
          </a:p>
          <a:p>
            <a:pPr marL="800100" lvl="1" indent="-342900">
              <a:spcAft>
                <a:spcPts val="1000"/>
              </a:spcAft>
              <a:buFont typeface="Arial" panose="020B0604020202020204" pitchFamily="34" charset="0"/>
              <a:buChar char="•"/>
            </a:pPr>
            <a:r>
              <a:rPr lang="en-US" sz="2000" dirty="0"/>
              <a:t>Capacity building for building a robust and institutionalized system linking data and information from </a:t>
            </a:r>
            <a:r>
              <a:rPr lang="en-US" sz="2000" b="1" dirty="0"/>
              <a:t>various sources </a:t>
            </a:r>
            <a:r>
              <a:rPr lang="en-US" sz="2000" dirty="0"/>
              <a:t>such as </a:t>
            </a:r>
            <a:r>
              <a:rPr lang="en-US" sz="2000" i="1" dirty="0"/>
              <a:t>assessment of learning achievement</a:t>
            </a:r>
            <a:r>
              <a:rPr lang="en-US" sz="2000" dirty="0"/>
              <a:t>, </a:t>
            </a:r>
            <a:r>
              <a:rPr lang="en-US" sz="2000" i="1" dirty="0"/>
              <a:t>education surveys,</a:t>
            </a:r>
            <a:r>
              <a:rPr lang="en-US" sz="2000" dirty="0"/>
              <a:t> </a:t>
            </a:r>
            <a:r>
              <a:rPr lang="en-US" sz="2000" i="1" dirty="0"/>
              <a:t>household surveys</a:t>
            </a:r>
            <a:r>
              <a:rPr lang="en-US" sz="2000" dirty="0"/>
              <a:t> and </a:t>
            </a:r>
            <a:r>
              <a:rPr lang="en-US" sz="2000" i="1" dirty="0"/>
              <a:t>teacher and school performance evaluation</a:t>
            </a:r>
            <a:r>
              <a:rPr lang="en-US" sz="2000" dirty="0"/>
              <a:t> systems</a:t>
            </a:r>
            <a:endParaRPr lang="fr-CA" sz="2000" dirty="0"/>
          </a:p>
          <a:p>
            <a:pPr marL="342900" indent="-342900">
              <a:spcAft>
                <a:spcPts val="1000"/>
              </a:spcAft>
              <a:buFont typeface="Arial" panose="020B0604020202020204" pitchFamily="34" charset="0"/>
              <a:buChar char="•"/>
            </a:pPr>
            <a:r>
              <a:rPr lang="fr-CA" sz="2000" b="1" dirty="0"/>
              <a:t>Global coordination and global lead for SDG4 monitoring</a:t>
            </a:r>
          </a:p>
          <a:p>
            <a:pPr marL="800100" lvl="1" indent="-342900">
              <a:spcAft>
                <a:spcPts val="1000"/>
              </a:spcAft>
              <a:buFont typeface="Arial" panose="020B0604020202020204" pitchFamily="34" charset="0"/>
              <a:buChar char="•"/>
            </a:pPr>
            <a:r>
              <a:rPr lang="fr-CA" sz="2000" dirty="0"/>
              <a:t>At the global </a:t>
            </a:r>
            <a:r>
              <a:rPr lang="fr-CA" sz="2000" dirty="0" err="1"/>
              <a:t>level</a:t>
            </a:r>
            <a:r>
              <a:rPr lang="fr-CA" sz="2000" dirty="0"/>
              <a:t>, a range of initiatives, s</a:t>
            </a:r>
            <a:r>
              <a:rPr lang="en-US" sz="2000" dirty="0" err="1"/>
              <a:t>uch</a:t>
            </a:r>
            <a:r>
              <a:rPr lang="en-US" sz="2000" dirty="0"/>
              <a:t> as the Technical Cooperation Group (TCG), the Global Alliance to Monitor Learning (GAML) and the Inter-Agency Group on Education Inequality Indicators (IAG-EII)</a:t>
            </a:r>
            <a:r>
              <a:rPr lang="fr-CA" sz="2000" dirty="0"/>
              <a:t>, </a:t>
            </a:r>
            <a:r>
              <a:rPr lang="fr-CA" sz="2000" dirty="0" err="1"/>
              <a:t>will</a:t>
            </a:r>
            <a:r>
              <a:rPr lang="fr-CA" sz="2000" dirty="0"/>
              <a:t> set up standards and </a:t>
            </a:r>
            <a:r>
              <a:rPr lang="fr-CA" sz="2000" dirty="0" err="1"/>
              <a:t>develop</a:t>
            </a:r>
            <a:r>
              <a:rPr lang="fr-CA" sz="2000" dirty="0"/>
              <a:t> the </a:t>
            </a:r>
            <a:r>
              <a:rPr lang="fr-CA" sz="2000" dirty="0" err="1"/>
              <a:t>methodologies</a:t>
            </a:r>
            <a:r>
              <a:rPr lang="fr-CA" sz="2000" dirty="0"/>
              <a:t> for an </a:t>
            </a:r>
            <a:r>
              <a:rPr lang="fr-CA" sz="2000" b="1" dirty="0"/>
              <a:t>effective SDG 4 monitoring</a:t>
            </a:r>
            <a:r>
              <a:rPr lang="fr-CA" sz="2000" dirty="0"/>
              <a:t>.</a:t>
            </a:r>
            <a:endParaRPr lang="en-US" sz="2000" dirty="0"/>
          </a:p>
        </p:txBody>
      </p:sp>
      <p:sp>
        <p:nvSpPr>
          <p:cNvPr id="10" name="Title 3"/>
          <p:cNvSpPr>
            <a:spLocks noGrp="1"/>
          </p:cNvSpPr>
          <p:nvPr>
            <p:ph type="title"/>
          </p:nvPr>
        </p:nvSpPr>
        <p:spPr>
          <a:xfrm>
            <a:off x="1522412" y="487680"/>
            <a:ext cx="9144000" cy="1188720"/>
          </a:xfrm>
        </p:spPr>
        <p:txBody>
          <a:bodyPr>
            <a:normAutofit/>
          </a:bodyPr>
          <a:lstStyle/>
          <a:p>
            <a:pPr algn="ctr"/>
            <a:r>
              <a:rPr lang="en-US" b="1" dirty="0">
                <a:solidFill>
                  <a:srgbClr val="0077D4"/>
                </a:solidFill>
                <a:latin typeface="+mn-lt"/>
              </a:rPr>
              <a:t>Data for Robust Education Policy and Planning</a:t>
            </a:r>
            <a:endParaRPr lang="en-US" sz="3200" dirty="0">
              <a:solidFill>
                <a:srgbClr val="C5192D"/>
              </a:solidFill>
              <a:latin typeface="+mn-lt"/>
            </a:endParaRPr>
          </a:p>
        </p:txBody>
      </p:sp>
      <p:sp>
        <p:nvSpPr>
          <p:cNvPr id="6" name="Footer Placeholder 3"/>
          <p:cNvSpPr>
            <a:spLocks noGrp="1"/>
          </p:cNvSpPr>
          <p:nvPr>
            <p:ph type="ftr" sz="quarter" idx="3"/>
          </p:nvPr>
        </p:nvSpPr>
        <p:spPr>
          <a:xfrm>
            <a:off x="150812" y="6537554"/>
            <a:ext cx="11125200" cy="182333"/>
          </a:xfrm>
        </p:spPr>
        <p:txBody>
          <a:bodyPr/>
          <a:lstStyle/>
          <a:p>
            <a:pPr>
              <a:tabLst>
                <a:tab pos="4168775" algn="l"/>
              </a:tabLst>
            </a:pPr>
            <a:r>
              <a:rPr lang="en-US" b="0" dirty="0"/>
              <a:t>G.J. Kim                                                                               ASEM Conference on Innovative Education and Human Resource Building for Sustainable Development, 29-31 March 2017, Hue City, Viet Nam </a:t>
            </a:r>
            <a:endParaRPr lang="en-GB" b="0" dirty="0"/>
          </a:p>
        </p:txBody>
      </p:sp>
      <p:sp>
        <p:nvSpPr>
          <p:cNvPr id="7" name="Rectangle 6"/>
          <p:cNvSpPr/>
          <p:nvPr/>
        </p:nvSpPr>
        <p:spPr>
          <a:xfrm>
            <a:off x="1217614" y="115669"/>
            <a:ext cx="10210798" cy="646331"/>
          </a:xfrm>
          <a:prstGeom prst="rect">
            <a:avLst/>
          </a:prstGeom>
        </p:spPr>
        <p:txBody>
          <a:bodyPr wrap="square">
            <a:spAutoFit/>
          </a:bodyPr>
          <a:lstStyle/>
          <a:p>
            <a:pPr marL="34300"/>
            <a:r>
              <a:rPr lang="en-US" dirty="0"/>
              <a:t>IV. UNESCO’s Roles in Advancing Education and Human Resource Building for Sustainable Development</a:t>
            </a:r>
          </a:p>
        </p:txBody>
      </p:sp>
      <p:sp>
        <p:nvSpPr>
          <p:cNvPr id="8" name="Slide Number Placeholder 4"/>
          <p:cNvSpPr>
            <a:spLocks noGrp="1"/>
          </p:cNvSpPr>
          <p:nvPr>
            <p:ph type="sldNum" sz="quarter" idx="4"/>
          </p:nvPr>
        </p:nvSpPr>
        <p:spPr>
          <a:xfrm>
            <a:off x="10971213" y="6538914"/>
            <a:ext cx="1066799" cy="180973"/>
          </a:xfrm>
        </p:spPr>
        <p:txBody>
          <a:bodyPr/>
          <a:lstStyle/>
          <a:p>
            <a:r>
              <a:rPr lang="en-GB" dirty="0"/>
              <a:t>75</a:t>
            </a:r>
          </a:p>
        </p:txBody>
      </p:sp>
    </p:spTree>
    <p:extLst>
      <p:ext uri="{BB962C8B-B14F-4D97-AF65-F5344CB8AC3E}">
        <p14:creationId xmlns:p14="http://schemas.microsoft.com/office/powerpoint/2010/main" val="1603338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77"/>
          <p:cNvPicPr preferRelativeResize="0"/>
          <p:nvPr/>
        </p:nvPicPr>
        <p:blipFill>
          <a:blip r:embed="rId2">
            <a:alphaModFix/>
            <a:duotone>
              <a:prstClr val="black"/>
              <a:schemeClr val="tx2">
                <a:tint val="45000"/>
                <a:satMod val="400000"/>
              </a:schemeClr>
            </a:duotone>
          </a:blip>
          <a:stretch>
            <a:fillRect/>
          </a:stretch>
        </p:blipFill>
        <p:spPr>
          <a:xfrm>
            <a:off x="1495887" y="1066800"/>
            <a:ext cx="9143999" cy="4620767"/>
          </a:xfrm>
          <a:prstGeom prst="rect">
            <a:avLst/>
          </a:prstGeom>
          <a:noFill/>
          <a:ln>
            <a:noFill/>
          </a:ln>
        </p:spPr>
      </p:pic>
      <p:sp>
        <p:nvSpPr>
          <p:cNvPr id="2" name="Title 1"/>
          <p:cNvSpPr>
            <a:spLocks noGrp="1"/>
          </p:cNvSpPr>
          <p:nvPr>
            <p:ph type="ctrTitle"/>
          </p:nvPr>
        </p:nvSpPr>
        <p:spPr>
          <a:xfrm>
            <a:off x="1141412" y="0"/>
            <a:ext cx="10591800" cy="6858000"/>
          </a:xfrm>
        </p:spPr>
        <p:txBody>
          <a:bodyPr anchor="ctr">
            <a:normAutofit/>
          </a:bodyPr>
          <a:lstStyle/>
          <a:p>
            <a:pPr marL="33338" algn="ctr">
              <a:lnSpc>
                <a:spcPct val="150000"/>
              </a:lnSpc>
            </a:pPr>
            <a:r>
              <a:rPr lang="en-US" sz="3200" b="1" dirty="0">
                <a:solidFill>
                  <a:srgbClr val="0096E6"/>
                </a:solidFill>
              </a:rPr>
              <a:t>V.</a:t>
            </a:r>
            <a:r>
              <a:rPr lang="en-GB" sz="3200" b="1" dirty="0">
                <a:solidFill>
                  <a:srgbClr val="0096E6"/>
                </a:solidFill>
              </a:rPr>
              <a:t>FINAL THOUGHTS AND CONCLUSIONS</a:t>
            </a:r>
          </a:p>
        </p:txBody>
      </p:sp>
    </p:spTree>
    <p:extLst>
      <p:ext uri="{BB962C8B-B14F-4D97-AF65-F5344CB8AC3E}">
        <p14:creationId xmlns:p14="http://schemas.microsoft.com/office/powerpoint/2010/main" val="2593247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r>
              <a:rPr lang="en-GB" dirty="0"/>
              <a:t>77</a:t>
            </a:r>
          </a:p>
        </p:txBody>
      </p:sp>
      <p:sp>
        <p:nvSpPr>
          <p:cNvPr id="2" name="Rectangle 1"/>
          <p:cNvSpPr/>
          <p:nvPr/>
        </p:nvSpPr>
        <p:spPr>
          <a:xfrm>
            <a:off x="1065212" y="1600200"/>
            <a:ext cx="10668000" cy="3683060"/>
          </a:xfrm>
          <a:prstGeom prst="rect">
            <a:avLst/>
          </a:prstGeom>
        </p:spPr>
        <p:txBody>
          <a:bodyPr wrap="square">
            <a:spAutoFit/>
          </a:bodyPr>
          <a:lstStyle/>
          <a:p>
            <a:pPr marL="457200" indent="-457200">
              <a:spcAft>
                <a:spcPts val="1000"/>
              </a:spcAft>
              <a:buFont typeface="+mj-lt"/>
              <a:buAutoNum type="arabicPeriod"/>
            </a:pPr>
            <a:r>
              <a:rPr lang="en-US" sz="2000" dirty="0"/>
              <a:t>Education and human resources development are becoming increasingly trans-national issues</a:t>
            </a:r>
            <a:endParaRPr lang="fr-CA" sz="2000" dirty="0"/>
          </a:p>
          <a:p>
            <a:pPr marL="457200" indent="-457200">
              <a:spcAft>
                <a:spcPts val="1000"/>
              </a:spcAft>
              <a:buFont typeface="+mj-lt"/>
              <a:buAutoNum type="arabicPeriod"/>
            </a:pPr>
            <a:r>
              <a:rPr lang="fr-CA" sz="2000" dirty="0"/>
              <a:t>Education </a:t>
            </a:r>
            <a:r>
              <a:rPr lang="fr-CA" sz="2000" dirty="0" err="1"/>
              <a:t>is</a:t>
            </a:r>
            <a:r>
              <a:rPr lang="fr-CA" sz="2000" dirty="0"/>
              <a:t> not </a:t>
            </a:r>
            <a:r>
              <a:rPr lang="fr-CA" sz="2000" dirty="0" err="1"/>
              <a:t>only</a:t>
            </a:r>
            <a:r>
              <a:rPr lang="fr-CA" sz="2000" dirty="0"/>
              <a:t> the key to </a:t>
            </a:r>
            <a:r>
              <a:rPr lang="fr-CA" sz="2000" dirty="0" err="1"/>
              <a:t>economic</a:t>
            </a:r>
            <a:r>
              <a:rPr lang="fr-CA" sz="2000" dirty="0"/>
              <a:t> </a:t>
            </a:r>
            <a:r>
              <a:rPr lang="fr-CA" sz="2000" dirty="0" err="1"/>
              <a:t>development</a:t>
            </a:r>
            <a:r>
              <a:rPr lang="fr-CA" sz="2000" dirty="0"/>
              <a:t>, but to social transformation for more </a:t>
            </a:r>
            <a:r>
              <a:rPr lang="fr-CA" sz="2000" dirty="0" err="1"/>
              <a:t>peaceful</a:t>
            </a:r>
            <a:r>
              <a:rPr lang="fr-CA" sz="2000" dirty="0"/>
              <a:t> and </a:t>
            </a:r>
            <a:r>
              <a:rPr lang="fr-CA" sz="2000" dirty="0" err="1"/>
              <a:t>sustainable</a:t>
            </a:r>
            <a:r>
              <a:rPr lang="fr-CA" sz="2000" dirty="0"/>
              <a:t> world; n</a:t>
            </a:r>
            <a:r>
              <a:rPr lang="en-US" sz="2000" dirty="0"/>
              <a:t>one of the 17 SDGs can be achieved without achieving SDG4 (education and human resources development)</a:t>
            </a:r>
          </a:p>
          <a:p>
            <a:pPr marL="457200" indent="-457200">
              <a:spcAft>
                <a:spcPts val="1000"/>
              </a:spcAft>
              <a:buFont typeface="+mj-lt"/>
              <a:buAutoNum type="arabicPeriod"/>
            </a:pPr>
            <a:r>
              <a:rPr lang="en-US" sz="2000" dirty="0"/>
              <a:t>International, regional, and sub-regional collaboration is therefore critical to address the education and human resources challenges</a:t>
            </a:r>
          </a:p>
          <a:p>
            <a:pPr marL="457200" indent="-457200">
              <a:spcAft>
                <a:spcPts val="1000"/>
              </a:spcAft>
              <a:buFont typeface="+mj-lt"/>
              <a:buAutoNum type="arabicPeriod"/>
            </a:pPr>
            <a:r>
              <a:rPr lang="en-US" sz="2000" dirty="0"/>
              <a:t>Education and human resources development are the integral part of national and international development and therefore cannot be addressed in silos</a:t>
            </a:r>
          </a:p>
        </p:txBody>
      </p:sp>
      <p:sp>
        <p:nvSpPr>
          <p:cNvPr id="6" name="Footer Placeholder 3"/>
          <p:cNvSpPr>
            <a:spLocks noGrp="1"/>
          </p:cNvSpPr>
          <p:nvPr>
            <p:ph type="ftr" sz="quarter" idx="3"/>
          </p:nvPr>
        </p:nvSpPr>
        <p:spPr>
          <a:xfrm>
            <a:off x="150812" y="6537554"/>
            <a:ext cx="11125200" cy="182333"/>
          </a:xfrm>
        </p:spPr>
        <p:txBody>
          <a:bodyPr/>
          <a:lstStyle/>
          <a:p>
            <a:pPr>
              <a:tabLst>
                <a:tab pos="4168775" algn="l"/>
              </a:tabLst>
            </a:pPr>
            <a:r>
              <a:rPr lang="en-US" b="0" dirty="0"/>
              <a:t>G.J. Kim                                                                               ASEM Conference on Innovative Education and Human Resource Building for Sustainable Development, 29-31 March 2017, Hue City, Viet Nam </a:t>
            </a:r>
            <a:endParaRPr lang="en-GB" b="0" dirty="0"/>
          </a:p>
        </p:txBody>
      </p:sp>
      <p:sp>
        <p:nvSpPr>
          <p:cNvPr id="7" name="Rectangle 6"/>
          <p:cNvSpPr/>
          <p:nvPr/>
        </p:nvSpPr>
        <p:spPr>
          <a:xfrm>
            <a:off x="1217614" y="115669"/>
            <a:ext cx="10210798" cy="369332"/>
          </a:xfrm>
          <a:prstGeom prst="rect">
            <a:avLst/>
          </a:prstGeom>
        </p:spPr>
        <p:txBody>
          <a:bodyPr wrap="square">
            <a:spAutoFit/>
          </a:bodyPr>
          <a:lstStyle/>
          <a:p>
            <a:pPr marL="34300"/>
            <a:r>
              <a:rPr lang="en-US" dirty="0"/>
              <a:t>V. Final Thoughts and Conclusions</a:t>
            </a:r>
          </a:p>
        </p:txBody>
      </p:sp>
    </p:spTree>
    <p:extLst>
      <p:ext uri="{BB962C8B-B14F-4D97-AF65-F5344CB8AC3E}">
        <p14:creationId xmlns:p14="http://schemas.microsoft.com/office/powerpoint/2010/main" val="4120279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F36C87F6-986D-49E6-AF40-1B3A1EE8064D}" type="slidenum">
              <a:rPr lang="en-GB" smtClean="0"/>
              <a:pPr/>
              <a:t>78</a:t>
            </a:fld>
            <a:endParaRPr lang="en-GB" dirty="0"/>
          </a:p>
        </p:txBody>
      </p:sp>
      <p:sp>
        <p:nvSpPr>
          <p:cNvPr id="7" name="Content Placeholder 2"/>
          <p:cNvSpPr txBox="1">
            <a:spLocks/>
          </p:cNvSpPr>
          <p:nvPr/>
        </p:nvSpPr>
        <p:spPr>
          <a:xfrm>
            <a:off x="4341811" y="2362200"/>
            <a:ext cx="5943601" cy="1066800"/>
          </a:xfrm>
          <a:prstGeom prst="rect">
            <a:avLst/>
          </a:prstGeom>
        </p:spPr>
        <p:txBody>
          <a:bodyPr vert="horz" lIns="91440" tIns="45720" rIns="91440" bIns="45720" rtlCol="0" anchor="t">
            <a:noAutofit/>
          </a:bodyPr>
          <a:lstStyle>
            <a:lvl1pPr marL="0" indent="0" algn="l" defTabSz="685986" rtl="0" eaLnBrk="1" latinLnBrk="0" hangingPunct="1">
              <a:lnSpc>
                <a:spcPct val="90000"/>
              </a:lnSpc>
              <a:spcBef>
                <a:spcPts val="0"/>
              </a:spcBef>
              <a:buClr>
                <a:schemeClr val="tx1"/>
              </a:buClr>
              <a:buSzPct val="80000"/>
              <a:buFont typeface="Arial" pitchFamily="34" charset="0"/>
              <a:buNone/>
              <a:defRPr sz="1500" kern="1200">
                <a:solidFill>
                  <a:schemeClr val="tx1"/>
                </a:solidFill>
                <a:latin typeface="+mn-lt"/>
                <a:ea typeface="+mn-ea"/>
                <a:cs typeface="+mn-cs"/>
              </a:defRPr>
            </a:lvl1pPr>
            <a:lvl2pPr marL="342993" indent="0" algn="l" defTabSz="685986" rtl="0" eaLnBrk="1" latinLnBrk="0" hangingPunct="1">
              <a:lnSpc>
                <a:spcPct val="90000"/>
              </a:lnSpc>
              <a:spcBef>
                <a:spcPts val="450"/>
              </a:spcBef>
              <a:buClr>
                <a:schemeClr val="tx1"/>
              </a:buClr>
              <a:buSzPct val="80000"/>
              <a:buFont typeface="Arial" pitchFamily="34" charset="0"/>
              <a:buNone/>
              <a:defRPr sz="1350" kern="1200">
                <a:solidFill>
                  <a:schemeClr val="tx1">
                    <a:tint val="75000"/>
                  </a:schemeClr>
                </a:solidFill>
                <a:latin typeface="+mn-lt"/>
                <a:ea typeface="+mn-ea"/>
                <a:cs typeface="+mn-cs"/>
              </a:defRPr>
            </a:lvl2pPr>
            <a:lvl3pPr marL="685986" indent="0" algn="l" defTabSz="685986" rtl="0" eaLnBrk="1" latinLnBrk="0" hangingPunct="1">
              <a:lnSpc>
                <a:spcPct val="90000"/>
              </a:lnSpc>
              <a:spcBef>
                <a:spcPts val="450"/>
              </a:spcBef>
              <a:buClr>
                <a:schemeClr val="tx1"/>
              </a:buClr>
              <a:buSzPct val="80000"/>
              <a:buFont typeface="Arial" pitchFamily="34" charset="0"/>
              <a:buNone/>
              <a:defRPr sz="1200" kern="1200">
                <a:solidFill>
                  <a:schemeClr val="tx1">
                    <a:tint val="75000"/>
                  </a:schemeClr>
                </a:solidFill>
                <a:latin typeface="+mn-lt"/>
                <a:ea typeface="+mn-ea"/>
                <a:cs typeface="+mn-cs"/>
              </a:defRPr>
            </a:lvl3pPr>
            <a:lvl4pPr marL="1028979" indent="0" algn="l" defTabSz="685986" rtl="0" eaLnBrk="1" latinLnBrk="0" hangingPunct="1">
              <a:lnSpc>
                <a:spcPct val="90000"/>
              </a:lnSpc>
              <a:spcBef>
                <a:spcPts val="450"/>
              </a:spcBef>
              <a:buClr>
                <a:schemeClr val="tx1"/>
              </a:buClr>
              <a:buSzPct val="80000"/>
              <a:buFont typeface="Arial" pitchFamily="34" charset="0"/>
              <a:buNone/>
              <a:defRPr sz="1050" kern="1200">
                <a:solidFill>
                  <a:schemeClr val="tx1">
                    <a:tint val="75000"/>
                  </a:schemeClr>
                </a:solidFill>
                <a:latin typeface="+mn-lt"/>
                <a:ea typeface="+mn-ea"/>
                <a:cs typeface="+mn-cs"/>
              </a:defRPr>
            </a:lvl4pPr>
            <a:lvl5pPr marL="1371972" indent="0" algn="l" defTabSz="685986" rtl="0" eaLnBrk="1" latinLnBrk="0" hangingPunct="1">
              <a:lnSpc>
                <a:spcPct val="90000"/>
              </a:lnSpc>
              <a:spcBef>
                <a:spcPts val="450"/>
              </a:spcBef>
              <a:buClr>
                <a:schemeClr val="tx1"/>
              </a:buClr>
              <a:buSzPct val="80000"/>
              <a:buFont typeface="Arial" pitchFamily="34" charset="0"/>
              <a:buNone/>
              <a:defRPr sz="1050" kern="1200">
                <a:solidFill>
                  <a:schemeClr val="tx1">
                    <a:tint val="75000"/>
                  </a:schemeClr>
                </a:solidFill>
                <a:latin typeface="+mn-lt"/>
                <a:ea typeface="+mn-ea"/>
                <a:cs typeface="+mn-cs"/>
              </a:defRPr>
            </a:lvl5pPr>
            <a:lvl6pPr marL="1714965" indent="0" algn="l" defTabSz="685986" rtl="0" eaLnBrk="1" latinLnBrk="0" hangingPunct="1">
              <a:spcBef>
                <a:spcPts val="450"/>
              </a:spcBef>
              <a:buSzPct val="80000"/>
              <a:buFont typeface="Arial" pitchFamily="34" charset="0"/>
              <a:buNone/>
              <a:defRPr sz="1050" kern="1200">
                <a:solidFill>
                  <a:schemeClr val="tx1">
                    <a:tint val="75000"/>
                  </a:schemeClr>
                </a:solidFill>
                <a:latin typeface="+mn-lt"/>
                <a:ea typeface="+mn-ea"/>
                <a:cs typeface="+mn-cs"/>
              </a:defRPr>
            </a:lvl6pPr>
            <a:lvl7pPr marL="2057958" indent="0" algn="l" defTabSz="685986" rtl="0" eaLnBrk="1" latinLnBrk="0" hangingPunct="1">
              <a:spcBef>
                <a:spcPts val="450"/>
              </a:spcBef>
              <a:buSzPct val="80000"/>
              <a:buFont typeface="Arial" pitchFamily="34" charset="0"/>
              <a:buNone/>
              <a:defRPr sz="1050" kern="1200">
                <a:solidFill>
                  <a:schemeClr val="tx1">
                    <a:tint val="75000"/>
                  </a:schemeClr>
                </a:solidFill>
                <a:latin typeface="+mn-lt"/>
                <a:ea typeface="+mn-ea"/>
                <a:cs typeface="+mn-cs"/>
              </a:defRPr>
            </a:lvl7pPr>
            <a:lvl8pPr marL="2400951" indent="0" algn="l" defTabSz="685986" rtl="0" eaLnBrk="1" latinLnBrk="0" hangingPunct="1">
              <a:spcBef>
                <a:spcPts val="450"/>
              </a:spcBef>
              <a:buSzPct val="80000"/>
              <a:buFont typeface="Arial" pitchFamily="34" charset="0"/>
              <a:buNone/>
              <a:defRPr sz="1050" kern="1200">
                <a:solidFill>
                  <a:schemeClr val="tx1">
                    <a:tint val="75000"/>
                  </a:schemeClr>
                </a:solidFill>
                <a:latin typeface="+mn-lt"/>
                <a:ea typeface="+mn-ea"/>
                <a:cs typeface="+mn-cs"/>
              </a:defRPr>
            </a:lvl8pPr>
            <a:lvl9pPr marL="2743944" indent="0" algn="l" defTabSz="685986" rtl="0" eaLnBrk="1" latinLnBrk="0" hangingPunct="1">
              <a:spcBef>
                <a:spcPts val="450"/>
              </a:spcBef>
              <a:buSzPct val="80000"/>
              <a:buFont typeface="Arial" pitchFamily="34" charset="0"/>
              <a:buNone/>
              <a:defRPr sz="1050" kern="1200" baseline="0">
                <a:solidFill>
                  <a:schemeClr val="tx1">
                    <a:tint val="75000"/>
                  </a:schemeClr>
                </a:solidFill>
                <a:latin typeface="+mn-lt"/>
                <a:ea typeface="+mn-ea"/>
                <a:cs typeface="+mn-cs"/>
              </a:defRPr>
            </a:lvl9pPr>
          </a:lstStyle>
          <a:p>
            <a:pPr marL="33338">
              <a:lnSpc>
                <a:spcPct val="150000"/>
              </a:lnSpc>
            </a:pPr>
            <a:r>
              <a:rPr lang="en-US" sz="4800" b="1" dirty="0">
                <a:solidFill>
                  <a:srgbClr val="00B0F0"/>
                </a:solidFill>
              </a:rPr>
              <a:t>THANK YOU</a:t>
            </a:r>
          </a:p>
        </p:txBody>
      </p:sp>
      <p:sp>
        <p:nvSpPr>
          <p:cNvPr id="6" name="Rectangle 5"/>
          <p:cNvSpPr/>
          <p:nvPr/>
        </p:nvSpPr>
        <p:spPr>
          <a:xfrm>
            <a:off x="4341811" y="3276600"/>
            <a:ext cx="7847013" cy="646331"/>
          </a:xfrm>
          <a:prstGeom prst="rect">
            <a:avLst/>
          </a:prstGeom>
        </p:spPr>
        <p:txBody>
          <a:bodyPr wrap="square">
            <a:spAutoFit/>
          </a:bodyPr>
          <a:lstStyle/>
          <a:p>
            <a:r>
              <a:rPr lang="en-GB" sz="3600" b="1" dirty="0">
                <a:solidFill>
                  <a:srgbClr val="0096E6"/>
                </a:solidFill>
                <a:latin typeface="Century Gothic" panose="020B0502020202020204" pitchFamily="34" charset="0"/>
              </a:rPr>
              <a:t>gj.kim@unesco.org </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0828350">
            <a:off x="1144559" y="2076776"/>
            <a:ext cx="2815440" cy="2399649"/>
          </a:xfrm>
          <a:prstGeom prst="rect">
            <a:avLst/>
          </a:prstGeom>
        </p:spPr>
      </p:pic>
      <p:sp>
        <p:nvSpPr>
          <p:cNvPr id="2" name="Footer Placeholder 1"/>
          <p:cNvSpPr>
            <a:spLocks noGrp="1"/>
          </p:cNvSpPr>
          <p:nvPr>
            <p:ph type="ftr" sz="quarter" idx="3"/>
          </p:nvPr>
        </p:nvSpPr>
        <p:spPr/>
        <p:txBody>
          <a:bodyPr/>
          <a:lstStyle/>
          <a:p>
            <a:pPr>
              <a:tabLst>
                <a:tab pos="4168775" algn="l"/>
              </a:tabLst>
            </a:pPr>
            <a:r>
              <a:rPr lang="en-US"/>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404906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150812" y="5243331"/>
            <a:ext cx="11963400" cy="1233669"/>
          </a:xfrm>
        </p:spPr>
        <p:txBody>
          <a:bodyPr anchor="ctr">
            <a:noAutofit/>
          </a:bodyPr>
          <a:lstStyle/>
          <a:p>
            <a:pPr>
              <a:spcBef>
                <a:spcPts val="0"/>
              </a:spcBef>
              <a:spcAft>
                <a:spcPts val="1000"/>
              </a:spcAft>
              <a:buClr>
                <a:schemeClr val="tx2"/>
              </a:buClr>
            </a:pPr>
            <a:r>
              <a:rPr lang="en-US" sz="2200" dirty="0">
                <a:solidFill>
                  <a:schemeClr val="tx2"/>
                </a:solidFill>
                <a:latin typeface="Calibri" panose="020F0502020204030204" pitchFamily="34" charset="0"/>
              </a:rPr>
              <a:t>In 2015, GDP per capita in South Asia grew by </a:t>
            </a:r>
            <a:r>
              <a:rPr lang="en-US" sz="2200" b="1" dirty="0">
                <a:solidFill>
                  <a:srgbClr val="F20253"/>
                </a:solidFill>
                <a:latin typeface="Calibri" panose="020F0502020204030204" pitchFamily="34" charset="0"/>
              </a:rPr>
              <a:t>6%</a:t>
            </a:r>
            <a:r>
              <a:rPr lang="en-US" sz="2200" dirty="0">
                <a:solidFill>
                  <a:schemeClr val="tx2"/>
                </a:solidFill>
                <a:latin typeface="Calibri" panose="020F0502020204030204" pitchFamily="34" charset="0"/>
              </a:rPr>
              <a:t> and in East Asia and the Pacific by </a:t>
            </a:r>
            <a:r>
              <a:rPr lang="en-US" sz="2200" b="1" dirty="0">
                <a:solidFill>
                  <a:srgbClr val="F20253"/>
                </a:solidFill>
                <a:latin typeface="Calibri" panose="020F0502020204030204" pitchFamily="34" charset="0"/>
              </a:rPr>
              <a:t>3%</a:t>
            </a:r>
            <a:r>
              <a:rPr lang="en-US" sz="2200" dirty="0">
                <a:solidFill>
                  <a:schemeClr val="tx2"/>
                </a:solidFill>
                <a:latin typeface="Calibri" panose="020F0502020204030204" pitchFamily="34" charset="0"/>
              </a:rPr>
              <a:t>, highest figures in the world.</a:t>
            </a:r>
          </a:p>
          <a:p>
            <a:pPr>
              <a:spcBef>
                <a:spcPts val="0"/>
              </a:spcBef>
              <a:spcAft>
                <a:spcPts val="1000"/>
              </a:spcAft>
              <a:buClr>
                <a:schemeClr val="tx2"/>
              </a:buClr>
            </a:pPr>
            <a:r>
              <a:rPr lang="en-US" sz="2200" dirty="0">
                <a:solidFill>
                  <a:schemeClr val="tx2"/>
                </a:solidFill>
                <a:latin typeface="Calibri" panose="020F0502020204030204" pitchFamily="34" charset="0"/>
              </a:rPr>
              <a:t>On the other hand, GDP per capita in South Asia is </a:t>
            </a:r>
            <a:r>
              <a:rPr lang="en-US" sz="2200" b="1" dirty="0">
                <a:solidFill>
                  <a:srgbClr val="F20253"/>
                </a:solidFill>
                <a:latin typeface="Calibri" panose="020F0502020204030204" pitchFamily="34" charset="0"/>
              </a:rPr>
              <a:t>one-forth</a:t>
            </a:r>
            <a:r>
              <a:rPr lang="en-US" sz="2200" dirty="0">
                <a:solidFill>
                  <a:schemeClr val="tx2"/>
                </a:solidFill>
                <a:latin typeface="Calibri" panose="020F0502020204030204" pitchFamily="34" charset="0"/>
              </a:rPr>
              <a:t> of the global average.</a:t>
            </a:r>
          </a:p>
        </p:txBody>
      </p:sp>
      <p:pic>
        <p:nvPicPr>
          <p:cNvPr id="4" name="Picture 3"/>
          <p:cNvPicPr>
            <a:picLocks noChangeAspect="1"/>
          </p:cNvPicPr>
          <p:nvPr/>
        </p:nvPicPr>
        <p:blipFill>
          <a:blip r:embed="rId3"/>
          <a:stretch>
            <a:fillRect/>
          </a:stretch>
        </p:blipFill>
        <p:spPr>
          <a:xfrm>
            <a:off x="1955800" y="1371600"/>
            <a:ext cx="8277225" cy="3705225"/>
          </a:xfrm>
          <a:prstGeom prst="rect">
            <a:avLst/>
          </a:prstGeom>
        </p:spPr>
      </p:pic>
      <p:sp>
        <p:nvSpPr>
          <p:cNvPr id="11" name="TextBox 10"/>
          <p:cNvSpPr txBox="1"/>
          <p:nvPr/>
        </p:nvSpPr>
        <p:spPr>
          <a:xfrm>
            <a:off x="5789612" y="6324600"/>
            <a:ext cx="6400800" cy="246221"/>
          </a:xfrm>
          <a:prstGeom prst="rect">
            <a:avLst/>
          </a:prstGeom>
          <a:noFill/>
        </p:spPr>
        <p:txBody>
          <a:bodyPr wrap="square" rtlCol="0" anchor="ctr">
            <a:spAutoFit/>
          </a:bodyPr>
          <a:lstStyle/>
          <a:p>
            <a:pPr algn="r"/>
            <a:r>
              <a:rPr lang="en-US" sz="1000" dirty="0">
                <a:solidFill>
                  <a:schemeClr val="tx2"/>
                </a:solidFill>
                <a:latin typeface="Calibri" panose="020F0502020204030204" pitchFamily="34" charset="0"/>
              </a:rPr>
              <a:t>Note: The atlas data refer to 2014; Source: Our World in Data, </a:t>
            </a:r>
            <a:r>
              <a:rPr lang="en-US" sz="1000" dirty="0">
                <a:solidFill>
                  <a:schemeClr val="tx2"/>
                </a:solidFill>
                <a:latin typeface="Calibri" panose="020F0502020204030204" pitchFamily="34" charset="0"/>
                <a:hlinkClick r:id="rId4"/>
              </a:rPr>
              <a:t>https://ourworldindata.org/</a:t>
            </a:r>
            <a:r>
              <a:rPr lang="en-US" sz="1000" dirty="0">
                <a:solidFill>
                  <a:schemeClr val="tx2"/>
                </a:solidFill>
                <a:latin typeface="Calibri" panose="020F0502020204030204" pitchFamily="34" charset="0"/>
              </a:rPr>
              <a:t>, accessed in March 2017</a:t>
            </a:r>
          </a:p>
        </p:txBody>
      </p:sp>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0" name="Title 3"/>
          <p:cNvSpPr txBox="1">
            <a:spLocks/>
          </p:cNvSpPr>
          <p:nvPr/>
        </p:nvSpPr>
        <p:spPr>
          <a:xfrm>
            <a:off x="0" y="348598"/>
            <a:ext cx="12188826" cy="994172"/>
          </a:xfrm>
          <a:prstGeom prst="rect">
            <a:avLst/>
          </a:prstGeom>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2000" dirty="0">
                <a:solidFill>
                  <a:schemeClr val="tx2"/>
                </a:solidFill>
                <a:latin typeface="+mn-lt"/>
              </a:rPr>
              <a:t>GDP per Capita</a:t>
            </a:r>
          </a:p>
        </p:txBody>
      </p:sp>
      <p:sp>
        <p:nvSpPr>
          <p:cNvPr id="12" name="Title 3"/>
          <p:cNvSpPr>
            <a:spLocks noGrp="1"/>
          </p:cNvSpPr>
          <p:nvPr>
            <p:ph type="title"/>
          </p:nvPr>
        </p:nvSpPr>
        <p:spPr>
          <a:xfrm>
            <a:off x="-1" y="0"/>
            <a:ext cx="12188825" cy="994172"/>
          </a:xfrm>
        </p:spPr>
        <p:txBody>
          <a:bodyPr/>
          <a:lstStyle/>
          <a:p>
            <a:pPr algn="ctr"/>
            <a:r>
              <a:rPr lang="en-US" b="1" dirty="0">
                <a:solidFill>
                  <a:srgbClr val="0077D4"/>
                </a:solidFill>
                <a:latin typeface="+mn-lt"/>
              </a:rPr>
              <a:t>Global growth but global disparity</a:t>
            </a:r>
          </a:p>
        </p:txBody>
      </p:sp>
      <p:sp>
        <p:nvSpPr>
          <p:cNvPr id="2" name="Slide Number Placeholder 1"/>
          <p:cNvSpPr>
            <a:spLocks noGrp="1"/>
          </p:cNvSpPr>
          <p:nvPr>
            <p:ph type="sldNum" sz="quarter" idx="4"/>
          </p:nvPr>
        </p:nvSpPr>
        <p:spPr/>
        <p:txBody>
          <a:bodyPr/>
          <a:lstStyle/>
          <a:p>
            <a:fld id="{F36C87F6-986D-49E6-AF40-1B3A1EE8064D}" type="slidenum">
              <a:rPr lang="en-GB" smtClean="0"/>
              <a:pPr/>
              <a:t>8</a:t>
            </a:fld>
            <a:endParaRPr lang="en-GB" dirty="0"/>
          </a:p>
        </p:txBody>
      </p:sp>
      <p:sp>
        <p:nvSpPr>
          <p:cNvPr id="3" name="Footer Placeholder 2"/>
          <p:cNvSpPr>
            <a:spLocks noGrp="1"/>
          </p:cNvSpPr>
          <p:nvPr>
            <p:ph type="ftr" sz="quarter" idx="3"/>
          </p:nvPr>
        </p:nvSpPr>
        <p:spPr>
          <a:xfrm>
            <a:off x="150812" y="6537554"/>
            <a:ext cx="110490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Tree>
    <p:extLst>
      <p:ext uri="{BB962C8B-B14F-4D97-AF65-F5344CB8AC3E}">
        <p14:creationId xmlns:p14="http://schemas.microsoft.com/office/powerpoint/2010/main" val="360465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17614" y="115669"/>
            <a:ext cx="10210798" cy="369332"/>
          </a:xfrm>
          <a:prstGeom prst="rect">
            <a:avLst/>
          </a:prstGeom>
        </p:spPr>
        <p:txBody>
          <a:bodyPr wrap="square">
            <a:spAutoFit/>
          </a:bodyPr>
          <a:lstStyle/>
          <a:p>
            <a:pPr marL="34300"/>
            <a:r>
              <a:rPr lang="en-US" dirty="0"/>
              <a:t>I. Major trends/changes impacting education</a:t>
            </a:r>
          </a:p>
        </p:txBody>
      </p:sp>
      <p:sp>
        <p:nvSpPr>
          <p:cNvPr id="10" name="Title 3"/>
          <p:cNvSpPr txBox="1">
            <a:spLocks/>
          </p:cNvSpPr>
          <p:nvPr/>
        </p:nvSpPr>
        <p:spPr>
          <a:xfrm>
            <a:off x="227011" y="840511"/>
            <a:ext cx="5867401" cy="994172"/>
          </a:xfrm>
          <a:prstGeom prst="rect">
            <a:avLst/>
          </a:prstGeom>
          <a:ln>
            <a:noFill/>
          </a:ln>
        </p:spPr>
        <p:txBody>
          <a:bodyPr vert="horz" lIns="91440" tIns="45720" rIns="91440" bIns="45720" rtlCol="0" anchor="ctr">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1600" dirty="0">
                <a:solidFill>
                  <a:schemeClr val="tx2"/>
                </a:solidFill>
                <a:latin typeface="+mn-lt"/>
              </a:rPr>
              <a:t>GINI Index</a:t>
            </a:r>
          </a:p>
          <a:p>
            <a:pPr algn="ctr"/>
            <a:r>
              <a:rPr lang="en-US" sz="1600" dirty="0">
                <a:solidFill>
                  <a:schemeClr val="tx2"/>
                </a:solidFill>
                <a:latin typeface="+mn-lt"/>
              </a:rPr>
              <a:t> </a:t>
            </a:r>
            <a:r>
              <a:rPr lang="en-US" sz="1200" dirty="0">
                <a:solidFill>
                  <a:schemeClr val="tx2"/>
                </a:solidFill>
                <a:latin typeface="+mn-lt"/>
              </a:rPr>
              <a:t>a Gini index of 0 represents perfect equality, while an index of 100 implies perfect inequality</a:t>
            </a:r>
          </a:p>
        </p:txBody>
      </p:sp>
      <p:sp>
        <p:nvSpPr>
          <p:cNvPr id="14" name="Title 3"/>
          <p:cNvSpPr txBox="1">
            <a:spLocks/>
          </p:cNvSpPr>
          <p:nvPr/>
        </p:nvSpPr>
        <p:spPr>
          <a:xfrm>
            <a:off x="-1" y="0"/>
            <a:ext cx="12188825" cy="994172"/>
          </a:xfrm>
          <a:prstGeom prst="rect">
            <a:avLst/>
          </a:prstGeom>
          <a:ln>
            <a:noFill/>
          </a:ln>
        </p:spPr>
        <p:txBody>
          <a:bodyPr vert="horz" lIns="91440" tIns="45720" rIns="91440" bIns="45720" rtlCol="0" anchor="b">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b="1" dirty="0">
                <a:solidFill>
                  <a:srgbClr val="0077D4"/>
                </a:solidFill>
                <a:latin typeface="+mn-lt"/>
              </a:rPr>
              <a:t>within-country disparity</a:t>
            </a:r>
          </a:p>
        </p:txBody>
      </p:sp>
      <p:sp>
        <p:nvSpPr>
          <p:cNvPr id="15" name="TextBox 14"/>
          <p:cNvSpPr txBox="1"/>
          <p:nvPr/>
        </p:nvSpPr>
        <p:spPr>
          <a:xfrm>
            <a:off x="227012" y="5852756"/>
            <a:ext cx="11582400" cy="707886"/>
          </a:xfrm>
          <a:prstGeom prst="rect">
            <a:avLst/>
          </a:prstGeom>
          <a:noFill/>
        </p:spPr>
        <p:txBody>
          <a:bodyPr wrap="square" rtlCol="0" anchor="ctr">
            <a:spAutoFit/>
          </a:bodyPr>
          <a:lstStyle/>
          <a:p>
            <a:r>
              <a:rPr lang="en-US" sz="1000" dirty="0">
                <a:solidFill>
                  <a:schemeClr val="tx2"/>
                </a:solidFill>
                <a:latin typeface="Calibri" panose="020F0502020204030204" pitchFamily="34" charset="0"/>
              </a:rPr>
              <a:t>Note: 1990 data for Lao PDR and Viet Nam refer to 1992, Bangladesh and Philippines, to 1991, Australia to 1989, and Kazakhstan and Kyrgyzstan to 1988. 2000 data for Australia, Kazakhstan, Lao PDR, Mongolia, Pakistan, Sri Lank, and Viet Nam to 2002, Islam Republic of Iran to 1998, and Tajikistan to 1999. 2014 Data for Indonesia, Islamic Republic of Iran, Kazakhstan, MFS, Pakistan, and Thailand to 2013, Bhutan, Cambodia, China, </a:t>
            </a:r>
            <a:r>
              <a:rPr lang="en-US" sz="1000" dirty="0" err="1">
                <a:solidFill>
                  <a:schemeClr val="tx2"/>
                </a:solidFill>
                <a:latin typeface="Calibri" panose="020F0502020204030204" pitchFamily="34" charset="0"/>
              </a:rPr>
              <a:t>LaoPDR</a:t>
            </a:r>
            <a:r>
              <a:rPr lang="en-US" sz="1000" dirty="0">
                <a:solidFill>
                  <a:schemeClr val="tx2"/>
                </a:solidFill>
                <a:latin typeface="Calibri" panose="020F0502020204030204" pitchFamily="34" charset="0"/>
              </a:rPr>
              <a:t>, Philippines, and Sri Lanka to 2012, India to 2011, Australia,  Bangladesh, Nepal, Tuvalu, and Vanuatu to 2010.</a:t>
            </a:r>
          </a:p>
          <a:p>
            <a:r>
              <a:rPr lang="en-US" sz="1000" dirty="0">
                <a:solidFill>
                  <a:schemeClr val="tx2"/>
                </a:solidFill>
                <a:latin typeface="Calibri" panose="020F0502020204030204" pitchFamily="34" charset="0"/>
              </a:rPr>
              <a:t>Source: World Bank Data, accessed in March 2017, created by UIS-AIMS, UNESCO Bangkok</a:t>
            </a:r>
          </a:p>
        </p:txBody>
      </p:sp>
      <p:graphicFrame>
        <p:nvGraphicFramePr>
          <p:cNvPr id="16" name="Chart 15"/>
          <p:cNvGraphicFramePr>
            <a:graphicFrameLocks/>
          </p:cNvGraphicFramePr>
          <p:nvPr>
            <p:extLst/>
          </p:nvPr>
        </p:nvGraphicFramePr>
        <p:xfrm>
          <a:off x="218280" y="1636198"/>
          <a:ext cx="5876132" cy="4244975"/>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3"/>
          <p:cNvSpPr txBox="1">
            <a:spLocks/>
          </p:cNvSpPr>
          <p:nvPr/>
        </p:nvSpPr>
        <p:spPr>
          <a:xfrm>
            <a:off x="6330154" y="840511"/>
            <a:ext cx="5867401" cy="994172"/>
          </a:xfrm>
          <a:prstGeom prst="rect">
            <a:avLst/>
          </a:prstGeom>
          <a:ln>
            <a:noFill/>
          </a:ln>
        </p:spPr>
        <p:txBody>
          <a:bodyPr vert="horz" lIns="91440" tIns="45720" rIns="91440" bIns="45720" rtlCol="0" anchor="ctr">
            <a:normAutofit/>
          </a:bodyPr>
          <a:lstStyle>
            <a:lvl1pPr algn="l" defTabSz="685986" rtl="0" eaLnBrk="1" latinLnBrk="0" hangingPunct="1">
              <a:lnSpc>
                <a:spcPct val="90000"/>
              </a:lnSpc>
              <a:spcBef>
                <a:spcPct val="0"/>
              </a:spcBef>
              <a:buNone/>
              <a:defRPr sz="3001" kern="1200" cap="all" baseline="0">
                <a:solidFill>
                  <a:schemeClr val="tx1">
                    <a:lumMod val="50000"/>
                  </a:schemeClr>
                </a:solidFill>
                <a:latin typeface="+mj-lt"/>
                <a:ea typeface="+mj-ea"/>
                <a:cs typeface="+mj-cs"/>
              </a:defRPr>
            </a:lvl1pPr>
          </a:lstStyle>
          <a:p>
            <a:pPr algn="ctr"/>
            <a:r>
              <a:rPr lang="en-US" sz="1600" dirty="0" err="1">
                <a:solidFill>
                  <a:schemeClr val="tx2"/>
                </a:solidFill>
                <a:latin typeface="+mn-lt"/>
              </a:rPr>
              <a:t>Equiplot</a:t>
            </a:r>
            <a:r>
              <a:rPr lang="en-US" sz="1600" dirty="0">
                <a:solidFill>
                  <a:schemeClr val="tx2"/>
                </a:solidFill>
                <a:latin typeface="+mn-lt"/>
              </a:rPr>
              <a:t> on income distribution, latest</a:t>
            </a:r>
            <a:endParaRPr lang="en-US" sz="1200" dirty="0">
              <a:solidFill>
                <a:schemeClr val="tx2"/>
              </a:solidFill>
              <a:latin typeface="+mn-lt"/>
            </a:endParaRPr>
          </a:p>
        </p:txBody>
      </p:sp>
      <p:pic>
        <p:nvPicPr>
          <p:cNvPr id="2" name="Picture 1"/>
          <p:cNvPicPr>
            <a:picLocks noChangeAspect="1"/>
          </p:cNvPicPr>
          <p:nvPr/>
        </p:nvPicPr>
        <p:blipFill>
          <a:blip r:embed="rId4"/>
          <a:stretch>
            <a:fillRect/>
          </a:stretch>
        </p:blipFill>
        <p:spPr>
          <a:xfrm>
            <a:off x="6475412" y="1752600"/>
            <a:ext cx="5116272" cy="3745999"/>
          </a:xfrm>
          <a:prstGeom prst="rect">
            <a:avLst/>
          </a:prstGeom>
        </p:spPr>
      </p:pic>
      <p:sp>
        <p:nvSpPr>
          <p:cNvPr id="3" name="Slide Number Placeholder 2"/>
          <p:cNvSpPr>
            <a:spLocks noGrp="1"/>
          </p:cNvSpPr>
          <p:nvPr>
            <p:ph type="sldNum" sz="quarter" idx="4"/>
          </p:nvPr>
        </p:nvSpPr>
        <p:spPr/>
        <p:txBody>
          <a:bodyPr/>
          <a:lstStyle/>
          <a:p>
            <a:fld id="{F36C87F6-986D-49E6-AF40-1B3A1EE8064D}" type="slidenum">
              <a:rPr lang="en-GB" smtClean="0"/>
              <a:pPr/>
              <a:t>9</a:t>
            </a:fld>
            <a:endParaRPr lang="en-GB" dirty="0"/>
          </a:p>
        </p:txBody>
      </p:sp>
      <p:sp>
        <p:nvSpPr>
          <p:cNvPr id="4" name="Footer Placeholder 3"/>
          <p:cNvSpPr>
            <a:spLocks noGrp="1"/>
          </p:cNvSpPr>
          <p:nvPr>
            <p:ph type="ftr" sz="quarter" idx="3"/>
          </p:nvPr>
        </p:nvSpPr>
        <p:spPr>
          <a:xfrm>
            <a:off x="150812" y="6537554"/>
            <a:ext cx="11125200" cy="182333"/>
          </a:xfrm>
        </p:spPr>
        <p:txBody>
          <a:bodyPr/>
          <a:lstStyle/>
          <a:p>
            <a:pPr>
              <a:tabLst>
                <a:tab pos="4168775" algn="l"/>
              </a:tabLst>
            </a:pPr>
            <a:r>
              <a:rPr lang="en-US" dirty="0"/>
              <a:t>G.J. Kim                                                                               ASEM Conference on Innovative Education and Human Resource Building for Sustainable Development, 29-31 March 2017, Hue City, Viet Nam </a:t>
            </a:r>
            <a:endParaRPr lang="en-GB" dirty="0"/>
          </a:p>
        </p:txBody>
      </p:sp>
      <p:sp>
        <p:nvSpPr>
          <p:cNvPr id="5" name="Oval 4"/>
          <p:cNvSpPr/>
          <p:nvPr/>
        </p:nvSpPr>
        <p:spPr>
          <a:xfrm>
            <a:off x="3656012" y="4267200"/>
            <a:ext cx="228600" cy="91440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400"/>
          </a:p>
        </p:txBody>
      </p:sp>
    </p:spTree>
    <p:extLst>
      <p:ext uri="{BB962C8B-B14F-4D97-AF65-F5344CB8AC3E}">
        <p14:creationId xmlns:p14="http://schemas.microsoft.com/office/powerpoint/2010/main" val="3774456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ontinental Asia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F8E20D4-3434-4DD1-9003-C2B9B485E9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TM10001114[[fn=Gallery]]</Template>
  <TotalTime>0</TotalTime>
  <Words>9219</Words>
  <Application>Microsoft Office PowerPoint</Application>
  <PresentationFormat>Custom</PresentationFormat>
  <Paragraphs>978</Paragraphs>
  <Slides>78</Slides>
  <Notes>29</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78</vt:i4>
      </vt:variant>
    </vt:vector>
  </HeadingPairs>
  <TitlesOfParts>
    <vt:vector size="94" baseType="lpstr">
      <vt:lpstr>Angsana New</vt:lpstr>
      <vt:lpstr>Calibri (Body)</vt:lpstr>
      <vt:lpstr>Hannotate SC Bold</vt:lpstr>
      <vt:lpstr>HY중고딕</vt:lpstr>
      <vt:lpstr>ＭＳ ゴシック</vt:lpstr>
      <vt:lpstr>MS Mincho</vt:lpstr>
      <vt:lpstr>幼圆</vt:lpstr>
      <vt:lpstr>Arial</vt:lpstr>
      <vt:lpstr>Calibri</vt:lpstr>
      <vt:lpstr>Century</vt:lpstr>
      <vt:lpstr>Century Gothic</vt:lpstr>
      <vt:lpstr>Courier New</vt:lpstr>
      <vt:lpstr>Gill Sans MT</vt:lpstr>
      <vt:lpstr>Times New Roman</vt:lpstr>
      <vt:lpstr>Wingdings</vt:lpstr>
      <vt:lpstr>Continental Asia 16x9</vt:lpstr>
      <vt:lpstr>Opportunities, Challenges and Roles of Stakeholders</vt:lpstr>
      <vt:lpstr>OVERVIEW</vt:lpstr>
      <vt:lpstr>I. MAJOR TRENDS/CHANGES IMPACTING EDUCATION</vt:lpstr>
      <vt:lpstr>3 Pillars of Sustainable Development</vt:lpstr>
      <vt:lpstr>Major Trends in Economic Development</vt:lpstr>
      <vt:lpstr>growing Asia-Pacific’s economic presence</vt:lpstr>
      <vt:lpstr>Asia-Pacific as an engine of global growth</vt:lpstr>
      <vt:lpstr>Global growth but global disparity</vt:lpstr>
      <vt:lpstr>PowerPoint Presentation</vt:lpstr>
      <vt:lpstr>PowerPoint Presentation</vt:lpstr>
      <vt:lpstr>Significant skills mismatch</vt:lpstr>
      <vt:lpstr>Persistent unemployment and vulnerable youths</vt:lpstr>
      <vt:lpstr>Youth vulnerability – socioeconomic exclusion</vt:lpstr>
      <vt:lpstr>Informal and vulnerable employment</vt:lpstr>
      <vt:lpstr>child labor in asia: remaining challenge</vt:lpstr>
      <vt:lpstr>Technological Advances and divide</vt:lpstr>
      <vt:lpstr>Unequal access to information</vt:lpstr>
      <vt:lpstr>Machines replacing jobs, also changing the nature</vt:lpstr>
      <vt:lpstr>Innovation as a key: significant investment</vt:lpstr>
      <vt:lpstr>Asia and Europe leading Science and technology </vt:lpstr>
      <vt:lpstr>Major Trends in Social Development</vt:lpstr>
      <vt:lpstr>Overall positive human development</vt:lpstr>
      <vt:lpstr>Declining poverty, yet challenges remain</vt:lpstr>
      <vt:lpstr>PowerPoint Presentation</vt:lpstr>
      <vt:lpstr>PowerPoint Presentation</vt:lpstr>
      <vt:lpstr>WARS and Conflicts</vt:lpstr>
      <vt:lpstr>Growing number of people fleeing countries</vt:lpstr>
      <vt:lpstr>PowerPoint Presentation</vt:lpstr>
      <vt:lpstr>PowerPoint Presentation</vt:lpstr>
      <vt:lpstr>PowerPoint Presentation</vt:lpstr>
      <vt:lpstr>PowerPoint Presentation</vt:lpstr>
      <vt:lpstr>PowerPoint Presentation</vt:lpstr>
      <vt:lpstr>Major Trends in Environmental Protection</vt:lpstr>
      <vt:lpstr>More land used for agriculture in asia</vt:lpstr>
      <vt:lpstr>Fighting deforestation</vt:lpstr>
      <vt:lpstr>Scarce water resources</vt:lpstr>
      <vt:lpstr>Energy and Use</vt:lpstr>
      <vt:lpstr>Growing Co2 emission from asia</vt:lpstr>
      <vt:lpstr>Natural Disasters</vt:lpstr>
      <vt:lpstr>In sum, Major challenges are:</vt:lpstr>
      <vt:lpstr>II. State of Education in Asia and the Pacific</vt:lpstr>
      <vt:lpstr>Regional EFA Achievements</vt:lpstr>
      <vt:lpstr>Participation in Education</vt:lpstr>
      <vt:lpstr>Participation in Education - Pre-Primary Education -</vt:lpstr>
      <vt:lpstr>Participation in Education - Primary Education -</vt:lpstr>
      <vt:lpstr>Participation in Education - Secondary Education -</vt:lpstr>
      <vt:lpstr>Participation in Education - Tertiary Education -</vt:lpstr>
      <vt:lpstr>Participation in Education - TVET-</vt:lpstr>
      <vt:lpstr>School life expectancy: primary to tertiary</vt:lpstr>
      <vt:lpstr>Literacy Rate</vt:lpstr>
      <vt:lpstr>Quality Challenge</vt:lpstr>
      <vt:lpstr>III. Sustainable development goals (SDGs) AND EDUCATION 2030 (SDG4) </vt:lpstr>
      <vt:lpstr>Sustainable development goals</vt:lpstr>
      <vt:lpstr>Education 2030 – SDG4</vt:lpstr>
      <vt:lpstr>GLOBAL EDUCATION AGENDAS COMPARED</vt:lpstr>
      <vt:lpstr>BRINGING UNIVERSAL Relevance OF SDG4</vt:lpstr>
      <vt:lpstr>CENTRALITY OF EDUCATION: LINKS BETWEEN OTHER SDGS</vt:lpstr>
      <vt:lpstr>IV. UNESCO’S ROLES IN ADVANCING EDUCATION AND HUMAN RESOURCEs BUILDING FOR SUSTAINALBE DEVELOPMENT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for Robust Education Policy and Planning</vt:lpstr>
      <vt:lpstr>V.FINAL THOUGHTS AND CONCLUSIONS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2016-04-27T07:49:14Z</dcterms:created>
  <dcterms:modified xsi:type="dcterms:W3CDTF">2017-03-30T05:57:52Z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TC028048679991</vt:lpwstr>
  </property>
</Properties>
</file>