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notesMasterIdLst>
    <p:notesMasterId r:id="rId27"/>
  </p:notesMasterIdLst>
  <p:handoutMasterIdLst>
    <p:handoutMasterId r:id="rId28"/>
  </p:handoutMasterIdLst>
  <p:sldIdLst>
    <p:sldId id="408" r:id="rId2"/>
    <p:sldId id="419" r:id="rId3"/>
    <p:sldId id="420" r:id="rId4"/>
    <p:sldId id="421" r:id="rId5"/>
    <p:sldId id="422" r:id="rId6"/>
    <p:sldId id="423" r:id="rId7"/>
    <p:sldId id="424" r:id="rId8"/>
    <p:sldId id="342" r:id="rId9"/>
    <p:sldId id="425" r:id="rId10"/>
    <p:sldId id="426" r:id="rId11"/>
    <p:sldId id="411" r:id="rId12"/>
    <p:sldId id="427" r:id="rId13"/>
    <p:sldId id="410" r:id="rId14"/>
    <p:sldId id="412" r:id="rId15"/>
    <p:sldId id="336" r:id="rId16"/>
    <p:sldId id="416" r:id="rId17"/>
    <p:sldId id="414" r:id="rId18"/>
    <p:sldId id="418" r:id="rId19"/>
    <p:sldId id="413" r:id="rId20"/>
    <p:sldId id="415" r:id="rId21"/>
    <p:sldId id="417" r:id="rId22"/>
    <p:sldId id="428" r:id="rId23"/>
    <p:sldId id="429" r:id="rId24"/>
    <p:sldId id="430" r:id="rId25"/>
    <p:sldId id="431" r:id="rId26"/>
  </p:sldIdLst>
  <p:sldSz cx="9144000" cy="6858000" type="screen4x3"/>
  <p:notesSz cx="6797675" cy="9926638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1786D"/>
    <a:srgbClr val="FF3300"/>
    <a:srgbClr val="FDAE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609" autoAdjust="0"/>
    <p:restoredTop sz="86444" autoAdjust="0"/>
  </p:normalViewPr>
  <p:slideViewPr>
    <p:cSldViewPr>
      <p:cViewPr varScale="1">
        <p:scale>
          <a:sx n="70" d="100"/>
          <a:sy n="70" d="100"/>
        </p:scale>
        <p:origin x="744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3716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en-US" altLang="vi-VN"/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423894E4-09DD-4233-A97F-156C11A394AD}" type="datetimeFigureOut">
              <a:rPr lang="en-US" altLang="vi-VN"/>
              <a:pPr>
                <a:defRPr/>
              </a:pPr>
              <a:t>30/03/2017</a:t>
            </a:fld>
            <a:endParaRPr lang="en-US" altLang="vi-VN"/>
          </a:p>
        </p:txBody>
      </p:sp>
      <p:sp>
        <p:nvSpPr>
          <p:cNvPr id="3379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8163"/>
            <a:ext cx="2946400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en-US" altLang="vi-VN"/>
          </a:p>
        </p:txBody>
      </p:sp>
      <p:sp>
        <p:nvSpPr>
          <p:cNvPr id="3379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DC155814-0833-49D3-A3E9-9C747D24EE7B}" type="slidenum">
              <a:rPr lang="en-US" altLang="vi-VN"/>
              <a:pPr>
                <a:defRPr/>
              </a:pPr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1680048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EB42427-D569-4A05-AA09-C1699699B283}" type="datetimeFigureOut">
              <a:rPr lang="vi-VN"/>
              <a:pPr>
                <a:defRPr/>
              </a:pPr>
              <a:t>30/03/2017</a:t>
            </a:fld>
            <a:endParaRPr lang="vi-V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vi-VN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vi-VN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D25CF24E-3199-49B1-BEA1-E90BC4718709}" type="slidenum">
              <a:rPr lang="vi-VN"/>
              <a:pPr>
                <a:defRPr/>
              </a:pPr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97609490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vi-VN" altLang="vi-VN" smtClean="0"/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fld id="{B6B5DE65-798B-43B8-933E-95D5D46CF687}" type="slidenum">
              <a:rPr lang="vi-VN" altLang="vi-VN" smtClean="0"/>
              <a:pPr/>
              <a:t>1</a:t>
            </a:fld>
            <a:endParaRPr lang="vi-VN" altLang="vi-VN" smtClean="0"/>
          </a:p>
        </p:txBody>
      </p:sp>
    </p:spTree>
    <p:extLst>
      <p:ext uri="{BB962C8B-B14F-4D97-AF65-F5344CB8AC3E}">
        <p14:creationId xmlns:p14="http://schemas.microsoft.com/office/powerpoint/2010/main" val="11613057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5" name="Freeform 4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6" name="Freeform 5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en-US">
                <a:cs typeface="Arial" charset="0"/>
              </a:endParaRPr>
            </a:p>
          </p:txBody>
        </p:sp>
      </p:grpSp>
      <p:sp>
        <p:nvSpPr>
          <p:cNvPr id="7" name="Freeform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>
              <a:latin typeface="+mn-lt"/>
              <a:cs typeface="+mn-cs"/>
            </a:endParaRPr>
          </a:p>
        </p:txBody>
      </p:sp>
      <p:pic>
        <p:nvPicPr>
          <p:cNvPr id="10" name="Picture 16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88913"/>
            <a:ext cx="969962" cy="884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1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D1EAEE"/>
                </a:solidFill>
              </a:defRPr>
            </a:lvl1pPr>
          </a:lstStyle>
          <a:p>
            <a:pPr>
              <a:defRPr/>
            </a:pPr>
            <a:fld id="{39539BAE-32EB-46CF-A0C2-05AC746E86F6}" type="slidenum">
              <a:rPr lang="en-US" altLang="vi-VN"/>
              <a:pPr>
                <a:defRPr/>
              </a:pPr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64228371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A80F01-82BD-4691-926C-0A5C7C5F56ED}" type="slidenum">
              <a:rPr lang="en-US" altLang="vi-VN"/>
              <a:pPr>
                <a:defRPr/>
              </a:pPr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28263828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7D4DDA-5054-477F-BFE6-B598A5B13355}" type="slidenum">
              <a:rPr lang="en-US" altLang="vi-VN"/>
              <a:pPr>
                <a:defRPr/>
              </a:pPr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7829964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32" y="188640"/>
            <a:ext cx="7427168" cy="165921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DD7088-9FDA-48FA-8CC5-C28D1A94605E}" type="slidenum">
              <a:rPr lang="en-US" altLang="vi-VN"/>
              <a:pPr>
                <a:defRPr/>
              </a:pPr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35770422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6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88913"/>
            <a:ext cx="969962" cy="884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reeform 4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>
              <a:latin typeface="+mn-lt"/>
              <a:cs typeface="+mn-cs"/>
            </a:endParaRPr>
          </a:p>
        </p:txBody>
      </p:sp>
      <p:grpSp>
        <p:nvGrpSpPr>
          <p:cNvPr id="7" name="Group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8" name="Freeform 7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en-US">
                <a:cs typeface="Arial" charset="0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D1EAEE"/>
                </a:solidFill>
              </a:defRPr>
            </a:lvl1pPr>
          </a:lstStyle>
          <a:p>
            <a:pPr>
              <a:defRPr/>
            </a:pPr>
            <a:fld id="{BAADF3B3-DC98-41A5-8195-D77AB2009A52}" type="slidenum">
              <a:rPr lang="en-US" altLang="vi-VN"/>
              <a:pPr>
                <a:defRPr/>
              </a:pPr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47719935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1DE1D-11C4-400E-9DE0-03879685C8D2}" type="slidenum">
              <a:rPr lang="en-US" altLang="vi-VN"/>
              <a:pPr>
                <a:defRPr/>
              </a:pPr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31512984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663049-631E-4817-9EFF-D9C279F8D255}" type="slidenum">
              <a:rPr lang="en-US" altLang="vi-VN"/>
              <a:pPr>
                <a:defRPr/>
              </a:pPr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21013976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721C55-C89F-4B7D-AD02-5F85E3BAD011}" type="slidenum">
              <a:rPr lang="en-US" altLang="vi-VN"/>
              <a:pPr>
                <a:defRPr/>
              </a:pPr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30164599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A84DEB-8EC0-4C62-BDBE-BE4442148EC6}" type="slidenum">
              <a:rPr lang="en-US" altLang="vi-VN"/>
              <a:pPr>
                <a:defRPr/>
              </a:pPr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36029550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B6968F-A09F-4C57-BBD0-E37470D8F7F5}" type="slidenum">
              <a:rPr lang="en-US" altLang="vi-VN"/>
              <a:pPr>
                <a:defRPr/>
              </a:pPr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13186387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6" name="Right Triangle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84847D-CFBA-410D-BA44-E843D297E6F7}" type="slidenum">
              <a:rPr lang="en-US" altLang="vi-VN"/>
              <a:pPr>
                <a:defRPr/>
              </a:pPr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13430213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>
              <a:latin typeface="+mn-lt"/>
              <a:cs typeface="+mn-cs"/>
            </a:endParaRPr>
          </a:p>
        </p:txBody>
      </p:sp>
      <p:grpSp>
        <p:nvGrpSpPr>
          <p:cNvPr id="1028" name="Group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en-US">
                <a:cs typeface="Arial" charset="0"/>
              </a:endParaRPr>
            </a:p>
          </p:txBody>
        </p:sp>
      </p:grpSp>
      <p:sp>
        <p:nvSpPr>
          <p:cNvPr id="1029" name="Title Placeholder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vi-VN" smtClean="0"/>
              <a:t>Click to edit Master title style</a:t>
            </a:r>
          </a:p>
        </p:txBody>
      </p:sp>
      <p:sp>
        <p:nvSpPr>
          <p:cNvPr id="1030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vi-VN" smtClean="0"/>
              <a:t>Click to edit Master text styles</a:t>
            </a:r>
          </a:p>
          <a:p>
            <a:pPr lvl="1"/>
            <a:r>
              <a:rPr lang="en-US" altLang="vi-VN" smtClean="0"/>
              <a:t>Second level</a:t>
            </a:r>
          </a:p>
          <a:p>
            <a:pPr lvl="2"/>
            <a:r>
              <a:rPr lang="en-US" altLang="vi-VN" smtClean="0"/>
              <a:t>Third level</a:t>
            </a:r>
          </a:p>
          <a:p>
            <a:pPr lvl="3"/>
            <a:r>
              <a:rPr lang="en-US" altLang="vi-VN" smtClean="0"/>
              <a:t>Fourth level</a:t>
            </a:r>
          </a:p>
          <a:p>
            <a:pPr lvl="4"/>
            <a:r>
              <a:rPr lang="en-US" altLang="vi-VN" smtClean="0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045C75"/>
                </a:solidFill>
              </a:defRPr>
            </a:lvl1pPr>
          </a:lstStyle>
          <a:p>
            <a:pPr>
              <a:defRPr/>
            </a:pPr>
            <a:fld id="{CB8477B2-1D5E-45A1-9984-13B137D305E0}" type="slidenum">
              <a:rPr lang="en-US" altLang="vi-VN"/>
              <a:pPr>
                <a:defRPr/>
              </a:pPr>
              <a:t>‹#›</a:t>
            </a:fld>
            <a:endParaRPr lang="en-US" altLang="vi-VN"/>
          </a:p>
        </p:txBody>
      </p:sp>
      <p:pic>
        <p:nvPicPr>
          <p:cNvPr id="1034" name="Picture 16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88913"/>
            <a:ext cx="969962" cy="884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00" r:id="rId1"/>
    <p:sldLayoutId id="2147483792" r:id="rId2"/>
    <p:sldLayoutId id="2147483801" r:id="rId3"/>
    <p:sldLayoutId id="2147483793" r:id="rId4"/>
    <p:sldLayoutId id="2147483794" r:id="rId5"/>
    <p:sldLayoutId id="2147483795" r:id="rId6"/>
    <p:sldLayoutId id="2147483796" r:id="rId7"/>
    <p:sldLayoutId id="2147483797" r:id="rId8"/>
    <p:sldLayoutId id="2147483802" r:id="rId9"/>
    <p:sldLayoutId id="2147483798" r:id="rId10"/>
    <p:sldLayoutId id="214748379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anose="05020102010507070707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anose="05020102010507070707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anose="05020102010507070707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77744" y="2771792"/>
            <a:ext cx="7851648" cy="1828800"/>
          </a:xfrm>
          <a:extLst/>
        </p:spPr>
        <p:txBody>
          <a:bodyPr>
            <a:noAutofit/>
          </a:bodyPr>
          <a:lstStyle/>
          <a:p>
            <a:pPr algn="ctr">
              <a:defRPr/>
            </a:pPr>
            <a:r>
              <a:rPr lang="en-US" sz="4400" dirty="0"/>
              <a:t>Challenges and Opportunities in Innovative Education &amp; Human Resource Building for Sustainable Development </a:t>
            </a:r>
            <a:r>
              <a:rPr lang="en-US" sz="4400" dirty="0" smtClean="0"/>
              <a:t/>
            </a:r>
            <a:br>
              <a:rPr lang="en-US" sz="4400" dirty="0" smtClean="0"/>
            </a:br>
            <a:r>
              <a:rPr lang="en-US" sz="4400" dirty="0" smtClean="0"/>
              <a:t>The </a:t>
            </a:r>
            <a:r>
              <a:rPr lang="en-US" sz="4400" dirty="0"/>
              <a:t>case of Vietnam</a:t>
            </a:r>
            <a:endParaRPr lang="vi-VN" sz="4400" dirty="0"/>
          </a:p>
        </p:txBody>
      </p:sp>
      <p:sp>
        <p:nvSpPr>
          <p:cNvPr id="7171" name="Subtitle 2"/>
          <p:cNvSpPr>
            <a:spLocks noGrp="1"/>
          </p:cNvSpPr>
          <p:nvPr>
            <p:ph type="subTitle" idx="1"/>
          </p:nvPr>
        </p:nvSpPr>
        <p:spPr>
          <a:xfrm>
            <a:off x="677863" y="4629150"/>
            <a:ext cx="7854950" cy="1752600"/>
          </a:xfrm>
        </p:spPr>
        <p:txBody>
          <a:bodyPr/>
          <a:lstStyle/>
          <a:p>
            <a:pPr marR="0"/>
            <a:r>
              <a:rPr lang="en-US" altLang="vi-VN" smtClean="0"/>
              <a:t>Le Dong Phuong</a:t>
            </a:r>
          </a:p>
          <a:p>
            <a:pPr marR="0"/>
            <a:r>
              <a:rPr lang="en-US" altLang="vi-VN" smtClean="0"/>
              <a:t>Vietnam Institute of Education Sciences</a:t>
            </a:r>
            <a:endParaRPr lang="vi-VN" altLang="vi-VN" smtClean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 smtClean="0"/>
              <a:t>Actions by education towards sustainable development</a:t>
            </a:r>
            <a:endParaRPr lang="en-US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Provision of degree courses in environmental protection and sustainable development in universities, training of technicians in fields related to the dealing of issues concerned</a:t>
            </a:r>
          </a:p>
          <a:p>
            <a:r>
              <a:rPr lang="en-US" dirty="0" smtClean="0"/>
              <a:t>Academic exchange with institutions of higher education and research worldwide, forming partnerships to enhance the research outcomes and their dissemination</a:t>
            </a:r>
          </a:p>
          <a:p>
            <a:r>
              <a:rPr lang="en-US" dirty="0" smtClean="0"/>
              <a:t>Working with business sector to valuate, assess, adapt technologies to fit to the Agenda 21 goals and objectives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10608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1258888" y="188913"/>
            <a:ext cx="7427912" cy="1658937"/>
          </a:xfrm>
        </p:spPr>
        <p:txBody>
          <a:bodyPr/>
          <a:lstStyle/>
          <a:p>
            <a:r>
              <a:rPr lang="en-US" altLang="vi-VN" smtClean="0"/>
              <a:t>Outstanding issues</a:t>
            </a:r>
            <a:endParaRPr lang="vi-VN" altLang="vi-VN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Obstacles for streaming of secondary students</a:t>
            </a:r>
          </a:p>
          <a:p>
            <a:pPr>
              <a:defRPr/>
            </a:pPr>
            <a:r>
              <a:rPr lang="en-US" dirty="0" smtClean="0"/>
              <a:t>Quality and effectiveness of education behind requirements, especially in post-secondary education</a:t>
            </a:r>
          </a:p>
          <a:p>
            <a:pPr>
              <a:defRPr/>
            </a:pPr>
            <a:r>
              <a:rPr lang="en-US" dirty="0" smtClean="0"/>
              <a:t>Efficiency of education funding, poor and dated infrastructure</a:t>
            </a:r>
          </a:p>
          <a:p>
            <a:pPr>
              <a:defRPr/>
            </a:pPr>
            <a:r>
              <a:rPr lang="en-US" dirty="0" smtClean="0"/>
              <a:t>Limited links between education and the real life, business practice</a:t>
            </a:r>
          </a:p>
          <a:p>
            <a:pPr>
              <a:defRPr/>
            </a:pPr>
            <a:r>
              <a:rPr lang="en-US" dirty="0" smtClean="0"/>
              <a:t>Teaching and learning methods, administration of education not up to the new demands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1258888" y="188913"/>
            <a:ext cx="7427912" cy="1658937"/>
          </a:xfrm>
        </p:spPr>
        <p:txBody>
          <a:bodyPr/>
          <a:lstStyle/>
          <a:p>
            <a:r>
              <a:rPr lang="en-US" altLang="vi-VN" smtClean="0"/>
              <a:t>Outstanding issues</a:t>
            </a:r>
            <a:endParaRPr lang="vi-VN" altLang="vi-VN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content and methods of delivery is dated and lacking physical means. </a:t>
            </a:r>
          </a:p>
          <a:p>
            <a:r>
              <a:rPr lang="en-US" dirty="0" smtClean="0"/>
              <a:t>The enrollment is irrational where more students are going for fields of studies like business, economic, banking… while STEM fields staying behind in students’ choices.</a:t>
            </a:r>
          </a:p>
          <a:p>
            <a:r>
              <a:rPr lang="en-US" dirty="0" smtClean="0"/>
              <a:t>Employment for graduates has been always a concern for the whole society. </a:t>
            </a:r>
          </a:p>
          <a:p>
            <a:r>
              <a:rPr lang="en-US" dirty="0" smtClean="0"/>
              <a:t>Ability to adjust to the market changes, self-employment was not a competence provided to graduates.</a:t>
            </a:r>
          </a:p>
          <a:p>
            <a:pPr>
              <a:defRPr/>
            </a:pPr>
            <a:endParaRPr lang="en-US" dirty="0" smtClean="0"/>
          </a:p>
          <a:p>
            <a:pPr marL="0" indent="0">
              <a:buFont typeface="Wingdings 2" panose="05020102010507070707" pitchFamily="18" charset="2"/>
              <a:buNone/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11591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1258888" y="188913"/>
            <a:ext cx="7427912" cy="1658937"/>
          </a:xfrm>
        </p:spPr>
        <p:txBody>
          <a:bodyPr/>
          <a:lstStyle/>
          <a:p>
            <a:r>
              <a:rPr lang="en-US" altLang="vi-VN" smtClean="0"/>
              <a:t>Directions for education reform </a:t>
            </a:r>
            <a:endParaRPr lang="vi-VN" altLang="vi-VN" smtClean="0"/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vi-VN" smtClean="0"/>
              <a:t>Continuation of priority for education at national level; investment into education is investment for the future of the country</a:t>
            </a:r>
          </a:p>
          <a:p>
            <a:r>
              <a:rPr lang="en-US" altLang="vi-VN" smtClean="0"/>
              <a:t>Comprehensive changes needed, involve all stakeholders, at all levels</a:t>
            </a:r>
          </a:p>
          <a:p>
            <a:r>
              <a:rPr lang="en-US" altLang="vi-VN" smtClean="0"/>
              <a:t>Systematic innovation with long-term planning for feasible changes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>
          <a:xfrm>
            <a:off x="1258888" y="188913"/>
            <a:ext cx="7427912" cy="1658937"/>
          </a:xfrm>
        </p:spPr>
        <p:txBody>
          <a:bodyPr/>
          <a:lstStyle/>
          <a:p>
            <a:r>
              <a:rPr lang="en-US" altLang="vi-VN" smtClean="0"/>
              <a:t>Directions for education reform </a:t>
            </a:r>
            <a:endParaRPr lang="vi-VN" altLang="vi-VN" smtClean="0"/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vi-VN" sz="2400" smtClean="0"/>
              <a:t>Moving to comprehensive development of competencies and characters by learners, linked to practices</a:t>
            </a:r>
          </a:p>
          <a:p>
            <a:r>
              <a:rPr lang="en-US" altLang="vi-VN" sz="2400" smtClean="0"/>
              <a:t>Education shall make significant qualitative changes while meeting the quantitative needs</a:t>
            </a:r>
          </a:p>
          <a:p>
            <a:r>
              <a:rPr lang="en-US" altLang="vi-VN" sz="2400" smtClean="0"/>
              <a:t>Creation of an open, flexible, connected system for a standardized, modern  education</a:t>
            </a:r>
          </a:p>
          <a:p>
            <a:r>
              <a:rPr lang="en-US" altLang="vi-VN" sz="2400" smtClean="0"/>
              <a:t>Taking advantages of market conditions while paying attention to less developed areas, disadvantaged groups</a:t>
            </a:r>
          </a:p>
          <a:p>
            <a:r>
              <a:rPr lang="en-US" altLang="vi-VN" sz="2400" smtClean="0"/>
              <a:t>Internationalization of education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202" name="Rectangle 18"/>
          <p:cNvSpPr>
            <a:spLocks noGrp="1" noChangeArrowheads="1"/>
          </p:cNvSpPr>
          <p:nvPr>
            <p:ph type="title"/>
          </p:nvPr>
        </p:nvSpPr>
        <p:spPr>
          <a:xfrm>
            <a:off x="467544" y="0"/>
            <a:ext cx="2808312" cy="4005064"/>
          </a:xfrm>
          <a:ln>
            <a:miter lim="800000"/>
            <a:headEnd/>
            <a:tailEnd/>
          </a:ln>
          <a:extLst/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The current education system</a:t>
            </a:r>
            <a:endParaRPr lang="en-US" dirty="0"/>
          </a:p>
        </p:txBody>
      </p:sp>
      <p:pic>
        <p:nvPicPr>
          <p:cNvPr id="19459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7575" y="0"/>
            <a:ext cx="5686425" cy="669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202" name="Rectangle 18"/>
          <p:cNvSpPr>
            <a:spLocks noGrp="1" noChangeArrowheads="1"/>
          </p:cNvSpPr>
          <p:nvPr>
            <p:ph type="title"/>
          </p:nvPr>
        </p:nvSpPr>
        <p:spPr>
          <a:xfrm>
            <a:off x="467544" y="0"/>
            <a:ext cx="2808312" cy="4005064"/>
          </a:xfrm>
          <a:ln>
            <a:miter lim="800000"/>
            <a:headEnd/>
            <a:tailEnd/>
          </a:ln>
          <a:extLst/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The new education system</a:t>
            </a:r>
            <a:endParaRPr lang="en-US" dirty="0"/>
          </a:p>
        </p:txBody>
      </p:sp>
      <p:pic>
        <p:nvPicPr>
          <p:cNvPr id="20483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138" y="115888"/>
            <a:ext cx="5815012" cy="6481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1258888" y="188913"/>
            <a:ext cx="7427912" cy="1658937"/>
          </a:xfrm>
        </p:spPr>
        <p:txBody>
          <a:bodyPr/>
          <a:lstStyle/>
          <a:p>
            <a:r>
              <a:rPr lang="vi-VN" altLang="vi-VN" smtClean="0"/>
              <a:t>Current actions on education reform</a:t>
            </a:r>
          </a:p>
        </p:txBody>
      </p:sp>
      <p:sp>
        <p:nvSpPr>
          <p:cNvPr id="2150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vi-VN" sz="2000" i="1" smtClean="0"/>
              <a:t>Development of open education system, supporting learners in all stages of life</a:t>
            </a:r>
          </a:p>
          <a:p>
            <a:pPr lvl="1"/>
            <a:r>
              <a:rPr lang="en-US" altLang="vi-VN" sz="1800" smtClean="0"/>
              <a:t>Building of learning society</a:t>
            </a:r>
          </a:p>
          <a:p>
            <a:pPr lvl="1"/>
            <a:r>
              <a:rPr lang="en-US" altLang="vi-VN" sz="1800" smtClean="0"/>
              <a:t>Putting importance on lifelong learning, assessment and articulation of learnings</a:t>
            </a:r>
          </a:p>
          <a:p>
            <a:r>
              <a:rPr lang="en-US" altLang="vi-VN" sz="2000" i="1" smtClean="0"/>
              <a:t>Reform of curriculum</a:t>
            </a:r>
          </a:p>
          <a:p>
            <a:pPr lvl="1"/>
            <a:r>
              <a:rPr lang="en-US" altLang="vi-VN" sz="1800" smtClean="0"/>
              <a:t>Revision of the current school curriculum towards modern knowledge, competency based learning</a:t>
            </a:r>
          </a:p>
          <a:p>
            <a:pPr lvl="1"/>
            <a:r>
              <a:rPr lang="en-US" altLang="vi-VN" sz="1800" smtClean="0"/>
              <a:t>Improving curriculum in higher education to fit to the new socioeconomic development and globalization agenda, linked with research, quality teaching and the issues of real life, creation of new knowledge</a:t>
            </a:r>
          </a:p>
          <a:p>
            <a:r>
              <a:rPr lang="en-US" altLang="vi-VN" sz="2000" i="1" smtClean="0"/>
              <a:t>Innovation of education funding</a:t>
            </a:r>
          </a:p>
          <a:p>
            <a:pPr lvl="1"/>
            <a:r>
              <a:rPr lang="en-US" altLang="vi-VN" sz="1800" smtClean="0"/>
              <a:t>Performance-driven funding</a:t>
            </a:r>
          </a:p>
          <a:p>
            <a:pPr lvl="1"/>
            <a:r>
              <a:rPr lang="en-US" altLang="vi-VN" sz="1800" smtClean="0"/>
              <a:t>Mobilization of resources, priorities for underserved sectors and areas</a:t>
            </a:r>
          </a:p>
          <a:p>
            <a:pPr lvl="1"/>
            <a:endParaRPr lang="en-US" altLang="vi-VN" sz="1800" smtClean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>
          <a:xfrm>
            <a:off x="1258888" y="188913"/>
            <a:ext cx="7427912" cy="1658937"/>
          </a:xfrm>
        </p:spPr>
        <p:txBody>
          <a:bodyPr/>
          <a:lstStyle/>
          <a:p>
            <a:r>
              <a:rPr lang="vi-VN" altLang="vi-VN" smtClean="0"/>
              <a:t>Current actions on education reform</a:t>
            </a:r>
          </a:p>
        </p:txBody>
      </p:sp>
      <p:sp>
        <p:nvSpPr>
          <p:cNvPr id="2253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vi-VN" sz="2000" i="1" smtClean="0"/>
              <a:t>Revision of educational planning nationwide</a:t>
            </a:r>
            <a:endParaRPr lang="en-US" altLang="vi-VN" sz="2000" smtClean="0"/>
          </a:p>
          <a:p>
            <a:pPr lvl="1"/>
            <a:r>
              <a:rPr lang="en-US" altLang="vi-VN" sz="1800" smtClean="0"/>
              <a:t>Review of planning to better suited local conditions</a:t>
            </a:r>
          </a:p>
          <a:p>
            <a:pPr lvl="1"/>
            <a:r>
              <a:rPr lang="en-US" altLang="vi-VN" sz="1800" smtClean="0"/>
              <a:t>Accreditation of tertiary education institutions towards meeting the needs on quality human resources</a:t>
            </a:r>
          </a:p>
          <a:p>
            <a:r>
              <a:rPr lang="en-US" altLang="vi-VN" sz="2000" i="1" smtClean="0"/>
              <a:t>Enhancing educational staff at all levels</a:t>
            </a:r>
            <a:endParaRPr lang="en-US" altLang="vi-VN" sz="2000" smtClean="0"/>
          </a:p>
          <a:p>
            <a:pPr lvl="1"/>
            <a:r>
              <a:rPr lang="en-US" altLang="vi-VN" sz="1800" smtClean="0"/>
              <a:t>Review and revise standards for educational staff. Further training programs tailored to the standards</a:t>
            </a:r>
          </a:p>
          <a:p>
            <a:pPr lvl="1"/>
            <a:r>
              <a:rPr lang="en-US" altLang="vi-VN" sz="1800" smtClean="0"/>
              <a:t>Linking teacher training institutions with local authorities to train the teaching staff</a:t>
            </a:r>
          </a:p>
          <a:p>
            <a:r>
              <a:rPr lang="en-US" altLang="vi-VN" sz="2000" i="1" smtClean="0"/>
              <a:t>Career guidance and streaming of school students</a:t>
            </a:r>
            <a:endParaRPr lang="en-US" altLang="vi-VN" sz="2000" smtClean="0"/>
          </a:p>
          <a:p>
            <a:pPr lvl="1"/>
            <a:r>
              <a:rPr lang="en-US" altLang="vi-VN" sz="1800" smtClean="0"/>
              <a:t>Awareness raising on career guidance and streaming</a:t>
            </a:r>
          </a:p>
          <a:p>
            <a:pPr lvl="1"/>
            <a:r>
              <a:rPr lang="en-US" altLang="vi-VN" sz="1800" smtClean="0"/>
              <a:t>Enhancing career, business education programs in schools. Developing school- based career counselors, school-business linkages, teaching skills in secondary schools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>
          <a:xfrm>
            <a:off x="1258888" y="188913"/>
            <a:ext cx="7427912" cy="1658937"/>
          </a:xfrm>
        </p:spPr>
        <p:txBody>
          <a:bodyPr/>
          <a:lstStyle/>
          <a:p>
            <a:r>
              <a:rPr lang="vi-VN" altLang="vi-VN" smtClean="0"/>
              <a:t>Current actions on education reform</a:t>
            </a:r>
          </a:p>
        </p:txBody>
      </p:sp>
      <p:sp>
        <p:nvSpPr>
          <p:cNvPr id="2355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vi-VN" sz="2400" i="1" smtClean="0"/>
              <a:t>Improving quality of language teaching in all educational institutions, especially English</a:t>
            </a:r>
            <a:endParaRPr lang="en-US" altLang="vi-VN" sz="2400" smtClean="0"/>
          </a:p>
          <a:p>
            <a:pPr lvl="1"/>
            <a:r>
              <a:rPr lang="en-US" altLang="vi-VN" sz="2000" smtClean="0"/>
              <a:t>Standardize language teaching staff, support for teacher training institutions in training of language teachers up to the new language standards, teaching subjects in English</a:t>
            </a:r>
          </a:p>
          <a:p>
            <a:pPr lvl="1"/>
            <a:r>
              <a:rPr lang="en-US" altLang="vi-VN" sz="2000" smtClean="0"/>
              <a:t>Improving learning resources for language learning and teaching, enhancing assessment of language capabilities</a:t>
            </a:r>
          </a:p>
          <a:p>
            <a:r>
              <a:rPr lang="en-US" altLang="vi-VN" sz="2400" i="1" smtClean="0"/>
              <a:t>Application of ICT in education and management</a:t>
            </a:r>
            <a:endParaRPr lang="en-US" altLang="vi-VN" sz="2400" smtClean="0"/>
          </a:p>
          <a:p>
            <a:pPr lvl="1"/>
            <a:r>
              <a:rPr lang="en-US" altLang="vi-VN" sz="2000" smtClean="0"/>
              <a:t>Development of IT infrastructure for education</a:t>
            </a:r>
          </a:p>
          <a:p>
            <a:pPr lvl="1"/>
            <a:r>
              <a:rPr lang="en-US" altLang="vi-VN" sz="2000" smtClean="0"/>
              <a:t>Acceleration of ICT uses, e-Government in education</a:t>
            </a:r>
          </a:p>
          <a:p>
            <a:pPr lvl="1"/>
            <a:r>
              <a:rPr lang="en-US" altLang="vi-VN" sz="2000" smtClean="0"/>
              <a:t>Enhancing ICT uses in teaching, learning, assessment, reducing the digital gaps between regions and areas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1258888" y="188913"/>
            <a:ext cx="7427912" cy="1658937"/>
          </a:xfrm>
        </p:spPr>
        <p:txBody>
          <a:bodyPr/>
          <a:lstStyle/>
          <a:p>
            <a:r>
              <a:rPr lang="en-US" dirty="0" smtClean="0"/>
              <a:t>Introduction</a:t>
            </a:r>
            <a:endParaRPr lang="vi-VN" altLang="vi-VN" dirty="0" smtClean="0"/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Asian and European countries are facing the most difficult challenges in </a:t>
            </a:r>
            <a:r>
              <a:rPr lang="en-US" dirty="0" smtClean="0"/>
              <a:t>development. </a:t>
            </a:r>
            <a:r>
              <a:rPr lang="en-US" dirty="0"/>
              <a:t>Climate changes, depletion of natural resources are being felt and seen from different </a:t>
            </a:r>
            <a:r>
              <a:rPr lang="en-US" dirty="0" smtClean="0"/>
              <a:t>aspects, </a:t>
            </a:r>
            <a:r>
              <a:rPr lang="en-US" dirty="0"/>
              <a:t>at different scales and threatening the existence of our people.</a:t>
            </a:r>
            <a:endParaRPr lang="en-US" altLang="vi-VN" dirty="0" smtClean="0"/>
          </a:p>
          <a:p>
            <a:r>
              <a:rPr lang="en-US" altLang="vi-VN" dirty="0" smtClean="0"/>
              <a:t>Vietnam has suffered much from environmental destruction due to man-caused activities</a:t>
            </a:r>
            <a:endParaRPr lang="en-US" altLang="vi-VN" dirty="0" smtClean="0"/>
          </a:p>
          <a:p>
            <a:r>
              <a:rPr lang="en-US" altLang="vi-VN" dirty="0" smtClean="0"/>
              <a:t>Vietnam has been one of the poorest nation – just moved into middle income group</a:t>
            </a:r>
          </a:p>
          <a:p>
            <a:pPr marL="0" indent="0">
              <a:buNone/>
            </a:pPr>
            <a:r>
              <a:rPr lang="en-US" altLang="vi-VN" dirty="0" smtClean="0">
                <a:sym typeface="Wingdings" panose="05000000000000000000" pitchFamily="2" charset="2"/>
              </a:rPr>
              <a:t> </a:t>
            </a:r>
            <a:r>
              <a:rPr lang="en-US" altLang="vi-VN" dirty="0" smtClean="0"/>
              <a:t>Vietnam is aware of and value the importance of sustainability!</a:t>
            </a:r>
            <a:endParaRPr lang="vi-VN" altLang="vi-VN" dirty="0" smtClean="0"/>
          </a:p>
        </p:txBody>
      </p:sp>
    </p:spTree>
    <p:extLst>
      <p:ext uri="{BB962C8B-B14F-4D97-AF65-F5344CB8AC3E}">
        <p14:creationId xmlns:p14="http://schemas.microsoft.com/office/powerpoint/2010/main" val="151384543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1258888" y="188913"/>
            <a:ext cx="7427912" cy="1658937"/>
          </a:xfrm>
        </p:spPr>
        <p:txBody>
          <a:bodyPr/>
          <a:lstStyle/>
          <a:p>
            <a:r>
              <a:rPr lang="vi-VN" altLang="vi-VN" smtClean="0"/>
              <a:t>Current actions on education reform</a:t>
            </a:r>
          </a:p>
        </p:txBody>
      </p:sp>
      <p:sp>
        <p:nvSpPr>
          <p:cNvPr id="2457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vi-VN" sz="2400" i="1" smtClean="0"/>
              <a:t>Enhancing autonomy and accountability of the Higher education institutions</a:t>
            </a:r>
          </a:p>
          <a:p>
            <a:pPr lvl="1"/>
            <a:r>
              <a:rPr lang="en-US" altLang="vi-VN" sz="2000" smtClean="0"/>
              <a:t>Encouraging institutions to take on the autonomy agenda</a:t>
            </a:r>
          </a:p>
          <a:p>
            <a:pPr lvl="1"/>
            <a:r>
              <a:rPr lang="en-US" altLang="vi-VN" sz="2000" smtClean="0"/>
              <a:t>Link autonomy with accountability by HEIs</a:t>
            </a:r>
          </a:p>
          <a:p>
            <a:pPr lvl="1"/>
            <a:r>
              <a:rPr lang="en-US" altLang="vi-VN" sz="2000" smtClean="0"/>
              <a:t>Expanding the agenda on autonomy by HEIs</a:t>
            </a:r>
          </a:p>
          <a:p>
            <a:r>
              <a:rPr lang="en-US" altLang="vi-VN" sz="2400" i="1" smtClean="0"/>
              <a:t>Internationalization of education</a:t>
            </a:r>
            <a:endParaRPr lang="en-US" altLang="vi-VN" sz="2400" smtClean="0"/>
          </a:p>
          <a:p>
            <a:pPr lvl="1"/>
            <a:r>
              <a:rPr lang="en-US" altLang="vi-VN" sz="2000" smtClean="0"/>
              <a:t>Try out advanced educational models in general education</a:t>
            </a:r>
          </a:p>
          <a:p>
            <a:pPr lvl="1"/>
            <a:r>
              <a:rPr lang="en-US" altLang="vi-VN" sz="2000" smtClean="0"/>
              <a:t>Application of international standards in postsecondary education, encouraging institutions in adopting quality programs</a:t>
            </a:r>
          </a:p>
          <a:p>
            <a:pPr lvl="1"/>
            <a:r>
              <a:rPr lang="en-US" altLang="vi-VN" sz="2000" smtClean="0"/>
              <a:t>Enhancing international cooperation, academic exchanges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>
          <a:xfrm>
            <a:off x="1258888" y="188913"/>
            <a:ext cx="7427912" cy="1658937"/>
          </a:xfrm>
        </p:spPr>
        <p:txBody>
          <a:bodyPr/>
          <a:lstStyle/>
          <a:p>
            <a:r>
              <a:rPr lang="vi-VN" altLang="vi-VN" smtClean="0"/>
              <a:t>Current actions on education reform</a:t>
            </a:r>
          </a:p>
        </p:txBody>
      </p:sp>
      <p:sp>
        <p:nvSpPr>
          <p:cNvPr id="2560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vi-VN" sz="2000" i="1" smtClean="0"/>
              <a:t>Improving physical basis for educational actions</a:t>
            </a:r>
            <a:endParaRPr lang="en-US" altLang="vi-VN" sz="2000" smtClean="0"/>
          </a:p>
          <a:p>
            <a:pPr lvl="1"/>
            <a:r>
              <a:rPr lang="en-US" altLang="vi-VN" sz="1800" smtClean="0"/>
              <a:t>Improving school structures to ensure the universal basic education, especially in disadvantaged areas </a:t>
            </a:r>
          </a:p>
          <a:p>
            <a:pPr lvl="1"/>
            <a:r>
              <a:rPr lang="en-US" altLang="vi-VN" sz="1800" smtClean="0"/>
              <a:t>Getting out-of-budget funds for improving physical basis in higher education, linking with businesses for quality teaching and research</a:t>
            </a:r>
          </a:p>
          <a:p>
            <a:r>
              <a:rPr lang="en-US" altLang="vi-VN" sz="2000" i="1" smtClean="0"/>
              <a:t>Human resources development</a:t>
            </a:r>
          </a:p>
          <a:p>
            <a:pPr lvl="1"/>
            <a:r>
              <a:rPr lang="en-US" altLang="vi-VN" sz="1800" smtClean="0"/>
              <a:t>Conducting labour market forecasts as basis for adjustment in training</a:t>
            </a:r>
          </a:p>
          <a:p>
            <a:pPr lvl="1"/>
            <a:r>
              <a:rPr lang="en-US" altLang="vi-VN" sz="1800" smtClean="0"/>
              <a:t>Control of enrolment in higher education towards meeting the labour market needs</a:t>
            </a:r>
          </a:p>
          <a:p>
            <a:pPr lvl="1"/>
            <a:r>
              <a:rPr lang="en-US" altLang="vi-VN" sz="1800" smtClean="0"/>
              <a:t>Enhancing research in higher education as mean for teaching quality improvement</a:t>
            </a:r>
          </a:p>
          <a:p>
            <a:pPr lvl="1"/>
            <a:r>
              <a:rPr lang="en-US" altLang="vi-VN" sz="1800" smtClean="0"/>
              <a:t>Using Vietnam Qualification Framework (VQF) as mean to link education and labor market</a:t>
            </a:r>
          </a:p>
          <a:p>
            <a:endParaRPr lang="en-US" altLang="vi-VN" sz="2000" smtClean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Looking forwards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Economic growth as mean to sustainable development</a:t>
            </a:r>
          </a:p>
          <a:p>
            <a:r>
              <a:rPr lang="en-US" dirty="0" smtClean="0"/>
              <a:t>Economic growth could be a thread to sustainable development, especially for countries like Vietnam, vulnerable to natural hazards, climate change, poverty…</a:t>
            </a:r>
          </a:p>
          <a:p>
            <a:r>
              <a:rPr lang="en-US" dirty="0" smtClean="0"/>
              <a:t>Local action but global impacts</a:t>
            </a:r>
          </a:p>
          <a:p>
            <a:pPr>
              <a:buFont typeface="Wingdings" panose="05000000000000000000" pitchFamily="2" charset="2"/>
              <a:buChar char="à"/>
            </a:pPr>
            <a:r>
              <a:rPr lang="en-US" dirty="0" smtClean="0">
                <a:sym typeface="Wingdings" panose="05000000000000000000" pitchFamily="2" charset="2"/>
              </a:rPr>
              <a:t>Collaboration between countries in very much important</a:t>
            </a:r>
          </a:p>
          <a:p>
            <a:pPr>
              <a:buFont typeface="Wingdings" panose="05000000000000000000" pitchFamily="2" charset="2"/>
              <a:buChar char="à"/>
            </a:pPr>
            <a:r>
              <a:rPr lang="en-US" dirty="0" smtClean="0">
                <a:sym typeface="Wingdings" panose="05000000000000000000" pitchFamily="2" charset="2"/>
              </a:rPr>
              <a:t>More than before “Think global, act locally” is needed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496598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Looking forwards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Quality education through cooperation between concerned countries</a:t>
            </a:r>
          </a:p>
          <a:p>
            <a:r>
              <a:rPr lang="en-US" dirty="0" smtClean="0"/>
              <a:t>Education is the best mean to enhance the sustainability of growth</a:t>
            </a:r>
          </a:p>
          <a:p>
            <a:r>
              <a:rPr lang="en-US" dirty="0" smtClean="0"/>
              <a:t>Common themes shall be introduced into all nations’ curriculum to enhance sustainable development in the member countries</a:t>
            </a:r>
          </a:p>
          <a:p>
            <a:r>
              <a:rPr lang="en-US" dirty="0" smtClean="0"/>
              <a:t>Working together to share knowledge, knowhow and solutions for effective sustainable development</a:t>
            </a:r>
          </a:p>
        </p:txBody>
      </p:sp>
    </p:spTree>
    <p:extLst>
      <p:ext uri="{BB962C8B-B14F-4D97-AF65-F5344CB8AC3E}">
        <p14:creationId xmlns:p14="http://schemas.microsoft.com/office/powerpoint/2010/main" val="275615314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Looking forwards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Collaboration to bring education 4.0 to all education system, giving all the same advantage needed, avoiding the long-term digital gaps between developed and less-developed countries</a:t>
            </a:r>
          </a:p>
          <a:p>
            <a:r>
              <a:rPr lang="en-US" dirty="0" smtClean="0"/>
              <a:t>Cooperation between business sector and education systems to provide the best education to the future generations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838803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Thanks for </a:t>
            </a:r>
            <a:r>
              <a:rPr lang="en-US" smtClean="0"/>
              <a:t>your attention.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43455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Sustainable development in </a:t>
            </a:r>
            <a:r>
              <a:rPr lang="en-US" dirty="0" smtClean="0"/>
              <a:t>Vietnam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Concept of sustainable development has been paid much attention in the course of socio-economic development</a:t>
            </a:r>
          </a:p>
          <a:p>
            <a:r>
              <a:rPr lang="en-US" dirty="0"/>
              <a:t>E</a:t>
            </a:r>
            <a:r>
              <a:rPr lang="en-US" dirty="0" smtClean="0"/>
              <a:t>conomic, social and environmental p</a:t>
            </a:r>
            <a:r>
              <a:rPr lang="en-US" dirty="0" smtClean="0"/>
              <a:t>olicies  have  been adopted and implemented in accordance with international commitments on sustainable development Vietnam has made</a:t>
            </a:r>
          </a:p>
          <a:p>
            <a:r>
              <a:rPr lang="en-US" dirty="0" smtClean="0"/>
              <a:t>Sustainable development has been spelled out in the Socio-Economic Development Strategy for 1991 – 2000, and 2011-2020; “Strategic Orientation for Sustainable Development in Viet Nam” (Vietnam Agenda 21).</a:t>
            </a:r>
          </a:p>
        </p:txBody>
      </p:sp>
    </p:spTree>
    <p:extLst>
      <p:ext uri="{BB962C8B-B14F-4D97-AF65-F5344CB8AC3E}">
        <p14:creationId xmlns:p14="http://schemas.microsoft.com/office/powerpoint/2010/main" val="37766768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Sustainable development in </a:t>
            </a:r>
            <a:r>
              <a:rPr lang="en-US" dirty="0" smtClean="0"/>
              <a:t>Vietnam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Issues </a:t>
            </a:r>
            <a:r>
              <a:rPr lang="en-US" dirty="0"/>
              <a:t>in economic, social and environmental sectors: </a:t>
            </a:r>
          </a:p>
          <a:p>
            <a:pPr lvl="1"/>
            <a:r>
              <a:rPr lang="en-US" dirty="0"/>
              <a:t>Economic sustainability: income  and economic equity; structure of </a:t>
            </a:r>
            <a:r>
              <a:rPr lang="en-US" dirty="0" smtClean="0"/>
              <a:t>national incomes</a:t>
            </a:r>
            <a:r>
              <a:rPr lang="en-US" dirty="0"/>
              <a:t>; efficiency of development</a:t>
            </a:r>
          </a:p>
          <a:p>
            <a:pPr lvl="1"/>
            <a:r>
              <a:rPr lang="en-US" dirty="0"/>
              <a:t>Social sustainability:  income gaps between groups, regions; social support for disadvantaged groups</a:t>
            </a:r>
          </a:p>
          <a:p>
            <a:pPr lvl="1"/>
            <a:r>
              <a:rPr lang="en-US" dirty="0"/>
              <a:t>Environmental sustainability: impacts of development on the ecology, natural resources; environmental quality </a:t>
            </a:r>
          </a:p>
        </p:txBody>
      </p:sp>
    </p:spTree>
    <p:extLst>
      <p:ext uri="{BB962C8B-B14F-4D97-AF65-F5344CB8AC3E}">
        <p14:creationId xmlns:p14="http://schemas.microsoft.com/office/powerpoint/2010/main" val="10829787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Sustainable development in </a:t>
            </a:r>
            <a:r>
              <a:rPr lang="en-US" dirty="0" smtClean="0"/>
              <a:t>Vietnam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Issues </a:t>
            </a:r>
            <a:r>
              <a:rPr lang="en-US" dirty="0"/>
              <a:t>in economic, social and environmental sectors: </a:t>
            </a:r>
          </a:p>
          <a:p>
            <a:pPr lvl="1"/>
            <a:r>
              <a:rPr lang="en-US" dirty="0"/>
              <a:t>Economic sustainability: income  and economic equity; structure of incomes; efficiency of development</a:t>
            </a:r>
          </a:p>
          <a:p>
            <a:pPr lvl="1"/>
            <a:r>
              <a:rPr lang="en-US" dirty="0"/>
              <a:t>Social sustainability:  income gaps between groups, regions; social support for disadvantaged groups</a:t>
            </a:r>
          </a:p>
          <a:p>
            <a:pPr lvl="1"/>
            <a:r>
              <a:rPr lang="en-US" dirty="0"/>
              <a:t>Environmental sustainability: impacts of development on the ecology, natural resources; environmental quality </a:t>
            </a:r>
          </a:p>
        </p:txBody>
      </p:sp>
    </p:spTree>
    <p:extLst>
      <p:ext uri="{BB962C8B-B14F-4D97-AF65-F5344CB8AC3E}">
        <p14:creationId xmlns:p14="http://schemas.microsoft.com/office/powerpoint/2010/main" val="7950073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Sustainable development in Vietnam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Constant economic growth at </a:t>
            </a:r>
            <a:r>
              <a:rPr lang="en-US" dirty="0"/>
              <a:t>above </a:t>
            </a:r>
            <a:r>
              <a:rPr lang="en-US" dirty="0" smtClean="0"/>
              <a:t>6%, restructuring of economy towards industries and services</a:t>
            </a:r>
            <a:endParaRPr lang="en-US" dirty="0"/>
          </a:p>
          <a:p>
            <a:r>
              <a:rPr lang="en-US" dirty="0" smtClean="0"/>
              <a:t>Education </a:t>
            </a:r>
            <a:r>
              <a:rPr lang="en-US" dirty="0"/>
              <a:t>has been </a:t>
            </a:r>
            <a:r>
              <a:rPr lang="en-US" dirty="0" smtClean="0"/>
              <a:t>well taken </a:t>
            </a:r>
            <a:r>
              <a:rPr lang="en-US" dirty="0"/>
              <a:t>care by central and local </a:t>
            </a:r>
            <a:r>
              <a:rPr lang="en-US" dirty="0" smtClean="0"/>
              <a:t>governments, committed </a:t>
            </a:r>
            <a:r>
              <a:rPr lang="en-US" dirty="0"/>
              <a:t>20% of the public </a:t>
            </a:r>
            <a:r>
              <a:rPr lang="en-US" dirty="0" smtClean="0"/>
              <a:t>budget</a:t>
            </a:r>
            <a:endParaRPr lang="en-US" dirty="0"/>
          </a:p>
          <a:p>
            <a:r>
              <a:rPr lang="en-US" dirty="0"/>
              <a:t>Environmental attention has been </a:t>
            </a:r>
            <a:r>
              <a:rPr lang="en-US" dirty="0" smtClean="0"/>
              <a:t>enhanced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67334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The role of education in the sustainable development agenda of Vietnam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vi-VN" dirty="0"/>
              <a:t>The </a:t>
            </a:r>
            <a:r>
              <a:rPr lang="en-US" dirty="0" smtClean="0"/>
              <a:t>important role of </a:t>
            </a:r>
            <a:r>
              <a:rPr lang="vi-VN" dirty="0" smtClean="0"/>
              <a:t>people </a:t>
            </a:r>
            <a:r>
              <a:rPr lang="vi-VN" dirty="0"/>
              <a:t>in implementing sustainable development represents  a  characteristic  feature  in  implementing  the  Vietnamese  Agenda  21  </a:t>
            </a:r>
            <a:endParaRPr lang="en-US" dirty="0" smtClean="0"/>
          </a:p>
          <a:p>
            <a:r>
              <a:rPr lang="en-US" dirty="0" smtClean="0"/>
              <a:t>S</a:t>
            </a:r>
            <a:r>
              <a:rPr lang="vi-VN" dirty="0" smtClean="0"/>
              <a:t>ocial </a:t>
            </a:r>
            <a:r>
              <a:rPr lang="vi-VN" dirty="0"/>
              <a:t>security has been attended to so as to ensure stability for the people’s livelihoods and productivity</a:t>
            </a:r>
            <a:r>
              <a:rPr lang="vi-VN" dirty="0" smtClean="0"/>
              <a:t>.</a:t>
            </a:r>
            <a:endParaRPr lang="en-US" dirty="0" smtClean="0"/>
          </a:p>
          <a:p>
            <a:r>
              <a:rPr lang="vi-VN" dirty="0" smtClean="0"/>
              <a:t>The </a:t>
            </a:r>
            <a:r>
              <a:rPr lang="vi-VN" dirty="0"/>
              <a:t>poverty rates have been driven down thanks to the efforts of the public and non public organizations</a:t>
            </a:r>
            <a:r>
              <a:rPr lang="vi-VN" dirty="0" smtClean="0"/>
              <a:t>.</a:t>
            </a:r>
            <a:r>
              <a:rPr lang="en-US" dirty="0" smtClean="0"/>
              <a:t> Education has been a key component in poverty alleviation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3488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1258888" y="188913"/>
            <a:ext cx="7427912" cy="1658937"/>
          </a:xfrm>
        </p:spPr>
        <p:txBody>
          <a:bodyPr/>
          <a:lstStyle/>
          <a:p>
            <a:pPr eaLnBrk="1" hangingPunct="1"/>
            <a:r>
              <a:rPr lang="en-US" altLang="vi-VN" smtClean="0"/>
              <a:t>Current situation in education</a:t>
            </a:r>
          </a:p>
        </p:txBody>
      </p:sp>
      <p:sp>
        <p:nvSpPr>
          <p:cNvPr id="70659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altLang="ko-KR" sz="3200" dirty="0" smtClean="0">
                <a:ea typeface="굴림" pitchFamily="34" charset="-127"/>
              </a:rPr>
              <a:t>Primary and lower secondary universalized  throughout the country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altLang="ko-KR" sz="3200" dirty="0" smtClean="0">
                <a:ea typeface="굴림" pitchFamily="34" charset="-127"/>
              </a:rPr>
              <a:t>Last year of kindergarten to be universalized (preparation of 5 years old children before getting into Grade 1)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sz="3200" dirty="0" smtClean="0">
                <a:ea typeface="굴림" pitchFamily="34" charset="-127"/>
              </a:rPr>
              <a:t>Innovation of teaching and learning for quality enhancement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sz="3200" dirty="0" smtClean="0">
                <a:ea typeface="굴림" pitchFamily="34" charset="-127"/>
              </a:rPr>
              <a:t>Participation in international assessment exercises  (PISA, READ…)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sz="3200" dirty="0" smtClean="0">
                <a:ea typeface="굴림" pitchFamily="34" charset="-127"/>
              </a:rPr>
              <a:t>Building of learning society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sz="3200" dirty="0" smtClean="0">
                <a:ea typeface="굴림" pitchFamily="34" charset="-127"/>
              </a:rPr>
              <a:t>Modernization of higher and vocational education meeting the challenges of mass higher education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 smtClean="0"/>
              <a:t>Actions by education towards sustainable development</a:t>
            </a:r>
            <a:endParaRPr lang="en-US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Public campaign for stakeholders to enhance</a:t>
            </a:r>
          </a:p>
          <a:p>
            <a:pPr lvl="1"/>
            <a:r>
              <a:rPr lang="en-US" dirty="0" smtClean="0"/>
              <a:t>Awareness of sustainable development</a:t>
            </a:r>
          </a:p>
          <a:p>
            <a:pPr lvl="1"/>
            <a:r>
              <a:rPr lang="en-US" dirty="0" smtClean="0"/>
              <a:t>Role of each stakeholder in the Agenda 21</a:t>
            </a:r>
          </a:p>
          <a:p>
            <a:r>
              <a:rPr lang="en-US" dirty="0" smtClean="0"/>
              <a:t>Training of teachers on various related topics: climate change, natural hazard risk reduction, biodiversity preservation, especially in the areas sensitive to these issues such as mountainous areas or national parks…..</a:t>
            </a:r>
          </a:p>
          <a:p>
            <a:r>
              <a:rPr lang="en-US" dirty="0" smtClean="0"/>
              <a:t>Risk management and prevention planning for schools 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419915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851</TotalTime>
  <Words>1475</Words>
  <Application>Microsoft Office PowerPoint</Application>
  <PresentationFormat>On-screen Show (4:3)</PresentationFormat>
  <Paragraphs>132</Paragraphs>
  <Slides>25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3" baseType="lpstr">
      <vt:lpstr>Verdana</vt:lpstr>
      <vt:lpstr>Arial</vt:lpstr>
      <vt:lpstr>Calibri</vt:lpstr>
      <vt:lpstr>Constantia</vt:lpstr>
      <vt:lpstr>Wingdings 2</vt:lpstr>
      <vt:lpstr>Times New Roman</vt:lpstr>
      <vt:lpstr>굴림</vt:lpstr>
      <vt:lpstr>Flow</vt:lpstr>
      <vt:lpstr>Challenges and Opportunities in Innovative Education &amp; Human Resource Building for Sustainable Development  The case of Vietnam</vt:lpstr>
      <vt:lpstr>Introduction</vt:lpstr>
      <vt:lpstr>Sustainable development in Vietnam</vt:lpstr>
      <vt:lpstr>Sustainable development in Vietnam</vt:lpstr>
      <vt:lpstr>Sustainable development in Vietnam</vt:lpstr>
      <vt:lpstr>Sustainable development in Vietnam</vt:lpstr>
      <vt:lpstr>The role of education in the sustainable development agenda of Vietnam</vt:lpstr>
      <vt:lpstr>Current situation in education</vt:lpstr>
      <vt:lpstr>Actions by education towards sustainable development</vt:lpstr>
      <vt:lpstr>Actions by education towards sustainable development</vt:lpstr>
      <vt:lpstr>Outstanding issues</vt:lpstr>
      <vt:lpstr>Outstanding issues</vt:lpstr>
      <vt:lpstr>Directions for education reform </vt:lpstr>
      <vt:lpstr>Directions for education reform </vt:lpstr>
      <vt:lpstr>The current education system</vt:lpstr>
      <vt:lpstr>The new education system</vt:lpstr>
      <vt:lpstr>Current actions on education reform</vt:lpstr>
      <vt:lpstr>Current actions on education reform</vt:lpstr>
      <vt:lpstr>Current actions on education reform</vt:lpstr>
      <vt:lpstr>Current actions on education reform</vt:lpstr>
      <vt:lpstr>Current actions on education reform</vt:lpstr>
      <vt:lpstr>Looking forwards</vt:lpstr>
      <vt:lpstr>Looking forwards</vt:lpstr>
      <vt:lpstr>Looking forwards</vt:lpstr>
      <vt:lpstr>PowerPoint Presentation</vt:lpstr>
    </vt:vector>
  </TitlesOfParts>
  <Company>VNIES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LỊCH SỬ PHÁT TRIỂN GIÁO DỤC VIỆT NAM</dc:title>
  <dc:creator>Le Dong Phuong</dc:creator>
  <cp:lastModifiedBy>Le Dong Phuong Live.com</cp:lastModifiedBy>
  <cp:revision>125</cp:revision>
  <dcterms:created xsi:type="dcterms:W3CDTF">2011-12-09T22:05:19Z</dcterms:created>
  <dcterms:modified xsi:type="dcterms:W3CDTF">2017-03-30T02:52:40Z</dcterms:modified>
</cp:coreProperties>
</file>